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7" r:id="rId4"/>
  </p:sldMasterIdLst>
  <p:notesMasterIdLst>
    <p:notesMasterId r:id="rId106"/>
  </p:notesMasterIdLst>
  <p:handoutMasterIdLst>
    <p:handoutMasterId r:id="rId107"/>
  </p:handoutMasterIdLst>
  <p:sldIdLst>
    <p:sldId id="256" r:id="rId5"/>
    <p:sldId id="773" r:id="rId6"/>
    <p:sldId id="263" r:id="rId7"/>
    <p:sldId id="717" r:id="rId8"/>
    <p:sldId id="733" r:id="rId9"/>
    <p:sldId id="781" r:id="rId10"/>
    <p:sldId id="775" r:id="rId11"/>
    <p:sldId id="756" r:id="rId12"/>
    <p:sldId id="782" r:id="rId13"/>
    <p:sldId id="761" r:id="rId14"/>
    <p:sldId id="776" r:id="rId15"/>
    <p:sldId id="777" r:id="rId16"/>
    <p:sldId id="783" r:id="rId17"/>
    <p:sldId id="1986" r:id="rId18"/>
    <p:sldId id="1987" r:id="rId19"/>
    <p:sldId id="1988" r:id="rId20"/>
    <p:sldId id="1989" r:id="rId21"/>
    <p:sldId id="1990" r:id="rId22"/>
    <p:sldId id="1991" r:id="rId23"/>
    <p:sldId id="1963" r:id="rId24"/>
    <p:sldId id="2066" r:id="rId25"/>
    <p:sldId id="1992" r:id="rId26"/>
    <p:sldId id="2028" r:id="rId27"/>
    <p:sldId id="1977" r:id="rId28"/>
    <p:sldId id="1979" r:id="rId29"/>
    <p:sldId id="2030" r:id="rId30"/>
    <p:sldId id="2029" r:id="rId31"/>
    <p:sldId id="1960" r:id="rId32"/>
    <p:sldId id="1974" r:id="rId33"/>
    <p:sldId id="1970" r:id="rId34"/>
    <p:sldId id="2031" r:id="rId35"/>
    <p:sldId id="1971" r:id="rId36"/>
    <p:sldId id="2032" r:id="rId37"/>
    <p:sldId id="261" r:id="rId38"/>
    <p:sldId id="1955" r:id="rId39"/>
    <p:sldId id="1956" r:id="rId40"/>
    <p:sldId id="1957" r:id="rId41"/>
    <p:sldId id="1959" r:id="rId42"/>
    <p:sldId id="262" r:id="rId43"/>
    <p:sldId id="1961" r:id="rId44"/>
    <p:sldId id="268" r:id="rId45"/>
    <p:sldId id="1904" r:id="rId46"/>
    <p:sldId id="1953" r:id="rId47"/>
    <p:sldId id="1954" r:id="rId48"/>
    <p:sldId id="1964" r:id="rId49"/>
    <p:sldId id="1966" r:id="rId50"/>
    <p:sldId id="1976" r:id="rId51"/>
    <p:sldId id="1980" r:id="rId52"/>
    <p:sldId id="1981" r:id="rId53"/>
    <p:sldId id="1982" r:id="rId54"/>
    <p:sldId id="1965" r:id="rId55"/>
    <p:sldId id="1983" r:id="rId56"/>
    <p:sldId id="1967" r:id="rId57"/>
    <p:sldId id="2035" r:id="rId58"/>
    <p:sldId id="2042" r:id="rId59"/>
    <p:sldId id="2036" r:id="rId60"/>
    <p:sldId id="2037" r:id="rId61"/>
    <p:sldId id="2038" r:id="rId62"/>
    <p:sldId id="2039" r:id="rId63"/>
    <p:sldId id="2040" r:id="rId64"/>
    <p:sldId id="2041" r:id="rId65"/>
    <p:sldId id="2034" r:id="rId66"/>
    <p:sldId id="2045" r:id="rId67"/>
    <p:sldId id="2046" r:id="rId68"/>
    <p:sldId id="2047" r:id="rId69"/>
    <p:sldId id="2048" r:id="rId70"/>
    <p:sldId id="2003" r:id="rId71"/>
    <p:sldId id="2049" r:id="rId72"/>
    <p:sldId id="2050" r:id="rId73"/>
    <p:sldId id="2051" r:id="rId74"/>
    <p:sldId id="1962" r:id="rId75"/>
    <p:sldId id="2052" r:id="rId76"/>
    <p:sldId id="2053" r:id="rId77"/>
    <p:sldId id="2054" r:id="rId78"/>
    <p:sldId id="2055" r:id="rId79"/>
    <p:sldId id="2002" r:id="rId80"/>
    <p:sldId id="2056" r:id="rId81"/>
    <p:sldId id="1958" r:id="rId82"/>
    <p:sldId id="1972" r:id="rId83"/>
    <p:sldId id="1973" r:id="rId84"/>
    <p:sldId id="2057" r:id="rId85"/>
    <p:sldId id="1975" r:id="rId86"/>
    <p:sldId id="2058" r:id="rId87"/>
    <p:sldId id="2059" r:id="rId88"/>
    <p:sldId id="2060" r:id="rId89"/>
    <p:sldId id="2061" r:id="rId90"/>
    <p:sldId id="2062" r:id="rId91"/>
    <p:sldId id="2063" r:id="rId92"/>
    <p:sldId id="2064" r:id="rId93"/>
    <p:sldId id="2065" r:id="rId94"/>
    <p:sldId id="1985" r:id="rId95"/>
    <p:sldId id="1984" r:id="rId96"/>
    <p:sldId id="1994" r:id="rId97"/>
    <p:sldId id="1995" r:id="rId98"/>
    <p:sldId id="1996" r:id="rId99"/>
    <p:sldId id="1998" r:id="rId100"/>
    <p:sldId id="1997" r:id="rId101"/>
    <p:sldId id="1999" r:id="rId102"/>
    <p:sldId id="2000" r:id="rId103"/>
    <p:sldId id="2001" r:id="rId104"/>
    <p:sldId id="2033" r:id="rId105"/>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26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179A8"/>
    <a:srgbClr val="5EAFA6"/>
    <a:srgbClr val="5CB565"/>
    <a:srgbClr val="9BBB59"/>
    <a:srgbClr val="8064A2"/>
    <a:srgbClr val="3BCA28"/>
    <a:srgbClr val="37B925"/>
    <a:srgbClr val="7AE26C"/>
    <a:srgbClr val="4F81BD"/>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493E38-7242-417D-B9FE-CBBE435945DC}" v="10" dt="2025-05-12T09:35:51.208"/>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Style léger 2 - Accentuation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929" autoAdjust="0"/>
    <p:restoredTop sz="85544" autoAdjust="0"/>
  </p:normalViewPr>
  <p:slideViewPr>
    <p:cSldViewPr snapToGrid="0">
      <p:cViewPr>
        <p:scale>
          <a:sx n="59" d="100"/>
          <a:sy n="59" d="100"/>
        </p:scale>
        <p:origin x="1180" y="144"/>
      </p:cViewPr>
      <p:guideLst>
        <p:guide orient="horz" pos="2183"/>
        <p:guide pos="2608"/>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handoutMaster" Target="handoutMasters/handout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eleine BIAYE" userId="9f5c0be1-3e4e-4175-a31a-180820a7f682" providerId="ADAL" clId="{DE493E38-7242-417D-B9FE-CBBE435945DC}"/>
    <pc:docChg chg="undo custSel delSld modSld">
      <pc:chgData name="Madeleine BIAYE" userId="9f5c0be1-3e4e-4175-a31a-180820a7f682" providerId="ADAL" clId="{DE493E38-7242-417D-B9FE-CBBE435945DC}" dt="2025-05-12T09:35:59.740" v="380" actId="47"/>
      <pc:docMkLst>
        <pc:docMk/>
      </pc:docMkLst>
      <pc:sldChg chg="delSp modSp mod">
        <pc:chgData name="Madeleine BIAYE" userId="9f5c0be1-3e4e-4175-a31a-180820a7f682" providerId="ADAL" clId="{DE493E38-7242-417D-B9FE-CBBE435945DC}" dt="2025-05-12T09:35:04.209" v="373" actId="20577"/>
        <pc:sldMkLst>
          <pc:docMk/>
          <pc:sldMk cId="3193334885" sldId="256"/>
        </pc:sldMkLst>
        <pc:spChg chg="mod">
          <ac:chgData name="Madeleine BIAYE" userId="9f5c0be1-3e4e-4175-a31a-180820a7f682" providerId="ADAL" clId="{DE493E38-7242-417D-B9FE-CBBE435945DC}" dt="2025-05-12T09:34:52.142" v="366" actId="20577"/>
          <ac:spMkLst>
            <pc:docMk/>
            <pc:sldMk cId="3193334885" sldId="256"/>
            <ac:spMk id="3" creationId="{00000000-0000-0000-0000-000000000000}"/>
          </ac:spMkLst>
        </pc:spChg>
        <pc:spChg chg="del">
          <ac:chgData name="Madeleine BIAYE" userId="9f5c0be1-3e4e-4175-a31a-180820a7f682" providerId="ADAL" clId="{DE493E38-7242-417D-B9FE-CBBE435945DC}" dt="2025-05-12T09:34:57.075" v="367" actId="478"/>
          <ac:spMkLst>
            <pc:docMk/>
            <pc:sldMk cId="3193334885" sldId="256"/>
            <ac:spMk id="5" creationId="{00000000-0000-0000-0000-000000000000}"/>
          </ac:spMkLst>
        </pc:spChg>
        <pc:spChg chg="mod">
          <ac:chgData name="Madeleine BIAYE" userId="9f5c0be1-3e4e-4175-a31a-180820a7f682" providerId="ADAL" clId="{DE493E38-7242-417D-B9FE-CBBE435945DC}" dt="2025-05-12T09:35:04.209" v="373" actId="20577"/>
          <ac:spMkLst>
            <pc:docMk/>
            <pc:sldMk cId="3193334885" sldId="256"/>
            <ac:spMk id="6" creationId="{3AFA0F5E-26B4-A8E2-6543-9BC9859C4BDF}"/>
          </ac:spMkLst>
        </pc:spChg>
      </pc:sldChg>
      <pc:sldChg chg="addSp modSp mod">
        <pc:chgData name="Madeleine BIAYE" userId="9f5c0be1-3e4e-4175-a31a-180820a7f682" providerId="ADAL" clId="{DE493E38-7242-417D-B9FE-CBBE435945DC}" dt="2025-05-12T09:35:57.426" v="379" actId="1076"/>
        <pc:sldMkLst>
          <pc:docMk/>
          <pc:sldMk cId="386556355" sldId="773"/>
        </pc:sldMkLst>
        <pc:spChg chg="add mod">
          <ac:chgData name="Madeleine BIAYE" userId="9f5c0be1-3e4e-4175-a31a-180820a7f682" providerId="ADAL" clId="{DE493E38-7242-417D-B9FE-CBBE435945DC}" dt="2025-05-12T09:35:42.034" v="377" actId="1076"/>
          <ac:spMkLst>
            <pc:docMk/>
            <pc:sldMk cId="386556355" sldId="773"/>
            <ac:spMk id="2" creationId="{2B0AF3F8-BBB5-463A-070A-EB13785B3A6B}"/>
          </ac:spMkLst>
        </pc:spChg>
        <pc:spChg chg="add mod">
          <ac:chgData name="Madeleine BIAYE" userId="9f5c0be1-3e4e-4175-a31a-180820a7f682" providerId="ADAL" clId="{DE493E38-7242-417D-B9FE-CBBE435945DC}" dt="2025-05-12T09:35:57.426" v="379" actId="1076"/>
          <ac:spMkLst>
            <pc:docMk/>
            <pc:sldMk cId="386556355" sldId="773"/>
            <ac:spMk id="3" creationId="{E87B0D73-A835-AF85-8857-F47DF36621AD}"/>
          </ac:spMkLst>
        </pc:spChg>
        <pc:spChg chg="mod">
          <ac:chgData name="Madeleine BIAYE" userId="9f5c0be1-3e4e-4175-a31a-180820a7f682" providerId="ADAL" clId="{DE493E38-7242-417D-B9FE-CBBE435945DC}" dt="2025-05-12T09:35:28.553" v="375" actId="1076"/>
          <ac:spMkLst>
            <pc:docMk/>
            <pc:sldMk cId="386556355" sldId="773"/>
            <ac:spMk id="5" creationId="{0CB51224-B92E-6698-55CA-C07EA0CBB851}"/>
          </ac:spMkLst>
        </pc:spChg>
        <pc:spChg chg="mod">
          <ac:chgData name="Madeleine BIAYE" userId="9f5c0be1-3e4e-4175-a31a-180820a7f682" providerId="ADAL" clId="{DE493E38-7242-417D-B9FE-CBBE435945DC}" dt="2025-05-12T09:35:24.958" v="374" actId="1076"/>
          <ac:spMkLst>
            <pc:docMk/>
            <pc:sldMk cId="386556355" sldId="773"/>
            <ac:spMk id="6" creationId="{0798D476-853D-DC7B-2C54-B4692157F1F3}"/>
          </ac:spMkLst>
        </pc:spChg>
      </pc:sldChg>
      <pc:sldChg chg="modSp mod">
        <pc:chgData name="Madeleine BIAYE" userId="9f5c0be1-3e4e-4175-a31a-180820a7f682" providerId="ADAL" clId="{DE493E38-7242-417D-B9FE-CBBE435945DC}" dt="2025-05-12T08:55:06.924" v="0" actId="20577"/>
        <pc:sldMkLst>
          <pc:docMk/>
          <pc:sldMk cId="1571037493" sldId="776"/>
        </pc:sldMkLst>
        <pc:spChg chg="mod">
          <ac:chgData name="Madeleine BIAYE" userId="9f5c0be1-3e4e-4175-a31a-180820a7f682" providerId="ADAL" clId="{DE493E38-7242-417D-B9FE-CBBE435945DC}" dt="2025-05-12T08:55:06.924" v="0" actId="20577"/>
          <ac:spMkLst>
            <pc:docMk/>
            <pc:sldMk cId="1571037493" sldId="776"/>
            <ac:spMk id="8" creationId="{9802F6F3-17BC-3A56-F1E0-AEE918B091A4}"/>
          </ac:spMkLst>
        </pc:spChg>
      </pc:sldChg>
      <pc:sldChg chg="modSp mod">
        <pc:chgData name="Madeleine BIAYE" userId="9f5c0be1-3e4e-4175-a31a-180820a7f682" providerId="ADAL" clId="{DE493E38-7242-417D-B9FE-CBBE435945DC}" dt="2025-05-12T09:22:18.402" v="276" actId="20577"/>
        <pc:sldMkLst>
          <pc:docMk/>
          <pc:sldMk cId="2905352189" sldId="1965"/>
        </pc:sldMkLst>
        <pc:spChg chg="mod">
          <ac:chgData name="Madeleine BIAYE" userId="9f5c0be1-3e4e-4175-a31a-180820a7f682" providerId="ADAL" clId="{DE493E38-7242-417D-B9FE-CBBE435945DC}" dt="2025-05-12T09:22:18.402" v="276" actId="20577"/>
          <ac:spMkLst>
            <pc:docMk/>
            <pc:sldMk cId="2905352189" sldId="1965"/>
            <ac:spMk id="4" creationId="{B065C60C-DC21-5530-BC9F-0C5C662E9EEE}"/>
          </ac:spMkLst>
        </pc:spChg>
        <pc:spChg chg="mod">
          <ac:chgData name="Madeleine BIAYE" userId="9f5c0be1-3e4e-4175-a31a-180820a7f682" providerId="ADAL" clId="{DE493E38-7242-417D-B9FE-CBBE435945DC}" dt="2025-05-12T09:22:06.819" v="274" actId="20577"/>
          <ac:spMkLst>
            <pc:docMk/>
            <pc:sldMk cId="2905352189" sldId="1965"/>
            <ac:spMk id="19" creationId="{5E3B003B-F1E5-132B-D8B6-4B6B1A669693}"/>
          </ac:spMkLst>
        </pc:spChg>
      </pc:sldChg>
      <pc:sldChg chg="modSp mod">
        <pc:chgData name="Madeleine BIAYE" userId="9f5c0be1-3e4e-4175-a31a-180820a7f682" providerId="ADAL" clId="{DE493E38-7242-417D-B9FE-CBBE435945DC}" dt="2025-05-12T09:25:47.460" v="356"/>
        <pc:sldMkLst>
          <pc:docMk/>
          <pc:sldMk cId="2989027546" sldId="1967"/>
        </pc:sldMkLst>
        <pc:spChg chg="mod">
          <ac:chgData name="Madeleine BIAYE" userId="9f5c0be1-3e4e-4175-a31a-180820a7f682" providerId="ADAL" clId="{DE493E38-7242-417D-B9FE-CBBE435945DC}" dt="2025-05-12T09:25:13.822" v="355"/>
          <ac:spMkLst>
            <pc:docMk/>
            <pc:sldMk cId="2989027546" sldId="1967"/>
            <ac:spMk id="4" creationId="{9A703B27-887C-DF26-1CEB-C77135651C50}"/>
          </ac:spMkLst>
        </pc:spChg>
        <pc:spChg chg="mod">
          <ac:chgData name="Madeleine BIAYE" userId="9f5c0be1-3e4e-4175-a31a-180820a7f682" providerId="ADAL" clId="{DE493E38-7242-417D-B9FE-CBBE435945DC}" dt="2025-05-12T09:23:30.574" v="305" actId="20577"/>
          <ac:spMkLst>
            <pc:docMk/>
            <pc:sldMk cId="2989027546" sldId="1967"/>
            <ac:spMk id="19" creationId="{04510DCA-04AA-43AF-80FA-4FC99C9F81EE}"/>
          </ac:spMkLst>
        </pc:spChg>
        <pc:spChg chg="mod">
          <ac:chgData name="Madeleine BIAYE" userId="9f5c0be1-3e4e-4175-a31a-180820a7f682" providerId="ADAL" clId="{DE493E38-7242-417D-B9FE-CBBE435945DC}" dt="2025-05-12T09:25:47.460" v="356"/>
          <ac:spMkLst>
            <pc:docMk/>
            <pc:sldMk cId="2989027546" sldId="1967"/>
            <ac:spMk id="21" creationId="{E09D1CA1-F278-9DB0-2673-AE7061953D7D}"/>
          </ac:spMkLst>
        </pc:spChg>
      </pc:sldChg>
      <pc:sldChg chg="addSp modSp mod">
        <pc:chgData name="Madeleine BIAYE" userId="9f5c0be1-3e4e-4175-a31a-180820a7f682" providerId="ADAL" clId="{DE493E38-7242-417D-B9FE-CBBE435945DC}" dt="2025-05-12T09:11:40.265" v="200"/>
        <pc:sldMkLst>
          <pc:docMk/>
          <pc:sldMk cId="108727424" sldId="1980"/>
        </pc:sldMkLst>
        <pc:spChg chg="mod">
          <ac:chgData name="Madeleine BIAYE" userId="9f5c0be1-3e4e-4175-a31a-180820a7f682" providerId="ADAL" clId="{DE493E38-7242-417D-B9FE-CBBE435945DC}" dt="2025-05-12T09:04:36.883" v="151" actId="1076"/>
          <ac:spMkLst>
            <pc:docMk/>
            <pc:sldMk cId="108727424" sldId="1980"/>
            <ac:spMk id="3" creationId="{E9B48146-32AB-199D-CBD2-4A4B18847C28}"/>
          </ac:spMkLst>
        </pc:spChg>
        <pc:spChg chg="mod">
          <ac:chgData name="Madeleine BIAYE" userId="9f5c0be1-3e4e-4175-a31a-180820a7f682" providerId="ADAL" clId="{DE493E38-7242-417D-B9FE-CBBE435945DC}" dt="2025-05-12T09:11:40.265" v="200"/>
          <ac:spMkLst>
            <pc:docMk/>
            <pc:sldMk cId="108727424" sldId="1980"/>
            <ac:spMk id="4" creationId="{F743E050-B1E0-32BA-C308-58312A9B9779}"/>
          </ac:spMkLst>
        </pc:spChg>
        <pc:spChg chg="add">
          <ac:chgData name="Madeleine BIAYE" userId="9f5c0be1-3e4e-4175-a31a-180820a7f682" providerId="ADAL" clId="{DE493E38-7242-417D-B9FE-CBBE435945DC}" dt="2025-05-12T09:03:02.547" v="143"/>
          <ac:spMkLst>
            <pc:docMk/>
            <pc:sldMk cId="108727424" sldId="1980"/>
            <ac:spMk id="5" creationId="{8A23A172-FA6C-6755-B593-917A244E11F9}"/>
          </ac:spMkLst>
        </pc:spChg>
        <pc:spChg chg="add mod">
          <ac:chgData name="Madeleine BIAYE" userId="9f5c0be1-3e4e-4175-a31a-180820a7f682" providerId="ADAL" clId="{DE493E38-7242-417D-B9FE-CBBE435945DC}" dt="2025-05-12T09:03:39.125" v="147" actId="1076"/>
          <ac:spMkLst>
            <pc:docMk/>
            <pc:sldMk cId="108727424" sldId="1980"/>
            <ac:spMk id="8" creationId="{20F86DEB-E709-C225-DD28-D79EDFF952EC}"/>
          </ac:spMkLst>
        </pc:spChg>
        <pc:spChg chg="mod">
          <ac:chgData name="Madeleine BIAYE" userId="9f5c0be1-3e4e-4175-a31a-180820a7f682" providerId="ADAL" clId="{DE493E38-7242-417D-B9FE-CBBE435945DC}" dt="2025-05-12T09:00:42.720" v="113" actId="20577"/>
          <ac:spMkLst>
            <pc:docMk/>
            <pc:sldMk cId="108727424" sldId="1980"/>
            <ac:spMk id="19" creationId="{592EEA67-94E7-8160-D658-054FCC7F41ED}"/>
          </ac:spMkLst>
        </pc:spChg>
        <pc:spChg chg="mod">
          <ac:chgData name="Madeleine BIAYE" userId="9f5c0be1-3e4e-4175-a31a-180820a7f682" providerId="ADAL" clId="{DE493E38-7242-417D-B9FE-CBBE435945DC}" dt="2025-05-12T09:01:51.480" v="141" actId="5793"/>
          <ac:spMkLst>
            <pc:docMk/>
            <pc:sldMk cId="108727424" sldId="1980"/>
            <ac:spMk id="20" creationId="{D8419147-923A-5094-2D3A-A4A2C9D72E8A}"/>
          </ac:spMkLst>
        </pc:spChg>
        <pc:spChg chg="mod">
          <ac:chgData name="Madeleine BIAYE" userId="9f5c0be1-3e4e-4175-a31a-180820a7f682" providerId="ADAL" clId="{DE493E38-7242-417D-B9FE-CBBE435945DC}" dt="2025-05-12T09:04:18.747" v="148"/>
          <ac:spMkLst>
            <pc:docMk/>
            <pc:sldMk cId="108727424" sldId="1980"/>
            <ac:spMk id="21" creationId="{C394A870-6A21-B69F-3DF2-386AD63F8466}"/>
          </ac:spMkLst>
        </pc:spChg>
      </pc:sldChg>
      <pc:sldChg chg="addSp modSp mod">
        <pc:chgData name="Madeleine BIAYE" userId="9f5c0be1-3e4e-4175-a31a-180820a7f682" providerId="ADAL" clId="{DE493E38-7242-417D-B9FE-CBBE435945DC}" dt="2025-05-12T09:10:12.720" v="198" actId="1076"/>
        <pc:sldMkLst>
          <pc:docMk/>
          <pc:sldMk cId="2043882581" sldId="1981"/>
        </pc:sldMkLst>
        <pc:spChg chg="mod">
          <ac:chgData name="Madeleine BIAYE" userId="9f5c0be1-3e4e-4175-a31a-180820a7f682" providerId="ADAL" clId="{DE493E38-7242-417D-B9FE-CBBE435945DC}" dt="2025-05-12T09:10:08.188" v="197" actId="1076"/>
          <ac:spMkLst>
            <pc:docMk/>
            <pc:sldMk cId="2043882581" sldId="1981"/>
            <ac:spMk id="3" creationId="{284A02FC-F345-5BB0-6845-62F0DFED0FFE}"/>
          </ac:spMkLst>
        </pc:spChg>
        <pc:spChg chg="mod">
          <ac:chgData name="Madeleine BIAYE" userId="9f5c0be1-3e4e-4175-a31a-180820a7f682" providerId="ADAL" clId="{DE493E38-7242-417D-B9FE-CBBE435945DC}" dt="2025-05-12T09:10:12.720" v="198" actId="1076"/>
          <ac:spMkLst>
            <pc:docMk/>
            <pc:sldMk cId="2043882581" sldId="1981"/>
            <ac:spMk id="4" creationId="{E17A6506-7EB7-BE6D-63CE-C1A94D256AC5}"/>
          </ac:spMkLst>
        </pc:spChg>
        <pc:spChg chg="add">
          <ac:chgData name="Madeleine BIAYE" userId="9f5c0be1-3e4e-4175-a31a-180820a7f682" providerId="ADAL" clId="{DE493E38-7242-417D-B9FE-CBBE435945DC}" dt="2025-05-12T09:09:27.011" v="191"/>
          <ac:spMkLst>
            <pc:docMk/>
            <pc:sldMk cId="2043882581" sldId="1981"/>
            <ac:spMk id="5" creationId="{BDD0D992-8D80-DAB1-4D37-AAE508BD21A6}"/>
          </ac:spMkLst>
        </pc:spChg>
        <pc:spChg chg="mod">
          <ac:chgData name="Madeleine BIAYE" userId="9f5c0be1-3e4e-4175-a31a-180820a7f682" providerId="ADAL" clId="{DE493E38-7242-417D-B9FE-CBBE435945DC}" dt="2025-05-12T09:10:01.056" v="195" actId="1076"/>
          <ac:spMkLst>
            <pc:docMk/>
            <pc:sldMk cId="2043882581" sldId="1981"/>
            <ac:spMk id="7" creationId="{822F8BF5-D021-3B45-56AF-0535C20F5CDB}"/>
          </ac:spMkLst>
        </pc:spChg>
        <pc:spChg chg="mod">
          <ac:chgData name="Madeleine BIAYE" userId="9f5c0be1-3e4e-4175-a31a-180820a7f682" providerId="ADAL" clId="{DE493E38-7242-417D-B9FE-CBBE435945DC}" dt="2025-05-12T09:05:57.916" v="187" actId="20577"/>
          <ac:spMkLst>
            <pc:docMk/>
            <pc:sldMk cId="2043882581" sldId="1981"/>
            <ac:spMk id="19" creationId="{A3FC7CB3-8B24-B68F-1122-12723AD106FC}"/>
          </ac:spMkLst>
        </pc:spChg>
        <pc:spChg chg="mod">
          <ac:chgData name="Madeleine BIAYE" userId="9f5c0be1-3e4e-4175-a31a-180820a7f682" providerId="ADAL" clId="{DE493E38-7242-417D-B9FE-CBBE435945DC}" dt="2025-05-12T09:09:53.455" v="193"/>
          <ac:spMkLst>
            <pc:docMk/>
            <pc:sldMk cId="2043882581" sldId="1981"/>
            <ac:spMk id="21" creationId="{3E077068-B6E6-C0C2-AEEF-9CC3F34440D0}"/>
          </ac:spMkLst>
        </pc:spChg>
      </pc:sldChg>
      <pc:sldChg chg="modSp mod">
        <pc:chgData name="Madeleine BIAYE" userId="9f5c0be1-3e4e-4175-a31a-180820a7f682" providerId="ADAL" clId="{DE493E38-7242-417D-B9FE-CBBE435945DC}" dt="2025-05-12T09:12:28.066" v="224" actId="20577"/>
        <pc:sldMkLst>
          <pc:docMk/>
          <pc:sldMk cId="2000579876" sldId="1982"/>
        </pc:sldMkLst>
        <pc:spChg chg="mod">
          <ac:chgData name="Madeleine BIAYE" userId="9f5c0be1-3e4e-4175-a31a-180820a7f682" providerId="ADAL" clId="{DE493E38-7242-417D-B9FE-CBBE435945DC}" dt="2025-05-12T09:12:28.066" v="224" actId="20577"/>
          <ac:spMkLst>
            <pc:docMk/>
            <pc:sldMk cId="2000579876" sldId="1982"/>
            <ac:spMk id="19" creationId="{774C8667-6372-F447-6FD4-A2BE26A24A7E}"/>
          </ac:spMkLst>
        </pc:spChg>
      </pc:sldChg>
      <pc:sldChg chg="modSp mod">
        <pc:chgData name="Madeleine BIAYE" userId="9f5c0be1-3e4e-4175-a31a-180820a7f682" providerId="ADAL" clId="{DE493E38-7242-417D-B9FE-CBBE435945DC}" dt="2025-05-12T09:22:45.945" v="281" actId="20577"/>
        <pc:sldMkLst>
          <pc:docMk/>
          <pc:sldMk cId="2699613040" sldId="1983"/>
        </pc:sldMkLst>
        <pc:spChg chg="mod">
          <ac:chgData name="Madeleine BIAYE" userId="9f5c0be1-3e4e-4175-a31a-180820a7f682" providerId="ADAL" clId="{DE493E38-7242-417D-B9FE-CBBE435945DC}" dt="2025-05-12T09:22:45.945" v="281" actId="20577"/>
          <ac:spMkLst>
            <pc:docMk/>
            <pc:sldMk cId="2699613040" sldId="1983"/>
            <ac:spMk id="19" creationId="{4463607C-38DF-4BC4-8C9A-9A657309BC1E}"/>
          </ac:spMkLst>
        </pc:spChg>
      </pc:sldChg>
      <pc:sldChg chg="modSp mod">
        <pc:chgData name="Madeleine BIAYE" userId="9f5c0be1-3e4e-4175-a31a-180820a7f682" providerId="ADAL" clId="{DE493E38-7242-417D-B9FE-CBBE435945DC}" dt="2025-05-12T09:15:19.921" v="269" actId="20577"/>
        <pc:sldMkLst>
          <pc:docMk/>
          <pc:sldMk cId="59914227" sldId="2034"/>
        </pc:sldMkLst>
        <pc:spChg chg="mod">
          <ac:chgData name="Madeleine BIAYE" userId="9f5c0be1-3e4e-4175-a31a-180820a7f682" providerId="ADAL" clId="{DE493E38-7242-417D-B9FE-CBBE435945DC}" dt="2025-05-12T09:15:19.921" v="269" actId="20577"/>
          <ac:spMkLst>
            <pc:docMk/>
            <pc:sldMk cId="59914227" sldId="2034"/>
            <ac:spMk id="713" creationId="{F4E93679-2DD3-0EC4-D502-259DF669AE42}"/>
          </ac:spMkLst>
        </pc:spChg>
      </pc:sldChg>
      <pc:sldChg chg="del">
        <pc:chgData name="Madeleine BIAYE" userId="9f5c0be1-3e4e-4175-a31a-180820a7f682" providerId="ADAL" clId="{DE493E38-7242-417D-B9FE-CBBE435945DC}" dt="2025-05-12T09:35:59.740" v="380" actId="47"/>
        <pc:sldMkLst>
          <pc:docMk/>
          <pc:sldMk cId="3269670855" sldId="204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12F71B-0DA3-42C7-8E8C-0EF3CA7EA5B6}" type="datetimeFigureOut">
              <a:rPr lang="fr-FR" smtClean="0"/>
              <a:t>12/05/2025</a:t>
            </a:fld>
            <a:endParaRPr lang="fr-FR"/>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BF2F601-E0EA-4044-AB58-758D55EE3D9D}" type="slidenum">
              <a:rPr lang="fr-FR" smtClean="0"/>
              <a:t>‹N°›</a:t>
            </a:fld>
            <a:endParaRPr lang="fr-FR"/>
          </a:p>
        </p:txBody>
      </p:sp>
    </p:spTree>
    <p:extLst>
      <p:ext uri="{BB962C8B-B14F-4D97-AF65-F5344CB8AC3E}">
        <p14:creationId xmlns:p14="http://schemas.microsoft.com/office/powerpoint/2010/main" val="2161098312"/>
      </p:ext>
    </p:extLst>
  </p:cSld>
  <p:clrMap bg1="lt1" tx1="dk1" bg2="lt2" tx2="dk2" accent1="accent1" accent2="accent2" accent3="accent3" accent4="accent4" accent5="accent5" accent6="accent6" hlink="hlink" folHlink="folHlink"/>
  <p:hf hd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5-06T11:05:00.233"/>
    </inkml:context>
    <inkml:brush xml:id="br0">
      <inkml:brushProperty name="width" value="0.035" units="cm"/>
      <inkml:brushProperty name="height" value="0.035" units="cm"/>
    </inkml:brush>
  </inkml:definitions>
  <inkml:trace contextRef="#ctx0" brushRef="#br0">0 152 7155,'17'-15'1457,"-10"5"704,-9 7-2145,0-8-96,6 17-96,-11-15-368,8 5-513,6-5-512,10 3-448,-19-38 17,1-2-306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B5D674-4040-479D-8C3E-8FE7B72F2A08}" type="datetimeFigureOut">
              <a:rPr lang="fr-FR" smtClean="0"/>
              <a:t>12/05/2025</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D49F52-CDED-4FA1-BBCD-9C59C6B2A318}" type="slidenum">
              <a:rPr lang="fr-FR" smtClean="0"/>
              <a:t>‹N°›</a:t>
            </a:fld>
            <a:endParaRPr lang="fr-FR"/>
          </a:p>
        </p:txBody>
      </p:sp>
    </p:spTree>
    <p:extLst>
      <p:ext uri="{BB962C8B-B14F-4D97-AF65-F5344CB8AC3E}">
        <p14:creationId xmlns:p14="http://schemas.microsoft.com/office/powerpoint/2010/main" val="907295641"/>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D2D49F52-CDED-4FA1-BBCD-9C59C6B2A318}" type="slidenum">
              <a:rPr lang="fr-FR" smtClean="0"/>
              <a:t>1</a:t>
            </a:fld>
            <a:endParaRPr lang="fr-FR" dirty="0"/>
          </a:p>
        </p:txBody>
      </p:sp>
      <p:sp>
        <p:nvSpPr>
          <p:cNvPr id="5" name="Espace réservé du pied de page 4"/>
          <p:cNvSpPr>
            <a:spLocks noGrp="1"/>
          </p:cNvSpPr>
          <p:nvPr>
            <p:ph type="ftr" sz="quarter" idx="11"/>
          </p:nvPr>
        </p:nvSpPr>
        <p:spPr/>
        <p:txBody>
          <a:bodyPr/>
          <a:lstStyle/>
          <a:p>
            <a:endParaRPr lang="fr-FR" dirty="0"/>
          </a:p>
        </p:txBody>
      </p:sp>
    </p:spTree>
    <p:extLst>
      <p:ext uri="{BB962C8B-B14F-4D97-AF65-F5344CB8AC3E}">
        <p14:creationId xmlns:p14="http://schemas.microsoft.com/office/powerpoint/2010/main" val="3111165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017B6940-7969-7B10-1E7E-FB7E02EE5254}"/>
            </a:ext>
          </a:extLst>
        </p:cNvPr>
        <p:cNvGrpSpPr/>
        <p:nvPr/>
      </p:nvGrpSpPr>
      <p:grpSpPr>
        <a:xfrm>
          <a:off x="0" y="0"/>
          <a:ext cx="0" cy="0"/>
          <a:chOff x="0" y="0"/>
          <a:chExt cx="0" cy="0"/>
        </a:xfrm>
      </p:grpSpPr>
      <p:sp>
        <p:nvSpPr>
          <p:cNvPr id="219" name="Google Shape;219;p3:notes">
            <a:extLst>
              <a:ext uri="{FF2B5EF4-FFF2-40B4-BE49-F238E27FC236}">
                <a16:creationId xmlns:a16="http://schemas.microsoft.com/office/drawing/2014/main" id="{15F5BABF-AE0E-EA95-730D-5918DA38ADD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3:notes">
            <a:extLst>
              <a:ext uri="{FF2B5EF4-FFF2-40B4-BE49-F238E27FC236}">
                <a16:creationId xmlns:a16="http://schemas.microsoft.com/office/drawing/2014/main" id="{BA2BE435-E2B5-1397-60B9-F4ED03DBC952}"/>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29286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43A45-FBBA-E743-8F8E-FEE3EC0E64C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9244255-7FC9-D34C-BC39-3DF7472859FE}"/>
              </a:ext>
            </a:extLst>
          </p:cNvPr>
          <p:cNvSpPr>
            <a:spLocks noGrp="1" noRot="1" noChangeAspect="1"/>
          </p:cNvSpPr>
          <p:nvPr>
            <p:ph type="sldImg"/>
          </p:nvPr>
        </p:nvSpPr>
        <p:spPr>
          <a:xfrm>
            <a:off x="1143000" y="685800"/>
            <a:ext cx="4572000" cy="3429000"/>
          </a:xfrm>
        </p:spPr>
      </p:sp>
      <p:sp>
        <p:nvSpPr>
          <p:cNvPr id="3" name="Espace réservé des notes 2">
            <a:extLst>
              <a:ext uri="{FF2B5EF4-FFF2-40B4-BE49-F238E27FC236}">
                <a16:creationId xmlns:a16="http://schemas.microsoft.com/office/drawing/2014/main" id="{CEDD9E83-72AE-9A8A-26BF-73363149AC7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58D8F34-A2E8-18F2-F40A-75602D7ABE51}"/>
              </a:ext>
            </a:extLst>
          </p:cNvPr>
          <p:cNvSpPr>
            <a:spLocks noGrp="1"/>
          </p:cNvSpPr>
          <p:nvPr>
            <p:ph type="sldNum" sz="quarter" idx="5"/>
          </p:nvPr>
        </p:nvSpPr>
        <p:spPr/>
        <p:txBody>
          <a:bodyPr/>
          <a:lstStyle/>
          <a:p>
            <a:fld id="{B8123B84-FCCA-4EE4-BF31-35C9D3A4FFC6}" type="slidenum">
              <a:rPr lang="fr-FR" smtClean="0"/>
              <a:t>32</a:t>
            </a:fld>
            <a:endParaRPr lang="fr-FR"/>
          </a:p>
        </p:txBody>
      </p:sp>
    </p:spTree>
    <p:extLst>
      <p:ext uri="{BB962C8B-B14F-4D97-AF65-F5344CB8AC3E}">
        <p14:creationId xmlns:p14="http://schemas.microsoft.com/office/powerpoint/2010/main" val="605808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AB5ED586-2BA1-73D4-2BD7-8CA967A62021}"/>
            </a:ext>
          </a:extLst>
        </p:cNvPr>
        <p:cNvGrpSpPr/>
        <p:nvPr/>
      </p:nvGrpSpPr>
      <p:grpSpPr>
        <a:xfrm>
          <a:off x="0" y="0"/>
          <a:ext cx="0" cy="0"/>
          <a:chOff x="0" y="0"/>
          <a:chExt cx="0" cy="0"/>
        </a:xfrm>
      </p:grpSpPr>
      <p:sp>
        <p:nvSpPr>
          <p:cNvPr id="219" name="Google Shape;219;p3:notes">
            <a:extLst>
              <a:ext uri="{FF2B5EF4-FFF2-40B4-BE49-F238E27FC236}">
                <a16:creationId xmlns:a16="http://schemas.microsoft.com/office/drawing/2014/main" id="{4B8D4E95-7A81-AD57-5A11-AA7C91C7F70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3:notes">
            <a:extLst>
              <a:ext uri="{FF2B5EF4-FFF2-40B4-BE49-F238E27FC236}">
                <a16:creationId xmlns:a16="http://schemas.microsoft.com/office/drawing/2014/main" id="{221A6F35-3099-741F-B43A-B03A92222C8C}"/>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1313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513B4-23F5-274B-FBCB-89FE17DA64B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8D26149-8623-38CC-86CB-0BEC5DC106F3}"/>
              </a:ext>
            </a:extLst>
          </p:cNvPr>
          <p:cNvSpPr>
            <a:spLocks noGrp="1" noRot="1" noChangeAspect="1"/>
          </p:cNvSpPr>
          <p:nvPr>
            <p:ph type="sldImg"/>
          </p:nvPr>
        </p:nvSpPr>
        <p:spPr>
          <a:xfrm>
            <a:off x="1143000" y="685800"/>
            <a:ext cx="4572000" cy="3429000"/>
          </a:xfrm>
        </p:spPr>
      </p:sp>
      <p:sp>
        <p:nvSpPr>
          <p:cNvPr id="3" name="Espace réservé des notes 2">
            <a:extLst>
              <a:ext uri="{FF2B5EF4-FFF2-40B4-BE49-F238E27FC236}">
                <a16:creationId xmlns:a16="http://schemas.microsoft.com/office/drawing/2014/main" id="{2671D8A2-8678-3D8D-A5A8-160746C6CCE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8381A44-7677-7E6F-69E8-8FCCDBE5F68D}"/>
              </a:ext>
            </a:extLst>
          </p:cNvPr>
          <p:cNvSpPr>
            <a:spLocks noGrp="1"/>
          </p:cNvSpPr>
          <p:nvPr>
            <p:ph type="sldNum" sz="quarter" idx="5"/>
          </p:nvPr>
        </p:nvSpPr>
        <p:spPr/>
        <p:txBody>
          <a:bodyPr/>
          <a:lstStyle/>
          <a:p>
            <a:fld id="{B8123B84-FCCA-4EE4-BF31-35C9D3A4FFC6}" type="slidenum">
              <a:rPr lang="fr-FR" smtClean="0"/>
              <a:t>35</a:t>
            </a:fld>
            <a:endParaRPr lang="fr-FR"/>
          </a:p>
        </p:txBody>
      </p:sp>
    </p:spTree>
    <p:extLst>
      <p:ext uri="{BB962C8B-B14F-4D97-AF65-F5344CB8AC3E}">
        <p14:creationId xmlns:p14="http://schemas.microsoft.com/office/powerpoint/2010/main" val="696927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50743-16E6-BF40-71DA-51B69576FE6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75F8AD4-C235-12E2-3BD0-24F737232DA6}"/>
              </a:ext>
            </a:extLst>
          </p:cNvPr>
          <p:cNvSpPr>
            <a:spLocks noGrp="1" noRot="1" noChangeAspect="1"/>
          </p:cNvSpPr>
          <p:nvPr>
            <p:ph type="sldImg"/>
          </p:nvPr>
        </p:nvSpPr>
        <p:spPr>
          <a:xfrm>
            <a:off x="1143000" y="685800"/>
            <a:ext cx="4572000" cy="3429000"/>
          </a:xfrm>
        </p:spPr>
      </p:sp>
      <p:sp>
        <p:nvSpPr>
          <p:cNvPr id="3" name="Espace réservé des notes 2">
            <a:extLst>
              <a:ext uri="{FF2B5EF4-FFF2-40B4-BE49-F238E27FC236}">
                <a16:creationId xmlns:a16="http://schemas.microsoft.com/office/drawing/2014/main" id="{ED86CECF-9869-B99B-46B6-8C971633B3C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3243BB9-D224-64E1-F38F-ADFBC6D65137}"/>
              </a:ext>
            </a:extLst>
          </p:cNvPr>
          <p:cNvSpPr>
            <a:spLocks noGrp="1"/>
          </p:cNvSpPr>
          <p:nvPr>
            <p:ph type="sldNum" sz="quarter" idx="5"/>
          </p:nvPr>
        </p:nvSpPr>
        <p:spPr/>
        <p:txBody>
          <a:bodyPr/>
          <a:lstStyle/>
          <a:p>
            <a:fld id="{B8123B84-FCCA-4EE4-BF31-35C9D3A4FFC6}" type="slidenum">
              <a:rPr lang="fr-FR" smtClean="0"/>
              <a:t>36</a:t>
            </a:fld>
            <a:endParaRPr lang="fr-FR"/>
          </a:p>
        </p:txBody>
      </p:sp>
    </p:spTree>
    <p:extLst>
      <p:ext uri="{BB962C8B-B14F-4D97-AF65-F5344CB8AC3E}">
        <p14:creationId xmlns:p14="http://schemas.microsoft.com/office/powerpoint/2010/main" val="3842196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43A45-FBBA-E743-8F8E-FEE3EC0E64C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9244255-7FC9-D34C-BC39-3DF7472859FE}"/>
              </a:ext>
            </a:extLst>
          </p:cNvPr>
          <p:cNvSpPr>
            <a:spLocks noGrp="1" noRot="1" noChangeAspect="1"/>
          </p:cNvSpPr>
          <p:nvPr>
            <p:ph type="sldImg"/>
          </p:nvPr>
        </p:nvSpPr>
        <p:spPr>
          <a:xfrm>
            <a:off x="1143000" y="685800"/>
            <a:ext cx="4572000" cy="3429000"/>
          </a:xfrm>
        </p:spPr>
      </p:sp>
      <p:sp>
        <p:nvSpPr>
          <p:cNvPr id="3" name="Espace réservé des notes 2">
            <a:extLst>
              <a:ext uri="{FF2B5EF4-FFF2-40B4-BE49-F238E27FC236}">
                <a16:creationId xmlns:a16="http://schemas.microsoft.com/office/drawing/2014/main" id="{CEDD9E83-72AE-9A8A-26BF-73363149AC7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58D8F34-A2E8-18F2-F40A-75602D7ABE51}"/>
              </a:ext>
            </a:extLst>
          </p:cNvPr>
          <p:cNvSpPr>
            <a:spLocks noGrp="1"/>
          </p:cNvSpPr>
          <p:nvPr>
            <p:ph type="sldNum" sz="quarter" idx="5"/>
          </p:nvPr>
        </p:nvSpPr>
        <p:spPr/>
        <p:txBody>
          <a:bodyPr/>
          <a:lstStyle/>
          <a:p>
            <a:fld id="{B8123B84-FCCA-4EE4-BF31-35C9D3A4FFC6}" type="slidenum">
              <a:rPr lang="fr-FR" smtClean="0"/>
              <a:t>37</a:t>
            </a:fld>
            <a:endParaRPr lang="fr-FR"/>
          </a:p>
        </p:txBody>
      </p:sp>
    </p:spTree>
    <p:extLst>
      <p:ext uri="{BB962C8B-B14F-4D97-AF65-F5344CB8AC3E}">
        <p14:creationId xmlns:p14="http://schemas.microsoft.com/office/powerpoint/2010/main" val="6058085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0A202-EB78-036B-3DAB-2F773748756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7F92948-2C7B-D543-EC5B-1175FB02F70B}"/>
              </a:ext>
            </a:extLst>
          </p:cNvPr>
          <p:cNvSpPr>
            <a:spLocks noGrp="1" noRot="1" noChangeAspect="1"/>
          </p:cNvSpPr>
          <p:nvPr>
            <p:ph type="sldImg"/>
          </p:nvPr>
        </p:nvSpPr>
        <p:spPr>
          <a:xfrm>
            <a:off x="1143000" y="685800"/>
            <a:ext cx="4572000" cy="3429000"/>
          </a:xfrm>
        </p:spPr>
      </p:sp>
      <p:sp>
        <p:nvSpPr>
          <p:cNvPr id="3" name="Espace réservé des notes 2">
            <a:extLst>
              <a:ext uri="{FF2B5EF4-FFF2-40B4-BE49-F238E27FC236}">
                <a16:creationId xmlns:a16="http://schemas.microsoft.com/office/drawing/2014/main" id="{0AAFF0CC-1325-E2FF-6F09-6BFA29A9EEFC}"/>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6AA9E20A-AC8B-0E5C-9165-3649165B5B58}"/>
              </a:ext>
            </a:extLst>
          </p:cNvPr>
          <p:cNvSpPr>
            <a:spLocks noGrp="1"/>
          </p:cNvSpPr>
          <p:nvPr>
            <p:ph type="sldNum" sz="quarter" idx="5"/>
          </p:nvPr>
        </p:nvSpPr>
        <p:spPr/>
        <p:txBody>
          <a:bodyPr/>
          <a:lstStyle/>
          <a:p>
            <a:fld id="{B8123B84-FCCA-4EE4-BF31-35C9D3A4FFC6}" type="slidenum">
              <a:rPr lang="fr-FR" smtClean="0"/>
              <a:t>38</a:t>
            </a:fld>
            <a:endParaRPr lang="fr-FR"/>
          </a:p>
        </p:txBody>
      </p:sp>
    </p:spTree>
    <p:extLst>
      <p:ext uri="{BB962C8B-B14F-4D97-AF65-F5344CB8AC3E}">
        <p14:creationId xmlns:p14="http://schemas.microsoft.com/office/powerpoint/2010/main" val="13326015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388" name="Google Shape;388;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43A45-FBBA-E743-8F8E-FEE3EC0E64C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9244255-7FC9-D34C-BC39-3DF7472859FE}"/>
              </a:ext>
            </a:extLst>
          </p:cNvPr>
          <p:cNvSpPr>
            <a:spLocks noGrp="1" noRot="1" noChangeAspect="1"/>
          </p:cNvSpPr>
          <p:nvPr>
            <p:ph type="sldImg"/>
          </p:nvPr>
        </p:nvSpPr>
        <p:spPr>
          <a:xfrm>
            <a:off x="1143000" y="685800"/>
            <a:ext cx="4572000" cy="3429000"/>
          </a:xfrm>
        </p:spPr>
      </p:sp>
      <p:sp>
        <p:nvSpPr>
          <p:cNvPr id="3" name="Espace réservé des notes 2">
            <a:extLst>
              <a:ext uri="{FF2B5EF4-FFF2-40B4-BE49-F238E27FC236}">
                <a16:creationId xmlns:a16="http://schemas.microsoft.com/office/drawing/2014/main" id="{CEDD9E83-72AE-9A8A-26BF-73363149AC7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58D8F34-A2E8-18F2-F40A-75602D7ABE51}"/>
              </a:ext>
            </a:extLst>
          </p:cNvPr>
          <p:cNvSpPr>
            <a:spLocks noGrp="1"/>
          </p:cNvSpPr>
          <p:nvPr>
            <p:ph type="sldNum" sz="quarter" idx="5"/>
          </p:nvPr>
        </p:nvSpPr>
        <p:spPr/>
        <p:txBody>
          <a:bodyPr/>
          <a:lstStyle/>
          <a:p>
            <a:fld id="{B8123B84-FCCA-4EE4-BF31-35C9D3A4FFC6}" type="slidenum">
              <a:rPr lang="fr-FR" smtClean="0"/>
              <a:t>40</a:t>
            </a:fld>
            <a:endParaRPr lang="fr-FR"/>
          </a:p>
        </p:txBody>
      </p:sp>
    </p:spTree>
    <p:extLst>
      <p:ext uri="{BB962C8B-B14F-4D97-AF65-F5344CB8AC3E}">
        <p14:creationId xmlns:p14="http://schemas.microsoft.com/office/powerpoint/2010/main" val="605808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FBC048A7-787D-571B-A460-CCFBD74302EF}"/>
            </a:ext>
          </a:extLst>
        </p:cNvPr>
        <p:cNvGrpSpPr/>
        <p:nvPr/>
      </p:nvGrpSpPr>
      <p:grpSpPr>
        <a:xfrm>
          <a:off x="0" y="0"/>
          <a:ext cx="0" cy="0"/>
          <a:chOff x="0" y="0"/>
          <a:chExt cx="0" cy="0"/>
        </a:xfrm>
      </p:grpSpPr>
      <p:sp>
        <p:nvSpPr>
          <p:cNvPr id="219" name="Google Shape;219;p3:notes">
            <a:extLst>
              <a:ext uri="{FF2B5EF4-FFF2-40B4-BE49-F238E27FC236}">
                <a16:creationId xmlns:a16="http://schemas.microsoft.com/office/drawing/2014/main" id="{D149AEE2-4BA1-BE50-1180-B39D2DEBA7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20" name="Google Shape;220;p3:notes">
            <a:extLst>
              <a:ext uri="{FF2B5EF4-FFF2-40B4-BE49-F238E27FC236}">
                <a16:creationId xmlns:a16="http://schemas.microsoft.com/office/drawing/2014/main" id="{FAC2927B-B46F-EBF2-02AB-678FD45A0AFF}"/>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066912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8" name="Google Shape;688;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513B4-23F5-274B-FBCB-89FE17DA64B2}"/>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F8D26149-8623-38CC-86CB-0BEC5DC106F3}"/>
              </a:ext>
            </a:extLst>
          </p:cNvPr>
          <p:cNvSpPr>
            <a:spLocks noGrp="1" noRot="1" noChangeAspect="1"/>
          </p:cNvSpPr>
          <p:nvPr>
            <p:ph type="sldImg"/>
          </p:nvPr>
        </p:nvSpPr>
        <p:spPr>
          <a:xfrm>
            <a:off x="1143000" y="685800"/>
            <a:ext cx="4572000" cy="3429000"/>
          </a:xfrm>
        </p:spPr>
      </p:sp>
      <p:sp>
        <p:nvSpPr>
          <p:cNvPr id="3" name="Espace réservé des notes 2">
            <a:extLst>
              <a:ext uri="{FF2B5EF4-FFF2-40B4-BE49-F238E27FC236}">
                <a16:creationId xmlns:a16="http://schemas.microsoft.com/office/drawing/2014/main" id="{2671D8A2-8678-3D8D-A5A8-160746C6CCE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E8381A44-7677-7E6F-69E8-8FCCDBE5F6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123B84-FCCA-4EE4-BF31-35C9D3A4FFC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69273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50743-16E6-BF40-71DA-51B69576FE6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75F8AD4-C235-12E2-3BD0-24F737232DA6}"/>
              </a:ext>
            </a:extLst>
          </p:cNvPr>
          <p:cNvSpPr>
            <a:spLocks noGrp="1" noRot="1" noChangeAspect="1"/>
          </p:cNvSpPr>
          <p:nvPr>
            <p:ph type="sldImg"/>
          </p:nvPr>
        </p:nvSpPr>
        <p:spPr>
          <a:xfrm>
            <a:off x="1143000" y="685800"/>
            <a:ext cx="4572000" cy="3429000"/>
          </a:xfrm>
        </p:spPr>
      </p:sp>
      <p:sp>
        <p:nvSpPr>
          <p:cNvPr id="3" name="Espace réservé des notes 2">
            <a:extLst>
              <a:ext uri="{FF2B5EF4-FFF2-40B4-BE49-F238E27FC236}">
                <a16:creationId xmlns:a16="http://schemas.microsoft.com/office/drawing/2014/main" id="{ED86CECF-9869-B99B-46B6-8C971633B3C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A3243BB9-D224-64E1-F38F-ADFBC6D65137}"/>
              </a:ext>
            </a:extLst>
          </p:cNvPr>
          <p:cNvSpPr>
            <a:spLocks noGrp="1"/>
          </p:cNvSpPr>
          <p:nvPr>
            <p:ph type="sldNum" sz="quarter" idx="5"/>
          </p:nvPr>
        </p:nvSpPr>
        <p:spPr/>
        <p:txBody>
          <a:bodyPr/>
          <a:lstStyle/>
          <a:p>
            <a:fld id="{B8123B84-FCCA-4EE4-BF31-35C9D3A4FFC6}" type="slidenum">
              <a:rPr lang="fr-FR" smtClean="0"/>
              <a:t>43</a:t>
            </a:fld>
            <a:endParaRPr lang="fr-FR"/>
          </a:p>
        </p:txBody>
      </p:sp>
    </p:spTree>
    <p:extLst>
      <p:ext uri="{BB962C8B-B14F-4D97-AF65-F5344CB8AC3E}">
        <p14:creationId xmlns:p14="http://schemas.microsoft.com/office/powerpoint/2010/main" val="38421963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43A45-FBBA-E743-8F8E-FEE3EC0E64C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9244255-7FC9-D34C-BC39-3DF7472859FE}"/>
              </a:ext>
            </a:extLst>
          </p:cNvPr>
          <p:cNvSpPr>
            <a:spLocks noGrp="1" noRot="1" noChangeAspect="1"/>
          </p:cNvSpPr>
          <p:nvPr>
            <p:ph type="sldImg"/>
          </p:nvPr>
        </p:nvSpPr>
        <p:spPr>
          <a:xfrm>
            <a:off x="1143000" y="685800"/>
            <a:ext cx="4572000" cy="3429000"/>
          </a:xfrm>
        </p:spPr>
      </p:sp>
      <p:sp>
        <p:nvSpPr>
          <p:cNvPr id="3" name="Espace réservé des notes 2">
            <a:extLst>
              <a:ext uri="{FF2B5EF4-FFF2-40B4-BE49-F238E27FC236}">
                <a16:creationId xmlns:a16="http://schemas.microsoft.com/office/drawing/2014/main" id="{CEDD9E83-72AE-9A8A-26BF-73363149AC7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58D8F34-A2E8-18F2-F40A-75602D7ABE51}"/>
              </a:ext>
            </a:extLst>
          </p:cNvPr>
          <p:cNvSpPr>
            <a:spLocks noGrp="1"/>
          </p:cNvSpPr>
          <p:nvPr>
            <p:ph type="sldNum" sz="quarter" idx="5"/>
          </p:nvPr>
        </p:nvSpPr>
        <p:spPr/>
        <p:txBody>
          <a:bodyPr/>
          <a:lstStyle/>
          <a:p>
            <a:fld id="{B8123B84-FCCA-4EE4-BF31-35C9D3A4FFC6}" type="slidenum">
              <a:rPr lang="fr-FR" smtClean="0"/>
              <a:t>44</a:t>
            </a:fld>
            <a:endParaRPr lang="fr-FR"/>
          </a:p>
        </p:txBody>
      </p:sp>
    </p:spTree>
    <p:extLst>
      <p:ext uri="{BB962C8B-B14F-4D97-AF65-F5344CB8AC3E}">
        <p14:creationId xmlns:p14="http://schemas.microsoft.com/office/powerpoint/2010/main" val="605808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43A45-FBBA-E743-8F8E-FEE3EC0E64C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9244255-7FC9-D34C-BC39-3DF7472859FE}"/>
              </a:ext>
            </a:extLst>
          </p:cNvPr>
          <p:cNvSpPr>
            <a:spLocks noGrp="1" noRot="1" noChangeAspect="1"/>
          </p:cNvSpPr>
          <p:nvPr>
            <p:ph type="sldImg"/>
          </p:nvPr>
        </p:nvSpPr>
        <p:spPr>
          <a:xfrm>
            <a:off x="1143000" y="685800"/>
            <a:ext cx="4572000" cy="3429000"/>
          </a:xfrm>
        </p:spPr>
      </p:sp>
      <p:sp>
        <p:nvSpPr>
          <p:cNvPr id="3" name="Espace réservé des notes 2">
            <a:extLst>
              <a:ext uri="{FF2B5EF4-FFF2-40B4-BE49-F238E27FC236}">
                <a16:creationId xmlns:a16="http://schemas.microsoft.com/office/drawing/2014/main" id="{CEDD9E83-72AE-9A8A-26BF-73363149AC7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58D8F34-A2E8-18F2-F40A-75602D7ABE51}"/>
              </a:ext>
            </a:extLst>
          </p:cNvPr>
          <p:cNvSpPr>
            <a:spLocks noGrp="1"/>
          </p:cNvSpPr>
          <p:nvPr>
            <p:ph type="sldNum" sz="quarter" idx="5"/>
          </p:nvPr>
        </p:nvSpPr>
        <p:spPr/>
        <p:txBody>
          <a:bodyPr/>
          <a:lstStyle/>
          <a:p>
            <a:fld id="{B8123B84-FCCA-4EE4-BF31-35C9D3A4FFC6}" type="slidenum">
              <a:rPr lang="fr-FR" smtClean="0"/>
              <a:t>45</a:t>
            </a:fld>
            <a:endParaRPr lang="fr-FR"/>
          </a:p>
        </p:txBody>
      </p:sp>
    </p:spTree>
    <p:extLst>
      <p:ext uri="{BB962C8B-B14F-4D97-AF65-F5344CB8AC3E}">
        <p14:creationId xmlns:p14="http://schemas.microsoft.com/office/powerpoint/2010/main" val="605808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CA6D4-E47E-EE60-C34B-F71AC9EBFAFA}"/>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39003F43-A0AE-93AA-1517-029B75E5E98F}"/>
              </a:ext>
            </a:extLst>
          </p:cNvPr>
          <p:cNvSpPr>
            <a:spLocks noGrp="1" noRot="1" noChangeAspect="1"/>
          </p:cNvSpPr>
          <p:nvPr>
            <p:ph type="sldImg"/>
          </p:nvPr>
        </p:nvSpPr>
        <p:spPr>
          <a:xfrm>
            <a:off x="1143000" y="685800"/>
            <a:ext cx="4572000" cy="3429000"/>
          </a:xfrm>
        </p:spPr>
      </p:sp>
      <p:sp>
        <p:nvSpPr>
          <p:cNvPr id="3" name="Espace réservé des notes 2">
            <a:extLst>
              <a:ext uri="{FF2B5EF4-FFF2-40B4-BE49-F238E27FC236}">
                <a16:creationId xmlns:a16="http://schemas.microsoft.com/office/drawing/2014/main" id="{B5D88A55-FD49-3123-53E2-1F23969281B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2B88DE34-25B3-3206-8338-69E23D68D468}"/>
              </a:ext>
            </a:extLst>
          </p:cNvPr>
          <p:cNvSpPr>
            <a:spLocks noGrp="1"/>
          </p:cNvSpPr>
          <p:nvPr>
            <p:ph type="sldNum" sz="quarter" idx="5"/>
          </p:nvPr>
        </p:nvSpPr>
        <p:spPr/>
        <p:txBody>
          <a:bodyPr/>
          <a:lstStyle/>
          <a:p>
            <a:fld id="{B8123B84-FCCA-4EE4-BF31-35C9D3A4FFC6}" type="slidenum">
              <a:rPr lang="fr-FR" smtClean="0"/>
              <a:t>46</a:t>
            </a:fld>
            <a:endParaRPr lang="fr-FR"/>
          </a:p>
        </p:txBody>
      </p:sp>
    </p:spTree>
    <p:extLst>
      <p:ext uri="{BB962C8B-B14F-4D97-AF65-F5344CB8AC3E}">
        <p14:creationId xmlns:p14="http://schemas.microsoft.com/office/powerpoint/2010/main" val="27853786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a:extLst>
            <a:ext uri="{FF2B5EF4-FFF2-40B4-BE49-F238E27FC236}">
              <a16:creationId xmlns:a16="http://schemas.microsoft.com/office/drawing/2014/main" id="{B975077A-C3EC-E113-3BCC-5DC99A4EA17D}"/>
            </a:ext>
          </a:extLst>
        </p:cNvPr>
        <p:cNvGrpSpPr/>
        <p:nvPr/>
      </p:nvGrpSpPr>
      <p:grpSpPr>
        <a:xfrm>
          <a:off x="0" y="0"/>
          <a:ext cx="0" cy="0"/>
          <a:chOff x="0" y="0"/>
          <a:chExt cx="0" cy="0"/>
        </a:xfrm>
      </p:grpSpPr>
      <p:sp>
        <p:nvSpPr>
          <p:cNvPr id="687" name="Google Shape;687;p13:notes">
            <a:extLst>
              <a:ext uri="{FF2B5EF4-FFF2-40B4-BE49-F238E27FC236}">
                <a16:creationId xmlns:a16="http://schemas.microsoft.com/office/drawing/2014/main" id="{5627890F-606A-C4E5-939A-001AD606EAE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8" name="Google Shape;688;p13:notes">
            <a:extLst>
              <a:ext uri="{FF2B5EF4-FFF2-40B4-BE49-F238E27FC236}">
                <a16:creationId xmlns:a16="http://schemas.microsoft.com/office/drawing/2014/main" id="{DF776DE5-287F-68F1-75D8-5A1C1E5C93B9}"/>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942441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43A45-FBBA-E743-8F8E-FEE3EC0E64C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9244255-7FC9-D34C-BC39-3DF7472859FE}"/>
              </a:ext>
            </a:extLst>
          </p:cNvPr>
          <p:cNvSpPr>
            <a:spLocks noGrp="1" noRot="1" noChangeAspect="1"/>
          </p:cNvSpPr>
          <p:nvPr>
            <p:ph type="sldImg"/>
          </p:nvPr>
        </p:nvSpPr>
        <p:spPr>
          <a:xfrm>
            <a:off x="1143000" y="685800"/>
            <a:ext cx="4572000" cy="3429000"/>
          </a:xfrm>
        </p:spPr>
      </p:sp>
      <p:sp>
        <p:nvSpPr>
          <p:cNvPr id="3" name="Espace réservé des notes 2">
            <a:extLst>
              <a:ext uri="{FF2B5EF4-FFF2-40B4-BE49-F238E27FC236}">
                <a16:creationId xmlns:a16="http://schemas.microsoft.com/office/drawing/2014/main" id="{CEDD9E83-72AE-9A8A-26BF-73363149AC7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58D8F34-A2E8-18F2-F40A-75602D7ABE51}"/>
              </a:ext>
            </a:extLst>
          </p:cNvPr>
          <p:cNvSpPr>
            <a:spLocks noGrp="1"/>
          </p:cNvSpPr>
          <p:nvPr>
            <p:ph type="sldNum" sz="quarter" idx="5"/>
          </p:nvPr>
        </p:nvSpPr>
        <p:spPr/>
        <p:txBody>
          <a:bodyPr/>
          <a:lstStyle/>
          <a:p>
            <a:fld id="{B8123B84-FCCA-4EE4-BF31-35C9D3A4FFC6}" type="slidenum">
              <a:rPr lang="fr-FR" smtClean="0"/>
              <a:t>48</a:t>
            </a:fld>
            <a:endParaRPr lang="fr-FR"/>
          </a:p>
        </p:txBody>
      </p:sp>
    </p:spTree>
    <p:extLst>
      <p:ext uri="{BB962C8B-B14F-4D97-AF65-F5344CB8AC3E}">
        <p14:creationId xmlns:p14="http://schemas.microsoft.com/office/powerpoint/2010/main" val="6058085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A0A202-EB78-036B-3DAB-2F7737487560}"/>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C7F92948-2C7B-D543-EC5B-1175FB02F70B}"/>
              </a:ext>
            </a:extLst>
          </p:cNvPr>
          <p:cNvSpPr>
            <a:spLocks noGrp="1" noRot="1" noChangeAspect="1"/>
          </p:cNvSpPr>
          <p:nvPr>
            <p:ph type="sldImg"/>
          </p:nvPr>
        </p:nvSpPr>
        <p:spPr>
          <a:xfrm>
            <a:off x="1143000" y="685800"/>
            <a:ext cx="4572000" cy="3429000"/>
          </a:xfrm>
        </p:spPr>
      </p:sp>
      <p:sp>
        <p:nvSpPr>
          <p:cNvPr id="3" name="Espace réservé des notes 2">
            <a:extLst>
              <a:ext uri="{FF2B5EF4-FFF2-40B4-BE49-F238E27FC236}">
                <a16:creationId xmlns:a16="http://schemas.microsoft.com/office/drawing/2014/main" id="{0AAFF0CC-1325-E2FF-6F09-6BFA29A9EEFC}"/>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6AA9E20A-AC8B-0E5C-9165-3649165B5B58}"/>
              </a:ext>
            </a:extLst>
          </p:cNvPr>
          <p:cNvSpPr>
            <a:spLocks noGrp="1"/>
          </p:cNvSpPr>
          <p:nvPr>
            <p:ph type="sldNum" sz="quarter" idx="5"/>
          </p:nvPr>
        </p:nvSpPr>
        <p:spPr/>
        <p:txBody>
          <a:bodyPr/>
          <a:lstStyle/>
          <a:p>
            <a:fld id="{B8123B84-FCCA-4EE4-BF31-35C9D3A4FFC6}" type="slidenum">
              <a:rPr lang="fr-FR" smtClean="0"/>
              <a:t>49</a:t>
            </a:fld>
            <a:endParaRPr lang="fr-FR"/>
          </a:p>
        </p:txBody>
      </p:sp>
    </p:spTree>
    <p:extLst>
      <p:ext uri="{BB962C8B-B14F-4D97-AF65-F5344CB8AC3E}">
        <p14:creationId xmlns:p14="http://schemas.microsoft.com/office/powerpoint/2010/main" val="13326015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15E97-CE1C-7984-CA4B-3F1B53D271C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DD0F7F3-57F4-0AAA-8CD4-31203AC20319}"/>
              </a:ext>
            </a:extLst>
          </p:cNvPr>
          <p:cNvSpPr>
            <a:spLocks noGrp="1" noRot="1" noChangeAspect="1"/>
          </p:cNvSpPr>
          <p:nvPr>
            <p:ph type="sldImg"/>
          </p:nvPr>
        </p:nvSpPr>
        <p:spPr>
          <a:xfrm>
            <a:off x="1143000" y="685800"/>
            <a:ext cx="4572000" cy="3429000"/>
          </a:xfrm>
        </p:spPr>
      </p:sp>
      <p:sp>
        <p:nvSpPr>
          <p:cNvPr id="3" name="Espace réservé des notes 2">
            <a:extLst>
              <a:ext uri="{FF2B5EF4-FFF2-40B4-BE49-F238E27FC236}">
                <a16:creationId xmlns:a16="http://schemas.microsoft.com/office/drawing/2014/main" id="{A0B4154E-7E81-6905-83C1-CD9377165C3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85EBDBB-C068-31AD-CE15-0D1024FEF628}"/>
              </a:ext>
            </a:extLst>
          </p:cNvPr>
          <p:cNvSpPr>
            <a:spLocks noGrp="1"/>
          </p:cNvSpPr>
          <p:nvPr>
            <p:ph type="sldNum" sz="quarter" idx="5"/>
          </p:nvPr>
        </p:nvSpPr>
        <p:spPr/>
        <p:txBody>
          <a:bodyPr/>
          <a:lstStyle/>
          <a:p>
            <a:fld id="{B8123B84-FCCA-4EE4-BF31-35C9D3A4FFC6}" type="slidenum">
              <a:rPr lang="fr-FR" smtClean="0"/>
              <a:t>50</a:t>
            </a:fld>
            <a:endParaRPr lang="fr-FR"/>
          </a:p>
        </p:txBody>
      </p:sp>
    </p:spTree>
    <p:extLst>
      <p:ext uri="{BB962C8B-B14F-4D97-AF65-F5344CB8AC3E}">
        <p14:creationId xmlns:p14="http://schemas.microsoft.com/office/powerpoint/2010/main" val="1550550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43A45-FBBA-E743-8F8E-FEE3EC0E64C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9244255-7FC9-D34C-BC39-3DF7472859FE}"/>
              </a:ext>
            </a:extLst>
          </p:cNvPr>
          <p:cNvSpPr>
            <a:spLocks noGrp="1" noRot="1" noChangeAspect="1"/>
          </p:cNvSpPr>
          <p:nvPr>
            <p:ph type="sldImg"/>
          </p:nvPr>
        </p:nvSpPr>
        <p:spPr>
          <a:xfrm>
            <a:off x="1143000" y="685800"/>
            <a:ext cx="4572000" cy="3429000"/>
          </a:xfrm>
        </p:spPr>
      </p:sp>
      <p:sp>
        <p:nvSpPr>
          <p:cNvPr id="3" name="Espace réservé des notes 2">
            <a:extLst>
              <a:ext uri="{FF2B5EF4-FFF2-40B4-BE49-F238E27FC236}">
                <a16:creationId xmlns:a16="http://schemas.microsoft.com/office/drawing/2014/main" id="{CEDD9E83-72AE-9A8A-26BF-73363149AC7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58D8F34-A2E8-18F2-F40A-75602D7ABE51}"/>
              </a:ext>
            </a:extLst>
          </p:cNvPr>
          <p:cNvSpPr>
            <a:spLocks noGrp="1"/>
          </p:cNvSpPr>
          <p:nvPr>
            <p:ph type="sldNum" sz="quarter" idx="5"/>
          </p:nvPr>
        </p:nvSpPr>
        <p:spPr/>
        <p:txBody>
          <a:bodyPr/>
          <a:lstStyle/>
          <a:p>
            <a:fld id="{B8123B84-FCCA-4EE4-BF31-35C9D3A4FFC6}" type="slidenum">
              <a:rPr lang="fr-FR" smtClean="0"/>
              <a:t>24</a:t>
            </a:fld>
            <a:endParaRPr lang="fr-FR"/>
          </a:p>
        </p:txBody>
      </p:sp>
    </p:spTree>
    <p:extLst>
      <p:ext uri="{BB962C8B-B14F-4D97-AF65-F5344CB8AC3E}">
        <p14:creationId xmlns:p14="http://schemas.microsoft.com/office/powerpoint/2010/main" val="605808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4BB86-60C8-379F-E798-C00883263EC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427CD7D-BF7A-3E91-9712-6392FB1D4C84}"/>
              </a:ext>
            </a:extLst>
          </p:cNvPr>
          <p:cNvSpPr>
            <a:spLocks noGrp="1" noRot="1" noChangeAspect="1"/>
          </p:cNvSpPr>
          <p:nvPr>
            <p:ph type="sldImg"/>
          </p:nvPr>
        </p:nvSpPr>
        <p:spPr>
          <a:xfrm>
            <a:off x="1143000" y="685800"/>
            <a:ext cx="4572000" cy="3429000"/>
          </a:xfrm>
        </p:spPr>
      </p:sp>
      <p:sp>
        <p:nvSpPr>
          <p:cNvPr id="3" name="Espace réservé des notes 2">
            <a:extLst>
              <a:ext uri="{FF2B5EF4-FFF2-40B4-BE49-F238E27FC236}">
                <a16:creationId xmlns:a16="http://schemas.microsoft.com/office/drawing/2014/main" id="{D826BF86-A94B-BD19-BC58-475E430D50F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1AEAE65E-ACE7-0EC6-348A-54675F9A5A9D}"/>
              </a:ext>
            </a:extLst>
          </p:cNvPr>
          <p:cNvSpPr>
            <a:spLocks noGrp="1"/>
          </p:cNvSpPr>
          <p:nvPr>
            <p:ph type="sldNum" sz="quarter" idx="5"/>
          </p:nvPr>
        </p:nvSpPr>
        <p:spPr/>
        <p:txBody>
          <a:bodyPr/>
          <a:lstStyle/>
          <a:p>
            <a:fld id="{B8123B84-FCCA-4EE4-BF31-35C9D3A4FFC6}" type="slidenum">
              <a:rPr lang="fr-FR" smtClean="0"/>
              <a:t>51</a:t>
            </a:fld>
            <a:endParaRPr lang="fr-FR"/>
          </a:p>
        </p:txBody>
      </p:sp>
    </p:spTree>
    <p:extLst>
      <p:ext uri="{BB962C8B-B14F-4D97-AF65-F5344CB8AC3E}">
        <p14:creationId xmlns:p14="http://schemas.microsoft.com/office/powerpoint/2010/main" val="35723184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82709F-04D3-7B50-56D0-C83707B3F28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5128ED01-77EB-5EE2-28E4-2E6D327F47D2}"/>
              </a:ext>
            </a:extLst>
          </p:cNvPr>
          <p:cNvSpPr>
            <a:spLocks noGrp="1" noRot="1" noChangeAspect="1"/>
          </p:cNvSpPr>
          <p:nvPr>
            <p:ph type="sldImg"/>
          </p:nvPr>
        </p:nvSpPr>
        <p:spPr>
          <a:xfrm>
            <a:off x="1143000" y="685800"/>
            <a:ext cx="4572000" cy="3429000"/>
          </a:xfrm>
        </p:spPr>
      </p:sp>
      <p:sp>
        <p:nvSpPr>
          <p:cNvPr id="3" name="Espace réservé des notes 2">
            <a:extLst>
              <a:ext uri="{FF2B5EF4-FFF2-40B4-BE49-F238E27FC236}">
                <a16:creationId xmlns:a16="http://schemas.microsoft.com/office/drawing/2014/main" id="{797C70CF-167C-16AF-EAAE-3B202C3DC97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6EEA1847-D67C-CB8A-B071-8A4D6DA06E15}"/>
              </a:ext>
            </a:extLst>
          </p:cNvPr>
          <p:cNvSpPr>
            <a:spLocks noGrp="1"/>
          </p:cNvSpPr>
          <p:nvPr>
            <p:ph type="sldNum" sz="quarter" idx="5"/>
          </p:nvPr>
        </p:nvSpPr>
        <p:spPr/>
        <p:txBody>
          <a:bodyPr/>
          <a:lstStyle/>
          <a:p>
            <a:fld id="{B8123B84-FCCA-4EE4-BF31-35C9D3A4FFC6}" type="slidenum">
              <a:rPr lang="fr-FR" smtClean="0"/>
              <a:t>52</a:t>
            </a:fld>
            <a:endParaRPr lang="fr-FR"/>
          </a:p>
        </p:txBody>
      </p:sp>
    </p:spTree>
    <p:extLst>
      <p:ext uri="{BB962C8B-B14F-4D97-AF65-F5344CB8AC3E}">
        <p14:creationId xmlns:p14="http://schemas.microsoft.com/office/powerpoint/2010/main" val="3158886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F5347-18FB-F924-E809-0F9766D00A75}"/>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920997B9-6AF6-D266-609B-803A7A30B8AB}"/>
              </a:ext>
            </a:extLst>
          </p:cNvPr>
          <p:cNvSpPr>
            <a:spLocks noGrp="1" noRot="1" noChangeAspect="1"/>
          </p:cNvSpPr>
          <p:nvPr>
            <p:ph type="sldImg"/>
          </p:nvPr>
        </p:nvSpPr>
        <p:spPr>
          <a:xfrm>
            <a:off x="1143000" y="685800"/>
            <a:ext cx="4572000" cy="3429000"/>
          </a:xfrm>
        </p:spPr>
      </p:sp>
      <p:sp>
        <p:nvSpPr>
          <p:cNvPr id="3" name="Espace réservé des notes 2">
            <a:extLst>
              <a:ext uri="{FF2B5EF4-FFF2-40B4-BE49-F238E27FC236}">
                <a16:creationId xmlns:a16="http://schemas.microsoft.com/office/drawing/2014/main" id="{A20D2C3A-A114-8D5A-0EAC-FCB3D4DDCE1F}"/>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5587EBD-3BBB-3279-7F80-9340239C1A23}"/>
              </a:ext>
            </a:extLst>
          </p:cNvPr>
          <p:cNvSpPr>
            <a:spLocks noGrp="1"/>
          </p:cNvSpPr>
          <p:nvPr>
            <p:ph type="sldNum" sz="quarter" idx="5"/>
          </p:nvPr>
        </p:nvSpPr>
        <p:spPr/>
        <p:txBody>
          <a:bodyPr/>
          <a:lstStyle/>
          <a:p>
            <a:fld id="{B8123B84-FCCA-4EE4-BF31-35C9D3A4FFC6}" type="slidenum">
              <a:rPr lang="fr-FR" smtClean="0"/>
              <a:t>53</a:t>
            </a:fld>
            <a:endParaRPr lang="fr-FR"/>
          </a:p>
        </p:txBody>
      </p:sp>
    </p:spTree>
    <p:extLst>
      <p:ext uri="{BB962C8B-B14F-4D97-AF65-F5344CB8AC3E}">
        <p14:creationId xmlns:p14="http://schemas.microsoft.com/office/powerpoint/2010/main" val="1811346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a:extLst>
            <a:ext uri="{FF2B5EF4-FFF2-40B4-BE49-F238E27FC236}">
              <a16:creationId xmlns:a16="http://schemas.microsoft.com/office/drawing/2014/main" id="{D24FF156-5061-75EA-00CE-FC599FC6AD0E}"/>
            </a:ext>
          </a:extLst>
        </p:cNvPr>
        <p:cNvGrpSpPr/>
        <p:nvPr/>
      </p:nvGrpSpPr>
      <p:grpSpPr>
        <a:xfrm>
          <a:off x="0" y="0"/>
          <a:ext cx="0" cy="0"/>
          <a:chOff x="0" y="0"/>
          <a:chExt cx="0" cy="0"/>
        </a:xfrm>
      </p:grpSpPr>
      <p:sp>
        <p:nvSpPr>
          <p:cNvPr id="687" name="Google Shape;687;p13:notes">
            <a:extLst>
              <a:ext uri="{FF2B5EF4-FFF2-40B4-BE49-F238E27FC236}">
                <a16:creationId xmlns:a16="http://schemas.microsoft.com/office/drawing/2014/main" id="{A17DA07E-9D2F-8248-2918-49660723A9E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8" name="Google Shape;688;p13:notes">
            <a:extLst>
              <a:ext uri="{FF2B5EF4-FFF2-40B4-BE49-F238E27FC236}">
                <a16:creationId xmlns:a16="http://schemas.microsoft.com/office/drawing/2014/main" id="{AB0F8FA9-37C5-9706-9A20-CEAB26604F1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131377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pied de page 3"/>
          <p:cNvSpPr>
            <a:spLocks noGrp="1"/>
          </p:cNvSpPr>
          <p:nvPr>
            <p:ph type="ftr" sz="quarter" idx="4"/>
          </p:nvPr>
        </p:nvSpPr>
        <p:spPr/>
        <p:txBody>
          <a:bodyPr/>
          <a:lstStyle/>
          <a:p>
            <a:endParaRPr lang="fr-FR"/>
          </a:p>
        </p:txBody>
      </p:sp>
      <p:sp>
        <p:nvSpPr>
          <p:cNvPr id="5" name="Espace réservé du numéro de diapositive 4"/>
          <p:cNvSpPr>
            <a:spLocks noGrp="1"/>
          </p:cNvSpPr>
          <p:nvPr>
            <p:ph type="sldNum" sz="quarter" idx="5"/>
          </p:nvPr>
        </p:nvSpPr>
        <p:spPr/>
        <p:txBody>
          <a:bodyPr/>
          <a:lstStyle/>
          <a:p>
            <a:fld id="{D2D49F52-CDED-4FA1-BBCD-9C59C6B2A318}" type="slidenum">
              <a:rPr lang="fr-FR" smtClean="0"/>
              <a:t>55</a:t>
            </a:fld>
            <a:endParaRPr lang="fr-FR"/>
          </a:p>
        </p:txBody>
      </p:sp>
    </p:spTree>
    <p:extLst>
      <p:ext uri="{BB962C8B-B14F-4D97-AF65-F5344CB8AC3E}">
        <p14:creationId xmlns:p14="http://schemas.microsoft.com/office/powerpoint/2010/main" val="6243906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a:extLst>
            <a:ext uri="{FF2B5EF4-FFF2-40B4-BE49-F238E27FC236}">
              <a16:creationId xmlns:a16="http://schemas.microsoft.com/office/drawing/2014/main" id="{2A31B5EF-2BEC-B90C-1D56-B59862DCF3B1}"/>
            </a:ext>
          </a:extLst>
        </p:cNvPr>
        <p:cNvGrpSpPr/>
        <p:nvPr/>
      </p:nvGrpSpPr>
      <p:grpSpPr>
        <a:xfrm>
          <a:off x="0" y="0"/>
          <a:ext cx="0" cy="0"/>
          <a:chOff x="0" y="0"/>
          <a:chExt cx="0" cy="0"/>
        </a:xfrm>
      </p:grpSpPr>
      <p:sp>
        <p:nvSpPr>
          <p:cNvPr id="687" name="Google Shape;687;p13:notes">
            <a:extLst>
              <a:ext uri="{FF2B5EF4-FFF2-40B4-BE49-F238E27FC236}">
                <a16:creationId xmlns:a16="http://schemas.microsoft.com/office/drawing/2014/main" id="{F16824BE-F4E6-9A9C-FD2B-6728D4F51EE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8" name="Google Shape;688;p13:notes">
            <a:extLst>
              <a:ext uri="{FF2B5EF4-FFF2-40B4-BE49-F238E27FC236}">
                <a16:creationId xmlns:a16="http://schemas.microsoft.com/office/drawing/2014/main" id="{03C9FB72-13B4-264D-DB35-1172BF4A9D37}"/>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946548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64</a:t>
            </a:fld>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65</a:t>
            </a:fld>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66</a:t>
            </a:fld>
            <a:endParaRPr lang="fr-F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67</a:t>
            </a:fld>
            <a:endParaRPr lang="fr-F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15E97-CE1C-7984-CA4B-3F1B53D271C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DD0F7F3-57F4-0AAA-8CD4-31203AC20319}"/>
              </a:ext>
            </a:extLst>
          </p:cNvPr>
          <p:cNvSpPr>
            <a:spLocks noGrp="1" noRot="1" noChangeAspect="1"/>
          </p:cNvSpPr>
          <p:nvPr>
            <p:ph type="sldImg"/>
          </p:nvPr>
        </p:nvSpPr>
        <p:spPr>
          <a:xfrm>
            <a:off x="1143000" y="685800"/>
            <a:ext cx="4572000" cy="3429000"/>
          </a:xfrm>
        </p:spPr>
      </p:sp>
      <p:sp>
        <p:nvSpPr>
          <p:cNvPr id="3" name="Espace réservé des notes 2">
            <a:extLst>
              <a:ext uri="{FF2B5EF4-FFF2-40B4-BE49-F238E27FC236}">
                <a16:creationId xmlns:a16="http://schemas.microsoft.com/office/drawing/2014/main" id="{A0B4154E-7E81-6905-83C1-CD9377165C3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85EBDBB-C068-31AD-CE15-0D1024FEF628}"/>
              </a:ext>
            </a:extLst>
          </p:cNvPr>
          <p:cNvSpPr>
            <a:spLocks noGrp="1"/>
          </p:cNvSpPr>
          <p:nvPr>
            <p:ph type="sldNum" sz="quarter" idx="5"/>
          </p:nvPr>
        </p:nvSpPr>
        <p:spPr/>
        <p:txBody>
          <a:bodyPr/>
          <a:lstStyle/>
          <a:p>
            <a:fld id="{B8123B84-FCCA-4EE4-BF31-35C9D3A4FFC6}" type="slidenum">
              <a:rPr lang="fr-FR" smtClean="0"/>
              <a:t>25</a:t>
            </a:fld>
            <a:endParaRPr lang="fr-FR"/>
          </a:p>
        </p:txBody>
      </p:sp>
    </p:spTree>
    <p:extLst>
      <p:ext uri="{BB962C8B-B14F-4D97-AF65-F5344CB8AC3E}">
        <p14:creationId xmlns:p14="http://schemas.microsoft.com/office/powerpoint/2010/main" val="15505504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68</a:t>
            </a:fld>
            <a:endParaRPr lang="fr-F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69</a:t>
            </a:fld>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70</a:t>
            </a:fld>
            <a:endParaRPr 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71</a:t>
            </a:fld>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72</a:t>
            </a:fld>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73</a:t>
            </a:fld>
            <a:endParaRPr lang="fr-F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74</a:t>
            </a:fld>
            <a:endParaRPr lang="fr-F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75</a:t>
            </a:fld>
            <a:endParaRPr lang="fr-F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76</a:t>
            </a:fld>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78</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1D18EFE2-2788-06FF-EB8F-A9198F7D1DFE}"/>
            </a:ext>
          </a:extLst>
        </p:cNvPr>
        <p:cNvGrpSpPr/>
        <p:nvPr/>
      </p:nvGrpSpPr>
      <p:grpSpPr>
        <a:xfrm>
          <a:off x="0" y="0"/>
          <a:ext cx="0" cy="0"/>
          <a:chOff x="0" y="0"/>
          <a:chExt cx="0" cy="0"/>
        </a:xfrm>
      </p:grpSpPr>
      <p:sp>
        <p:nvSpPr>
          <p:cNvPr id="219" name="Google Shape;219;p3:notes">
            <a:extLst>
              <a:ext uri="{FF2B5EF4-FFF2-40B4-BE49-F238E27FC236}">
                <a16:creationId xmlns:a16="http://schemas.microsoft.com/office/drawing/2014/main" id="{E47B73AA-A2AF-1E2D-E4AA-8E4394F795F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3:notes">
            <a:extLst>
              <a:ext uri="{FF2B5EF4-FFF2-40B4-BE49-F238E27FC236}">
                <a16:creationId xmlns:a16="http://schemas.microsoft.com/office/drawing/2014/main" id="{C426562F-C95E-0265-E089-3F93DBBF45EA}"/>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35074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79</a:t>
            </a:fld>
            <a:endParaRPr lang="fr-F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80</a:t>
            </a:fld>
            <a:endParaRPr lang="fr-F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81</a:t>
            </a:fld>
            <a:endParaRPr lang="fr-F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82</a:t>
            </a:fld>
            <a:endParaRPr lang="fr-F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8123B84-FCCA-4EE4-BF31-35C9D3A4FFC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t>84</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8123B84-FCCA-4EE4-BF31-35C9D3A4FFC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t>85</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8123B84-FCCA-4EE4-BF31-35C9D3A4FFC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t>86</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8123B84-FCCA-4EE4-BF31-35C9D3A4FFC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t>87</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8123B84-FCCA-4EE4-BF31-35C9D3A4FFC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t>88</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8123B84-FCCA-4EE4-BF31-35C9D3A4FFC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t>89</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F63600AA-407E-3A23-DF13-3A37A2441194}"/>
            </a:ext>
          </a:extLst>
        </p:cNvPr>
        <p:cNvGrpSpPr/>
        <p:nvPr/>
      </p:nvGrpSpPr>
      <p:grpSpPr>
        <a:xfrm>
          <a:off x="0" y="0"/>
          <a:ext cx="0" cy="0"/>
          <a:chOff x="0" y="0"/>
          <a:chExt cx="0" cy="0"/>
        </a:xfrm>
      </p:grpSpPr>
      <p:sp>
        <p:nvSpPr>
          <p:cNvPr id="219" name="Google Shape;219;p3:notes">
            <a:extLst>
              <a:ext uri="{FF2B5EF4-FFF2-40B4-BE49-F238E27FC236}">
                <a16:creationId xmlns:a16="http://schemas.microsoft.com/office/drawing/2014/main" id="{3657C33D-8304-7252-6E23-A8C45857735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3:notes">
            <a:extLst>
              <a:ext uri="{FF2B5EF4-FFF2-40B4-BE49-F238E27FC236}">
                <a16:creationId xmlns:a16="http://schemas.microsoft.com/office/drawing/2014/main" id="{4CA5823D-8710-A845-CD7C-843E4D9DE786}"/>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41575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8123B84-FCCA-4EE4-BF31-35C9D3A4FFC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t>90</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8123B84-FCCA-4EE4-BF31-35C9D3A4FFC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t>91</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8123B84-FCCA-4EE4-BF31-35C9D3A4FFC6}" type="slidenum">
              <a:rPr kumimoji="0" lang="fr-FR" sz="1200" b="0" i="0" u="none" strike="noStrike" kern="1200" cap="none" spc="0" normalizeH="0" baseline="0" noProof="0" smtClean="0">
                <a:ln>
                  <a:noFill/>
                </a:ln>
                <a:solidFill>
                  <a:prstClr val="black"/>
                </a:solidFill>
                <a:effectLst/>
                <a:uLnTx/>
                <a:uFillTx/>
                <a:latin typeface="Calibri" panose="020F0502020204030204"/>
                <a:ea typeface="+mn-ea"/>
                <a:cs typeface="+mn-cs"/>
              </a:rPr>
              <a:t>92</a:t>
            </a:fld>
            <a:endParaRPr kumimoji="0" lang="fr-FR"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94</a:t>
            </a:fld>
            <a:endParaRPr lang="fr-F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95</a:t>
            </a:fld>
            <a:endParaRPr lang="fr-F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96</a:t>
            </a:fld>
            <a:endParaRPr lang="fr-F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97</a:t>
            </a:fld>
            <a:endParaRPr lang="fr-F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98</a:t>
            </a:fld>
            <a:endParaRPr lang="fr-F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99</a:t>
            </a:fld>
            <a:endParaRPr lang="fr-F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B8123B84-FCCA-4EE4-BF31-35C9D3A4FFC6}" type="slidenum">
              <a:rPr lang="fr-FR" smtClean="0"/>
              <a:t>100</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F15E97-CE1C-7984-CA4B-3F1B53D271C7}"/>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DD0F7F3-57F4-0AAA-8CD4-31203AC20319}"/>
              </a:ext>
            </a:extLst>
          </p:cNvPr>
          <p:cNvSpPr>
            <a:spLocks noGrp="1" noRot="1" noChangeAspect="1"/>
          </p:cNvSpPr>
          <p:nvPr>
            <p:ph type="sldImg"/>
          </p:nvPr>
        </p:nvSpPr>
        <p:spPr>
          <a:xfrm>
            <a:off x="1143000" y="685800"/>
            <a:ext cx="4572000" cy="3429000"/>
          </a:xfrm>
        </p:spPr>
      </p:sp>
      <p:sp>
        <p:nvSpPr>
          <p:cNvPr id="3" name="Espace réservé des notes 2">
            <a:extLst>
              <a:ext uri="{FF2B5EF4-FFF2-40B4-BE49-F238E27FC236}">
                <a16:creationId xmlns:a16="http://schemas.microsoft.com/office/drawing/2014/main" id="{A0B4154E-7E81-6905-83C1-CD9377165C36}"/>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985EBDBB-C068-31AD-CE15-0D1024FEF628}"/>
              </a:ext>
            </a:extLst>
          </p:cNvPr>
          <p:cNvSpPr>
            <a:spLocks noGrp="1"/>
          </p:cNvSpPr>
          <p:nvPr>
            <p:ph type="sldNum" sz="quarter" idx="5"/>
          </p:nvPr>
        </p:nvSpPr>
        <p:spPr/>
        <p:txBody>
          <a:bodyPr/>
          <a:lstStyle/>
          <a:p>
            <a:fld id="{B8123B84-FCCA-4EE4-BF31-35C9D3A4FFC6}" type="slidenum">
              <a:rPr lang="fr-FR" smtClean="0"/>
              <a:t>28</a:t>
            </a:fld>
            <a:endParaRPr lang="fr-FR"/>
          </a:p>
        </p:txBody>
      </p:sp>
    </p:spTree>
    <p:extLst>
      <p:ext uri="{BB962C8B-B14F-4D97-AF65-F5344CB8AC3E}">
        <p14:creationId xmlns:p14="http://schemas.microsoft.com/office/powerpoint/2010/main" val="15505504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2" name="Google Shape;872;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a:extLst>
            <a:ext uri="{FF2B5EF4-FFF2-40B4-BE49-F238E27FC236}">
              <a16:creationId xmlns:a16="http://schemas.microsoft.com/office/drawing/2014/main" id="{B3EEBA12-F801-2138-D37B-AB2125198640}"/>
            </a:ext>
          </a:extLst>
        </p:cNvPr>
        <p:cNvGrpSpPr/>
        <p:nvPr/>
      </p:nvGrpSpPr>
      <p:grpSpPr>
        <a:xfrm>
          <a:off x="0" y="0"/>
          <a:ext cx="0" cy="0"/>
          <a:chOff x="0" y="0"/>
          <a:chExt cx="0" cy="0"/>
        </a:xfrm>
      </p:grpSpPr>
      <p:sp>
        <p:nvSpPr>
          <p:cNvPr id="219" name="Google Shape;219;p3:notes">
            <a:extLst>
              <a:ext uri="{FF2B5EF4-FFF2-40B4-BE49-F238E27FC236}">
                <a16:creationId xmlns:a16="http://schemas.microsoft.com/office/drawing/2014/main" id="{7F3EEF39-FDA0-2577-3AEA-8E3398AC0B0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3:notes">
            <a:extLst>
              <a:ext uri="{FF2B5EF4-FFF2-40B4-BE49-F238E27FC236}">
                <a16:creationId xmlns:a16="http://schemas.microsoft.com/office/drawing/2014/main" id="{FF7ADBFD-AC7B-E02A-1FF5-F57D322502C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59263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43A45-FBBA-E743-8F8E-FEE3EC0E64C4}"/>
            </a:ext>
          </a:extLst>
        </p:cNvPr>
        <p:cNvGrpSpPr/>
        <p:nvPr/>
      </p:nvGrpSpPr>
      <p:grpSpPr>
        <a:xfrm>
          <a:off x="0" y="0"/>
          <a:ext cx="0" cy="0"/>
          <a:chOff x="0" y="0"/>
          <a:chExt cx="0" cy="0"/>
        </a:xfrm>
      </p:grpSpPr>
      <p:sp>
        <p:nvSpPr>
          <p:cNvPr id="2" name="Espace réservé de l'image des diapositives 1">
            <a:extLst>
              <a:ext uri="{FF2B5EF4-FFF2-40B4-BE49-F238E27FC236}">
                <a16:creationId xmlns:a16="http://schemas.microsoft.com/office/drawing/2014/main" id="{A9244255-7FC9-D34C-BC39-3DF7472859FE}"/>
              </a:ext>
            </a:extLst>
          </p:cNvPr>
          <p:cNvSpPr>
            <a:spLocks noGrp="1" noRot="1" noChangeAspect="1"/>
          </p:cNvSpPr>
          <p:nvPr>
            <p:ph type="sldImg"/>
          </p:nvPr>
        </p:nvSpPr>
        <p:spPr>
          <a:xfrm>
            <a:off x="1143000" y="685800"/>
            <a:ext cx="4572000" cy="3429000"/>
          </a:xfrm>
        </p:spPr>
      </p:sp>
      <p:sp>
        <p:nvSpPr>
          <p:cNvPr id="3" name="Espace réservé des notes 2">
            <a:extLst>
              <a:ext uri="{FF2B5EF4-FFF2-40B4-BE49-F238E27FC236}">
                <a16:creationId xmlns:a16="http://schemas.microsoft.com/office/drawing/2014/main" id="{CEDD9E83-72AE-9A8A-26BF-73363149AC75}"/>
              </a:ext>
            </a:extLst>
          </p:cNvPr>
          <p:cNvSpPr>
            <a:spLocks noGrp="1"/>
          </p:cNvSpPr>
          <p:nvPr>
            <p:ph type="body" idx="1"/>
          </p:nvPr>
        </p:nvSpPr>
        <p:spPr/>
        <p:txBody>
          <a:bodyPr/>
          <a:lstStyle/>
          <a:p>
            <a:endParaRPr lang="fr-FR" dirty="0"/>
          </a:p>
        </p:txBody>
      </p:sp>
      <p:sp>
        <p:nvSpPr>
          <p:cNvPr id="4" name="Espace réservé du numéro de diapositive 3">
            <a:extLst>
              <a:ext uri="{FF2B5EF4-FFF2-40B4-BE49-F238E27FC236}">
                <a16:creationId xmlns:a16="http://schemas.microsoft.com/office/drawing/2014/main" id="{858D8F34-A2E8-18F2-F40A-75602D7ABE51}"/>
              </a:ext>
            </a:extLst>
          </p:cNvPr>
          <p:cNvSpPr>
            <a:spLocks noGrp="1"/>
          </p:cNvSpPr>
          <p:nvPr>
            <p:ph type="sldNum" sz="quarter" idx="5"/>
          </p:nvPr>
        </p:nvSpPr>
        <p:spPr/>
        <p:txBody>
          <a:bodyPr/>
          <a:lstStyle/>
          <a:p>
            <a:fld id="{B8123B84-FCCA-4EE4-BF31-35C9D3A4FFC6}" type="slidenum">
              <a:rPr lang="fr-FR" smtClean="0"/>
              <a:t>30</a:t>
            </a:fld>
            <a:endParaRPr lang="fr-FR"/>
          </a:p>
        </p:txBody>
      </p:sp>
    </p:spTree>
    <p:extLst>
      <p:ext uri="{BB962C8B-B14F-4D97-AF65-F5344CB8AC3E}">
        <p14:creationId xmlns:p14="http://schemas.microsoft.com/office/powerpoint/2010/main" val="605808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122DA3-BE35-96F5-CA3A-CDC52E356FD3}"/>
              </a:ext>
            </a:extLst>
          </p:cNvPr>
          <p:cNvSpPr>
            <a:spLocks noGrp="1"/>
          </p:cNvSpPr>
          <p:nvPr>
            <p:ph type="ctrTitle"/>
          </p:nvPr>
        </p:nvSpPr>
        <p:spPr>
          <a:xfrm>
            <a:off x="1143000" y="1122363"/>
            <a:ext cx="6858000" cy="23876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id="{EB7EAF96-581E-216E-0057-7E1ADC8133BE}"/>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33B02E8-73DB-1638-454A-E69C1735EDB7}"/>
              </a:ext>
            </a:extLst>
          </p:cNvPr>
          <p:cNvSpPr>
            <a:spLocks noGrp="1"/>
          </p:cNvSpPr>
          <p:nvPr>
            <p:ph type="dt" sz="half" idx="10"/>
          </p:nvPr>
        </p:nvSpPr>
        <p:spPr/>
        <p:txBody>
          <a:bodyPr/>
          <a:lstStyle/>
          <a:p>
            <a:fld id="{4D0DB178-96F3-486A-AC20-809068F2E813}" type="datetimeFigureOut">
              <a:rPr lang="fr-FR" smtClean="0"/>
              <a:t>12/05/2025</a:t>
            </a:fld>
            <a:endParaRPr lang="fr-FR"/>
          </a:p>
        </p:txBody>
      </p:sp>
      <p:sp>
        <p:nvSpPr>
          <p:cNvPr id="5" name="Espace réservé du pied de page 4">
            <a:extLst>
              <a:ext uri="{FF2B5EF4-FFF2-40B4-BE49-F238E27FC236}">
                <a16:creationId xmlns:a16="http://schemas.microsoft.com/office/drawing/2014/main" id="{A7C69A13-7C98-614C-DDD6-10AB0622982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3C5DAC0-8BE4-73B3-C13B-DA78EC1ADAFA}"/>
              </a:ext>
            </a:extLst>
          </p:cNvPr>
          <p:cNvSpPr>
            <a:spLocks noGrp="1"/>
          </p:cNvSpPr>
          <p:nvPr>
            <p:ph type="sldNum" sz="quarter" idx="12"/>
          </p:nvPr>
        </p:nvSpPr>
        <p:spPr/>
        <p:txBody>
          <a:bodyPr/>
          <a:lstStyle/>
          <a:p>
            <a:fld id="{A5FBF5F8-0FED-42B6-A732-7ACD4627A3EA}" type="slidenum">
              <a:rPr lang="fr-FR" smtClean="0"/>
              <a:t>‹N°›</a:t>
            </a:fld>
            <a:endParaRPr lang="fr-FR"/>
          </a:p>
        </p:txBody>
      </p:sp>
    </p:spTree>
    <p:extLst>
      <p:ext uri="{BB962C8B-B14F-4D97-AF65-F5344CB8AC3E}">
        <p14:creationId xmlns:p14="http://schemas.microsoft.com/office/powerpoint/2010/main" val="3629714999"/>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32FB0F-551F-D2C6-7767-E764BDE241B1}"/>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0A7EFE7F-5F56-DB59-6B99-1B37FF02C028}"/>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4EC0FC5-026A-5703-A63D-ED6B9590D633}"/>
              </a:ext>
            </a:extLst>
          </p:cNvPr>
          <p:cNvSpPr>
            <a:spLocks noGrp="1"/>
          </p:cNvSpPr>
          <p:nvPr>
            <p:ph type="dt" sz="half" idx="10"/>
          </p:nvPr>
        </p:nvSpPr>
        <p:spPr/>
        <p:txBody>
          <a:bodyPr/>
          <a:lstStyle/>
          <a:p>
            <a:fld id="{4D0DB178-96F3-486A-AC20-809068F2E813}" type="datetimeFigureOut">
              <a:rPr lang="fr-FR" smtClean="0"/>
              <a:t>12/05/2025</a:t>
            </a:fld>
            <a:endParaRPr lang="fr-FR"/>
          </a:p>
        </p:txBody>
      </p:sp>
      <p:sp>
        <p:nvSpPr>
          <p:cNvPr id="5" name="Espace réservé du pied de page 4">
            <a:extLst>
              <a:ext uri="{FF2B5EF4-FFF2-40B4-BE49-F238E27FC236}">
                <a16:creationId xmlns:a16="http://schemas.microsoft.com/office/drawing/2014/main" id="{ED66A03F-FFD1-CB06-8D26-335E3C68322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CC38AA62-6A6B-669C-A471-105DCF46E97D}"/>
              </a:ext>
            </a:extLst>
          </p:cNvPr>
          <p:cNvSpPr>
            <a:spLocks noGrp="1"/>
          </p:cNvSpPr>
          <p:nvPr>
            <p:ph type="sldNum" sz="quarter" idx="12"/>
          </p:nvPr>
        </p:nvSpPr>
        <p:spPr/>
        <p:txBody>
          <a:bodyPr/>
          <a:lstStyle/>
          <a:p>
            <a:fld id="{A5FBF5F8-0FED-42B6-A732-7ACD4627A3EA}" type="slidenum">
              <a:rPr lang="fr-FR" smtClean="0"/>
              <a:t>‹N°›</a:t>
            </a:fld>
            <a:endParaRPr lang="fr-FR"/>
          </a:p>
        </p:txBody>
      </p:sp>
    </p:spTree>
    <p:extLst>
      <p:ext uri="{BB962C8B-B14F-4D97-AF65-F5344CB8AC3E}">
        <p14:creationId xmlns:p14="http://schemas.microsoft.com/office/powerpoint/2010/main" val="98067120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53224EE-FCFB-C7D6-DC97-E04CF9783813}"/>
              </a:ext>
            </a:extLst>
          </p:cNvPr>
          <p:cNvSpPr>
            <a:spLocks noGrp="1"/>
          </p:cNvSpPr>
          <p:nvPr>
            <p:ph type="title" orient="vert"/>
          </p:nvPr>
        </p:nvSpPr>
        <p:spPr>
          <a:xfrm>
            <a:off x="6543675" y="365125"/>
            <a:ext cx="1971675"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0F55C900-8565-C10F-82B8-C09F9144003A}"/>
              </a:ext>
            </a:extLst>
          </p:cNvPr>
          <p:cNvSpPr>
            <a:spLocks noGrp="1"/>
          </p:cNvSpPr>
          <p:nvPr>
            <p:ph type="body" orient="vert" idx="1"/>
          </p:nvPr>
        </p:nvSpPr>
        <p:spPr>
          <a:xfrm>
            <a:off x="628650" y="365125"/>
            <a:ext cx="5800725"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EF3FED2-EE45-06BD-3D06-EE8A8F11F816}"/>
              </a:ext>
            </a:extLst>
          </p:cNvPr>
          <p:cNvSpPr>
            <a:spLocks noGrp="1"/>
          </p:cNvSpPr>
          <p:nvPr>
            <p:ph type="dt" sz="half" idx="10"/>
          </p:nvPr>
        </p:nvSpPr>
        <p:spPr/>
        <p:txBody>
          <a:bodyPr/>
          <a:lstStyle/>
          <a:p>
            <a:fld id="{4D0DB178-96F3-486A-AC20-809068F2E813}" type="datetimeFigureOut">
              <a:rPr lang="fr-FR" smtClean="0"/>
              <a:t>12/05/2025</a:t>
            </a:fld>
            <a:endParaRPr lang="fr-FR"/>
          </a:p>
        </p:txBody>
      </p:sp>
      <p:sp>
        <p:nvSpPr>
          <p:cNvPr id="5" name="Espace réservé du pied de page 4">
            <a:extLst>
              <a:ext uri="{FF2B5EF4-FFF2-40B4-BE49-F238E27FC236}">
                <a16:creationId xmlns:a16="http://schemas.microsoft.com/office/drawing/2014/main" id="{953F5EF3-06A6-16A7-EF2A-56B4AF6FB90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E4E5245-6F54-87F7-99A5-B8A1C757D9C2}"/>
              </a:ext>
            </a:extLst>
          </p:cNvPr>
          <p:cNvSpPr>
            <a:spLocks noGrp="1"/>
          </p:cNvSpPr>
          <p:nvPr>
            <p:ph type="sldNum" sz="quarter" idx="12"/>
          </p:nvPr>
        </p:nvSpPr>
        <p:spPr/>
        <p:txBody>
          <a:bodyPr/>
          <a:lstStyle/>
          <a:p>
            <a:fld id="{A5FBF5F8-0FED-42B6-A732-7ACD4627A3EA}" type="slidenum">
              <a:rPr lang="fr-FR" smtClean="0"/>
              <a:t>‹N°›</a:t>
            </a:fld>
            <a:endParaRPr lang="fr-FR"/>
          </a:p>
        </p:txBody>
      </p:sp>
    </p:spTree>
    <p:extLst>
      <p:ext uri="{BB962C8B-B14F-4D97-AF65-F5344CB8AC3E}">
        <p14:creationId xmlns:p14="http://schemas.microsoft.com/office/powerpoint/2010/main" val="2048967704"/>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Diapositive de titre">
    <p:spTree>
      <p:nvGrpSpPr>
        <p:cNvPr id="1" name=""/>
        <p:cNvGrpSpPr/>
        <p:nvPr/>
      </p:nvGrpSpPr>
      <p:grpSpPr>
        <a:xfrm>
          <a:off x="0" y="0"/>
          <a:ext cx="0" cy="0"/>
          <a:chOff x="0" y="0"/>
          <a:chExt cx="0" cy="0"/>
        </a:xfrm>
      </p:grpSpPr>
      <p:pic>
        <p:nvPicPr>
          <p:cNvPr id="4" name="Image 3" descr="ESMT - Ppt_Instit - Activités.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
            <a:ext cx="9144000" cy="6858000"/>
          </a:xfrm>
          <a:prstGeom prst="rect">
            <a:avLst/>
          </a:prstGeom>
        </p:spPr>
      </p:pic>
    </p:spTree>
    <p:extLst>
      <p:ext uri="{BB962C8B-B14F-4D97-AF65-F5344CB8AC3E}">
        <p14:creationId xmlns:p14="http://schemas.microsoft.com/office/powerpoint/2010/main" val="4239573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sposition personnalisée">
    <p:spTree>
      <p:nvGrpSpPr>
        <p:cNvPr id="1" name=""/>
        <p:cNvGrpSpPr/>
        <p:nvPr/>
      </p:nvGrpSpPr>
      <p:grpSpPr>
        <a:xfrm>
          <a:off x="0" y="0"/>
          <a:ext cx="0" cy="0"/>
          <a:chOff x="0" y="0"/>
          <a:chExt cx="0" cy="0"/>
        </a:xfrm>
      </p:grpSpPr>
      <p:sp>
        <p:nvSpPr>
          <p:cNvPr id="7" name="Titre 6"/>
          <p:cNvSpPr>
            <a:spLocks noGrp="1"/>
          </p:cNvSpPr>
          <p:nvPr>
            <p:ph type="title"/>
          </p:nvPr>
        </p:nvSpPr>
        <p:spPr>
          <a:xfrm>
            <a:off x="394870" y="975825"/>
            <a:ext cx="6609459" cy="660279"/>
          </a:xfrm>
          <a:prstGeom prst="rect">
            <a:avLst/>
          </a:prstGeom>
          <a:ln>
            <a:noFill/>
          </a:ln>
        </p:spPr>
        <p:txBody>
          <a:bodyPr vert="horz"/>
          <a:lstStyle>
            <a:lvl1pPr algn="l">
              <a:defRPr sz="3600">
                <a:solidFill>
                  <a:srgbClr val="9C9D9F"/>
                </a:solidFill>
                <a:latin typeface="Arial"/>
                <a:cs typeface="Arial"/>
              </a:defRPr>
            </a:lvl1pPr>
          </a:lstStyle>
          <a:p>
            <a:r>
              <a:rPr lang="fr-FR"/>
              <a:t>Cliquez et modifiez le titre</a:t>
            </a:r>
          </a:p>
        </p:txBody>
      </p:sp>
      <p:sp>
        <p:nvSpPr>
          <p:cNvPr id="10" name="Espace réservé du contenu 9"/>
          <p:cNvSpPr>
            <a:spLocks noGrp="1"/>
          </p:cNvSpPr>
          <p:nvPr>
            <p:ph sz="quarter" idx="10" hasCustomPrompt="1"/>
          </p:nvPr>
        </p:nvSpPr>
        <p:spPr>
          <a:xfrm>
            <a:off x="395288" y="1706025"/>
            <a:ext cx="7200900" cy="997441"/>
          </a:xfrm>
          <a:prstGeom prst="rect">
            <a:avLst/>
          </a:prstGeom>
        </p:spPr>
        <p:txBody>
          <a:bodyPr vert="horz"/>
          <a:lstStyle>
            <a:lvl1pPr marL="0" indent="0">
              <a:buNone/>
              <a:defRPr sz="3200" baseline="0"/>
            </a:lvl1pPr>
          </a:lstStyle>
          <a:p>
            <a:pPr>
              <a:lnSpc>
                <a:spcPct val="120000"/>
              </a:lnSpc>
            </a:pPr>
            <a:r>
              <a:rPr lang="fr-FR" sz="1600" b="0" i="0" u="none" strike="noStrike" kern="1200" spc="0" baseline="0">
                <a:solidFill>
                  <a:schemeClr val="tx1"/>
                </a:solidFill>
                <a:latin typeface="Arial"/>
                <a:ea typeface="+mn-ea"/>
                <a:cs typeface="Arial"/>
              </a:rPr>
              <a:t>Zone de texte</a:t>
            </a:r>
            <a:endParaRPr lang="fr-FR" sz="1600" b="0" i="0" spc="0">
              <a:solidFill>
                <a:schemeClr val="tx1"/>
              </a:solidFill>
              <a:latin typeface="Arial"/>
              <a:cs typeface="Arial"/>
            </a:endParaRPr>
          </a:p>
        </p:txBody>
      </p:sp>
      <p:sp>
        <p:nvSpPr>
          <p:cNvPr id="12" name="Espace réservé du contenu 11"/>
          <p:cNvSpPr>
            <a:spLocks noGrp="1"/>
          </p:cNvSpPr>
          <p:nvPr>
            <p:ph sz="quarter" idx="11" hasCustomPrompt="1"/>
          </p:nvPr>
        </p:nvSpPr>
        <p:spPr>
          <a:xfrm>
            <a:off x="395288" y="2765795"/>
            <a:ext cx="7200900" cy="3248834"/>
          </a:xfrm>
          <a:prstGeom prst="rect">
            <a:avLst/>
          </a:prstGeom>
        </p:spPr>
        <p:txBody>
          <a:bodyPr vert="horz"/>
          <a:lstStyle>
            <a:lvl1pPr marL="0" marR="0" indent="0" algn="just" defTabSz="457200" rtl="0" eaLnBrk="1" fontAlgn="auto" latinLnBrk="0" hangingPunct="1">
              <a:lnSpc>
                <a:spcPct val="100000"/>
              </a:lnSpc>
              <a:spcBef>
                <a:spcPct val="20000"/>
              </a:spcBef>
              <a:spcAft>
                <a:spcPts val="0"/>
              </a:spcAft>
              <a:buClrTx/>
              <a:buSzTx/>
              <a:buFont typeface="Arial"/>
              <a:buNone/>
              <a:tabLst/>
              <a:defRPr sz="1200" b="1" i="1" baseline="0">
                <a:latin typeface="Arial"/>
                <a:cs typeface="Arial"/>
              </a:defRPr>
            </a:lvl1pPr>
          </a:lstStyle>
          <a:p>
            <a:pPr marL="0" indent="0" algn="just">
              <a:lnSpc>
                <a:spcPct val="100000"/>
              </a:lnSpc>
              <a:buFont typeface="Arial"/>
              <a:buNone/>
            </a:pPr>
            <a:r>
              <a:rPr lang="fr-FR" sz="1200" b="0" i="0" spc="0" baseline="0">
                <a:solidFill>
                  <a:schemeClr val="tx1"/>
                </a:solidFill>
                <a:latin typeface="Arial"/>
                <a:cs typeface="Arial"/>
              </a:rPr>
              <a:t>Zone de texte</a:t>
            </a:r>
            <a:endParaRPr lang="fr-FR" sz="1100" b="0" i="0" spc="0" baseline="0">
              <a:solidFill>
                <a:schemeClr val="tx1"/>
              </a:solidFill>
              <a:latin typeface="Arial"/>
              <a:cs typeface="Arial"/>
            </a:endParaRPr>
          </a:p>
        </p:txBody>
      </p:sp>
    </p:spTree>
    <p:extLst>
      <p:ext uri="{BB962C8B-B14F-4D97-AF65-F5344CB8AC3E}">
        <p14:creationId xmlns:p14="http://schemas.microsoft.com/office/powerpoint/2010/main" val="3335339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A33B62E-2576-FFAD-B864-F785BD1A314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127DD29-E5F0-5D8F-5628-476DD27B4AE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758C34C-6480-F1AF-1A28-4E5266C5DBCD}"/>
              </a:ext>
            </a:extLst>
          </p:cNvPr>
          <p:cNvSpPr>
            <a:spLocks noGrp="1"/>
          </p:cNvSpPr>
          <p:nvPr>
            <p:ph type="dt" sz="half" idx="10"/>
          </p:nvPr>
        </p:nvSpPr>
        <p:spPr/>
        <p:txBody>
          <a:bodyPr/>
          <a:lstStyle/>
          <a:p>
            <a:fld id="{4D0DB178-96F3-486A-AC20-809068F2E813}" type="datetimeFigureOut">
              <a:rPr lang="fr-FR" smtClean="0"/>
              <a:t>12/05/2025</a:t>
            </a:fld>
            <a:endParaRPr lang="fr-FR"/>
          </a:p>
        </p:txBody>
      </p:sp>
      <p:sp>
        <p:nvSpPr>
          <p:cNvPr id="5" name="Espace réservé du pied de page 4">
            <a:extLst>
              <a:ext uri="{FF2B5EF4-FFF2-40B4-BE49-F238E27FC236}">
                <a16:creationId xmlns:a16="http://schemas.microsoft.com/office/drawing/2014/main" id="{6D7AF74D-C05E-CB2A-B60A-7D9557025CC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CCFE91D-73C4-D213-C602-C7131E327CD5}"/>
              </a:ext>
            </a:extLst>
          </p:cNvPr>
          <p:cNvSpPr>
            <a:spLocks noGrp="1"/>
          </p:cNvSpPr>
          <p:nvPr>
            <p:ph type="sldNum" sz="quarter" idx="12"/>
          </p:nvPr>
        </p:nvSpPr>
        <p:spPr/>
        <p:txBody>
          <a:bodyPr/>
          <a:lstStyle/>
          <a:p>
            <a:fld id="{A5FBF5F8-0FED-42B6-A732-7ACD4627A3EA}" type="slidenum">
              <a:rPr lang="fr-FR" smtClean="0"/>
              <a:t>‹N°›</a:t>
            </a:fld>
            <a:endParaRPr lang="fr-FR"/>
          </a:p>
        </p:txBody>
      </p:sp>
    </p:spTree>
    <p:extLst>
      <p:ext uri="{BB962C8B-B14F-4D97-AF65-F5344CB8AC3E}">
        <p14:creationId xmlns:p14="http://schemas.microsoft.com/office/powerpoint/2010/main" val="2788958785"/>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634292-1F22-9590-4837-8E0AC0360498}"/>
              </a:ext>
            </a:extLst>
          </p:cNvPr>
          <p:cNvSpPr>
            <a:spLocks noGrp="1"/>
          </p:cNvSpPr>
          <p:nvPr>
            <p:ph type="title"/>
          </p:nvPr>
        </p:nvSpPr>
        <p:spPr>
          <a:xfrm>
            <a:off x="623888" y="1709739"/>
            <a:ext cx="7886700" cy="2852737"/>
          </a:xfrm>
        </p:spPr>
        <p:txBody>
          <a:bodyPr anchor="b"/>
          <a:lstStyle>
            <a:lvl1pPr>
              <a:defRPr sz="4500"/>
            </a:lvl1pPr>
          </a:lstStyle>
          <a:p>
            <a:r>
              <a:rPr lang="fr-FR"/>
              <a:t>Modifiez le style du titre</a:t>
            </a:r>
          </a:p>
        </p:txBody>
      </p:sp>
      <p:sp>
        <p:nvSpPr>
          <p:cNvPr id="3" name="Espace réservé du texte 2">
            <a:extLst>
              <a:ext uri="{FF2B5EF4-FFF2-40B4-BE49-F238E27FC236}">
                <a16:creationId xmlns:a16="http://schemas.microsoft.com/office/drawing/2014/main" id="{FD901B92-7AB8-CD85-3AFA-653A2FD00EB1}"/>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A0EEA67B-5FF5-C3CD-BC36-C13C45F83C96}"/>
              </a:ext>
            </a:extLst>
          </p:cNvPr>
          <p:cNvSpPr>
            <a:spLocks noGrp="1"/>
          </p:cNvSpPr>
          <p:nvPr>
            <p:ph type="dt" sz="half" idx="10"/>
          </p:nvPr>
        </p:nvSpPr>
        <p:spPr/>
        <p:txBody>
          <a:bodyPr/>
          <a:lstStyle/>
          <a:p>
            <a:fld id="{4D0DB178-96F3-486A-AC20-809068F2E813}" type="datetimeFigureOut">
              <a:rPr lang="fr-FR" smtClean="0"/>
              <a:t>12/05/2025</a:t>
            </a:fld>
            <a:endParaRPr lang="fr-FR"/>
          </a:p>
        </p:txBody>
      </p:sp>
      <p:sp>
        <p:nvSpPr>
          <p:cNvPr id="5" name="Espace réservé du pied de page 4">
            <a:extLst>
              <a:ext uri="{FF2B5EF4-FFF2-40B4-BE49-F238E27FC236}">
                <a16:creationId xmlns:a16="http://schemas.microsoft.com/office/drawing/2014/main" id="{19066AE0-6489-5652-4D32-79981C36165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37CAAA9-24F2-DF83-3D7B-FD969985DB9F}"/>
              </a:ext>
            </a:extLst>
          </p:cNvPr>
          <p:cNvSpPr>
            <a:spLocks noGrp="1"/>
          </p:cNvSpPr>
          <p:nvPr>
            <p:ph type="sldNum" sz="quarter" idx="12"/>
          </p:nvPr>
        </p:nvSpPr>
        <p:spPr/>
        <p:txBody>
          <a:bodyPr/>
          <a:lstStyle/>
          <a:p>
            <a:fld id="{A5FBF5F8-0FED-42B6-A732-7ACD4627A3EA}" type="slidenum">
              <a:rPr lang="fr-FR" smtClean="0"/>
              <a:t>‹N°›</a:t>
            </a:fld>
            <a:endParaRPr lang="fr-FR"/>
          </a:p>
        </p:txBody>
      </p:sp>
    </p:spTree>
    <p:extLst>
      <p:ext uri="{BB962C8B-B14F-4D97-AF65-F5344CB8AC3E}">
        <p14:creationId xmlns:p14="http://schemas.microsoft.com/office/powerpoint/2010/main" val="290360720"/>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8A4A016-A7A8-1D11-5173-0A6993AF58A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C410EE4-BF5D-27B1-2558-6C183FC776A1}"/>
              </a:ext>
            </a:extLst>
          </p:cNvPr>
          <p:cNvSpPr>
            <a:spLocks noGrp="1"/>
          </p:cNvSpPr>
          <p:nvPr>
            <p:ph sz="half" idx="1"/>
          </p:nvPr>
        </p:nvSpPr>
        <p:spPr>
          <a:xfrm>
            <a:off x="628650" y="1825625"/>
            <a:ext cx="38862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28426959-747D-DECF-B239-3745F90A32D5}"/>
              </a:ext>
            </a:extLst>
          </p:cNvPr>
          <p:cNvSpPr>
            <a:spLocks noGrp="1"/>
          </p:cNvSpPr>
          <p:nvPr>
            <p:ph sz="half" idx="2"/>
          </p:nvPr>
        </p:nvSpPr>
        <p:spPr>
          <a:xfrm>
            <a:off x="4629150" y="1825625"/>
            <a:ext cx="38862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258C31A2-109C-EEA9-7E4E-339A13635B11}"/>
              </a:ext>
            </a:extLst>
          </p:cNvPr>
          <p:cNvSpPr>
            <a:spLocks noGrp="1"/>
          </p:cNvSpPr>
          <p:nvPr>
            <p:ph type="dt" sz="half" idx="10"/>
          </p:nvPr>
        </p:nvSpPr>
        <p:spPr/>
        <p:txBody>
          <a:bodyPr/>
          <a:lstStyle/>
          <a:p>
            <a:fld id="{4D0DB178-96F3-486A-AC20-809068F2E813}" type="datetimeFigureOut">
              <a:rPr lang="fr-FR" smtClean="0"/>
              <a:t>12/05/2025</a:t>
            </a:fld>
            <a:endParaRPr lang="fr-FR"/>
          </a:p>
        </p:txBody>
      </p:sp>
      <p:sp>
        <p:nvSpPr>
          <p:cNvPr id="6" name="Espace réservé du pied de page 5">
            <a:extLst>
              <a:ext uri="{FF2B5EF4-FFF2-40B4-BE49-F238E27FC236}">
                <a16:creationId xmlns:a16="http://schemas.microsoft.com/office/drawing/2014/main" id="{FDFE3234-20F8-CF4D-3831-9A0455E4531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275A797-0479-D463-3594-363DB050174D}"/>
              </a:ext>
            </a:extLst>
          </p:cNvPr>
          <p:cNvSpPr>
            <a:spLocks noGrp="1"/>
          </p:cNvSpPr>
          <p:nvPr>
            <p:ph type="sldNum" sz="quarter" idx="12"/>
          </p:nvPr>
        </p:nvSpPr>
        <p:spPr/>
        <p:txBody>
          <a:bodyPr/>
          <a:lstStyle/>
          <a:p>
            <a:fld id="{A5FBF5F8-0FED-42B6-A732-7ACD4627A3EA}" type="slidenum">
              <a:rPr lang="fr-FR" smtClean="0"/>
              <a:t>‹N°›</a:t>
            </a:fld>
            <a:endParaRPr lang="fr-FR"/>
          </a:p>
        </p:txBody>
      </p:sp>
    </p:spTree>
    <p:extLst>
      <p:ext uri="{BB962C8B-B14F-4D97-AF65-F5344CB8AC3E}">
        <p14:creationId xmlns:p14="http://schemas.microsoft.com/office/powerpoint/2010/main" val="1680413816"/>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68CE9A-D6B8-8997-702F-59D45BFEAC86}"/>
              </a:ext>
            </a:extLst>
          </p:cNvPr>
          <p:cNvSpPr>
            <a:spLocks noGrp="1"/>
          </p:cNvSpPr>
          <p:nvPr>
            <p:ph type="title"/>
          </p:nvPr>
        </p:nvSpPr>
        <p:spPr>
          <a:xfrm>
            <a:off x="629841" y="365126"/>
            <a:ext cx="78867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C5C17B72-A1F3-386D-1442-3C4F14FEEF50}"/>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B7FEEAB5-802C-FB2D-43D3-D419E2941462}"/>
              </a:ext>
            </a:extLst>
          </p:cNvPr>
          <p:cNvSpPr>
            <a:spLocks noGrp="1"/>
          </p:cNvSpPr>
          <p:nvPr>
            <p:ph sz="half" idx="2"/>
          </p:nvPr>
        </p:nvSpPr>
        <p:spPr>
          <a:xfrm>
            <a:off x="629842" y="2505075"/>
            <a:ext cx="3868340"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15EB9AF-1675-A568-2029-072D3602061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96052B07-C0D1-F6BF-437B-D7405E209F53}"/>
              </a:ext>
            </a:extLst>
          </p:cNvPr>
          <p:cNvSpPr>
            <a:spLocks noGrp="1"/>
          </p:cNvSpPr>
          <p:nvPr>
            <p:ph sz="quarter" idx="4"/>
          </p:nvPr>
        </p:nvSpPr>
        <p:spPr>
          <a:xfrm>
            <a:off x="4629150" y="2505075"/>
            <a:ext cx="3887391"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B7D7F8A6-E866-DFC9-EDC3-A032A46F2D0D}"/>
              </a:ext>
            </a:extLst>
          </p:cNvPr>
          <p:cNvSpPr>
            <a:spLocks noGrp="1"/>
          </p:cNvSpPr>
          <p:nvPr>
            <p:ph type="dt" sz="half" idx="10"/>
          </p:nvPr>
        </p:nvSpPr>
        <p:spPr/>
        <p:txBody>
          <a:bodyPr/>
          <a:lstStyle/>
          <a:p>
            <a:fld id="{4D0DB178-96F3-486A-AC20-809068F2E813}" type="datetimeFigureOut">
              <a:rPr lang="fr-FR" smtClean="0"/>
              <a:t>12/05/2025</a:t>
            </a:fld>
            <a:endParaRPr lang="fr-FR"/>
          </a:p>
        </p:txBody>
      </p:sp>
      <p:sp>
        <p:nvSpPr>
          <p:cNvPr id="8" name="Espace réservé du pied de page 7">
            <a:extLst>
              <a:ext uri="{FF2B5EF4-FFF2-40B4-BE49-F238E27FC236}">
                <a16:creationId xmlns:a16="http://schemas.microsoft.com/office/drawing/2014/main" id="{EF38DF98-C839-205A-8EE0-580D55BCF4C1}"/>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1D7FD590-ED69-3811-65A4-2CE781FD13C3}"/>
              </a:ext>
            </a:extLst>
          </p:cNvPr>
          <p:cNvSpPr>
            <a:spLocks noGrp="1"/>
          </p:cNvSpPr>
          <p:nvPr>
            <p:ph type="sldNum" sz="quarter" idx="12"/>
          </p:nvPr>
        </p:nvSpPr>
        <p:spPr/>
        <p:txBody>
          <a:bodyPr/>
          <a:lstStyle/>
          <a:p>
            <a:fld id="{A5FBF5F8-0FED-42B6-A732-7ACD4627A3EA}" type="slidenum">
              <a:rPr lang="fr-FR" smtClean="0"/>
              <a:t>‹N°›</a:t>
            </a:fld>
            <a:endParaRPr lang="fr-FR"/>
          </a:p>
        </p:txBody>
      </p:sp>
    </p:spTree>
    <p:extLst>
      <p:ext uri="{BB962C8B-B14F-4D97-AF65-F5344CB8AC3E}">
        <p14:creationId xmlns:p14="http://schemas.microsoft.com/office/powerpoint/2010/main" val="3780371704"/>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4AF6649-3EFE-CD6B-8E40-43D2D30C4EA9}"/>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72FBF556-7A14-2F78-4BBD-522EA8FA728B}"/>
              </a:ext>
            </a:extLst>
          </p:cNvPr>
          <p:cNvSpPr>
            <a:spLocks noGrp="1"/>
          </p:cNvSpPr>
          <p:nvPr>
            <p:ph type="dt" sz="half" idx="10"/>
          </p:nvPr>
        </p:nvSpPr>
        <p:spPr/>
        <p:txBody>
          <a:bodyPr/>
          <a:lstStyle/>
          <a:p>
            <a:fld id="{4D0DB178-96F3-486A-AC20-809068F2E813}" type="datetimeFigureOut">
              <a:rPr lang="fr-FR" smtClean="0"/>
              <a:t>12/05/2025</a:t>
            </a:fld>
            <a:endParaRPr lang="fr-FR"/>
          </a:p>
        </p:txBody>
      </p:sp>
      <p:sp>
        <p:nvSpPr>
          <p:cNvPr id="4" name="Espace réservé du pied de page 3">
            <a:extLst>
              <a:ext uri="{FF2B5EF4-FFF2-40B4-BE49-F238E27FC236}">
                <a16:creationId xmlns:a16="http://schemas.microsoft.com/office/drawing/2014/main" id="{879EE643-DB2F-BEA7-17C6-F04EEC6C875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F302C3B1-37B7-3574-E7BE-B42700646ABF}"/>
              </a:ext>
            </a:extLst>
          </p:cNvPr>
          <p:cNvSpPr>
            <a:spLocks noGrp="1"/>
          </p:cNvSpPr>
          <p:nvPr>
            <p:ph type="sldNum" sz="quarter" idx="12"/>
          </p:nvPr>
        </p:nvSpPr>
        <p:spPr/>
        <p:txBody>
          <a:bodyPr/>
          <a:lstStyle/>
          <a:p>
            <a:fld id="{A5FBF5F8-0FED-42B6-A732-7ACD4627A3EA}" type="slidenum">
              <a:rPr lang="fr-FR" smtClean="0"/>
              <a:t>‹N°›</a:t>
            </a:fld>
            <a:endParaRPr lang="fr-FR"/>
          </a:p>
        </p:txBody>
      </p:sp>
    </p:spTree>
    <p:extLst>
      <p:ext uri="{BB962C8B-B14F-4D97-AF65-F5344CB8AC3E}">
        <p14:creationId xmlns:p14="http://schemas.microsoft.com/office/powerpoint/2010/main" val="283016029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06EA8504-44BA-1722-7007-DD05FBEDF8A9}"/>
              </a:ext>
            </a:extLst>
          </p:cNvPr>
          <p:cNvSpPr>
            <a:spLocks noGrp="1"/>
          </p:cNvSpPr>
          <p:nvPr>
            <p:ph type="dt" sz="half" idx="10"/>
          </p:nvPr>
        </p:nvSpPr>
        <p:spPr/>
        <p:txBody>
          <a:bodyPr/>
          <a:lstStyle/>
          <a:p>
            <a:fld id="{4D0DB178-96F3-486A-AC20-809068F2E813}" type="datetimeFigureOut">
              <a:rPr lang="fr-FR" smtClean="0"/>
              <a:t>12/05/2025</a:t>
            </a:fld>
            <a:endParaRPr lang="fr-FR"/>
          </a:p>
        </p:txBody>
      </p:sp>
      <p:sp>
        <p:nvSpPr>
          <p:cNvPr id="3" name="Espace réservé du pied de page 2">
            <a:extLst>
              <a:ext uri="{FF2B5EF4-FFF2-40B4-BE49-F238E27FC236}">
                <a16:creationId xmlns:a16="http://schemas.microsoft.com/office/drawing/2014/main" id="{E2D2F3B9-B7D5-0F54-6F1D-39159FEC580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25AA0C63-4773-1CE4-03A2-7AD91006EE50}"/>
              </a:ext>
            </a:extLst>
          </p:cNvPr>
          <p:cNvSpPr>
            <a:spLocks noGrp="1"/>
          </p:cNvSpPr>
          <p:nvPr>
            <p:ph type="sldNum" sz="quarter" idx="12"/>
          </p:nvPr>
        </p:nvSpPr>
        <p:spPr/>
        <p:txBody>
          <a:bodyPr/>
          <a:lstStyle/>
          <a:p>
            <a:fld id="{A5FBF5F8-0FED-42B6-A732-7ACD4627A3EA}" type="slidenum">
              <a:rPr lang="fr-FR" smtClean="0"/>
              <a:t>‹N°›</a:t>
            </a:fld>
            <a:endParaRPr lang="fr-FR"/>
          </a:p>
        </p:txBody>
      </p:sp>
    </p:spTree>
    <p:extLst>
      <p:ext uri="{BB962C8B-B14F-4D97-AF65-F5344CB8AC3E}">
        <p14:creationId xmlns:p14="http://schemas.microsoft.com/office/powerpoint/2010/main" val="291550491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9FC10D-A02D-95FB-2859-B6DEBC1EBB2C}"/>
              </a:ext>
            </a:extLst>
          </p:cNvPr>
          <p:cNvSpPr>
            <a:spLocks noGrp="1"/>
          </p:cNvSpPr>
          <p:nvPr>
            <p:ph type="title"/>
          </p:nvPr>
        </p:nvSpPr>
        <p:spPr>
          <a:xfrm>
            <a:off x="629841" y="457200"/>
            <a:ext cx="2949178" cy="1600200"/>
          </a:xfrm>
        </p:spPr>
        <p:txBody>
          <a:bodyPr anchor="b"/>
          <a:lstStyle>
            <a:lvl1pPr>
              <a:defRPr sz="2400"/>
            </a:lvl1pPr>
          </a:lstStyle>
          <a:p>
            <a:r>
              <a:rPr lang="fr-FR"/>
              <a:t>Modifiez le style du titre</a:t>
            </a:r>
          </a:p>
        </p:txBody>
      </p:sp>
      <p:sp>
        <p:nvSpPr>
          <p:cNvPr id="3" name="Espace réservé du contenu 2">
            <a:extLst>
              <a:ext uri="{FF2B5EF4-FFF2-40B4-BE49-F238E27FC236}">
                <a16:creationId xmlns:a16="http://schemas.microsoft.com/office/drawing/2014/main" id="{7053EC1F-AD75-4D67-CCD4-858B3BB10D58}"/>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E191E801-66C7-C618-A4C7-1C166AB5BDDD}"/>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9213F06-B9A7-1D79-A811-49BA4B500092}"/>
              </a:ext>
            </a:extLst>
          </p:cNvPr>
          <p:cNvSpPr>
            <a:spLocks noGrp="1"/>
          </p:cNvSpPr>
          <p:nvPr>
            <p:ph type="dt" sz="half" idx="10"/>
          </p:nvPr>
        </p:nvSpPr>
        <p:spPr/>
        <p:txBody>
          <a:bodyPr/>
          <a:lstStyle/>
          <a:p>
            <a:fld id="{4D0DB178-96F3-486A-AC20-809068F2E813}" type="datetimeFigureOut">
              <a:rPr lang="fr-FR" smtClean="0"/>
              <a:t>12/05/2025</a:t>
            </a:fld>
            <a:endParaRPr lang="fr-FR"/>
          </a:p>
        </p:txBody>
      </p:sp>
      <p:sp>
        <p:nvSpPr>
          <p:cNvPr id="6" name="Espace réservé du pied de page 5">
            <a:extLst>
              <a:ext uri="{FF2B5EF4-FFF2-40B4-BE49-F238E27FC236}">
                <a16:creationId xmlns:a16="http://schemas.microsoft.com/office/drawing/2014/main" id="{C55CBB00-12DE-2697-615C-46B195C08A7A}"/>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457DBC3A-0510-53C6-BCF6-D9023D0ED216}"/>
              </a:ext>
            </a:extLst>
          </p:cNvPr>
          <p:cNvSpPr>
            <a:spLocks noGrp="1"/>
          </p:cNvSpPr>
          <p:nvPr>
            <p:ph type="sldNum" sz="quarter" idx="12"/>
          </p:nvPr>
        </p:nvSpPr>
        <p:spPr/>
        <p:txBody>
          <a:bodyPr/>
          <a:lstStyle/>
          <a:p>
            <a:fld id="{A5FBF5F8-0FED-42B6-A732-7ACD4627A3EA}" type="slidenum">
              <a:rPr lang="fr-FR" smtClean="0"/>
              <a:t>‹N°›</a:t>
            </a:fld>
            <a:endParaRPr lang="fr-FR"/>
          </a:p>
        </p:txBody>
      </p:sp>
    </p:spTree>
    <p:extLst>
      <p:ext uri="{BB962C8B-B14F-4D97-AF65-F5344CB8AC3E}">
        <p14:creationId xmlns:p14="http://schemas.microsoft.com/office/powerpoint/2010/main" val="3250023416"/>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8124A0-14B1-2962-D06D-9797435DC2F9}"/>
              </a:ext>
            </a:extLst>
          </p:cNvPr>
          <p:cNvSpPr>
            <a:spLocks noGrp="1"/>
          </p:cNvSpPr>
          <p:nvPr>
            <p:ph type="title"/>
          </p:nvPr>
        </p:nvSpPr>
        <p:spPr>
          <a:xfrm>
            <a:off x="629841" y="457200"/>
            <a:ext cx="2949178" cy="1600200"/>
          </a:xfrm>
        </p:spPr>
        <p:txBody>
          <a:bodyPr anchor="b"/>
          <a:lstStyle>
            <a:lvl1pPr>
              <a:defRPr sz="2400"/>
            </a:lvl1pPr>
          </a:lstStyle>
          <a:p>
            <a:r>
              <a:rPr lang="fr-FR"/>
              <a:t>Modifiez le style du titre</a:t>
            </a:r>
          </a:p>
        </p:txBody>
      </p:sp>
      <p:sp>
        <p:nvSpPr>
          <p:cNvPr id="3" name="Espace réservé pour une image  2">
            <a:extLst>
              <a:ext uri="{FF2B5EF4-FFF2-40B4-BE49-F238E27FC236}">
                <a16:creationId xmlns:a16="http://schemas.microsoft.com/office/drawing/2014/main" id="{DE32C1F9-C977-317E-6E3A-464D0E0116A0}"/>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a:extLst>
              <a:ext uri="{FF2B5EF4-FFF2-40B4-BE49-F238E27FC236}">
                <a16:creationId xmlns:a16="http://schemas.microsoft.com/office/drawing/2014/main" id="{E670779B-90F9-B08F-8299-55A581FC328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7F65325-3127-12A8-7BF8-B5CF0FAA4195}"/>
              </a:ext>
            </a:extLst>
          </p:cNvPr>
          <p:cNvSpPr>
            <a:spLocks noGrp="1"/>
          </p:cNvSpPr>
          <p:nvPr>
            <p:ph type="dt" sz="half" idx="10"/>
          </p:nvPr>
        </p:nvSpPr>
        <p:spPr/>
        <p:txBody>
          <a:bodyPr/>
          <a:lstStyle/>
          <a:p>
            <a:fld id="{4D0DB178-96F3-486A-AC20-809068F2E813}" type="datetimeFigureOut">
              <a:rPr lang="fr-FR" smtClean="0"/>
              <a:t>12/05/2025</a:t>
            </a:fld>
            <a:endParaRPr lang="fr-FR"/>
          </a:p>
        </p:txBody>
      </p:sp>
      <p:sp>
        <p:nvSpPr>
          <p:cNvPr id="6" name="Espace réservé du pied de page 5">
            <a:extLst>
              <a:ext uri="{FF2B5EF4-FFF2-40B4-BE49-F238E27FC236}">
                <a16:creationId xmlns:a16="http://schemas.microsoft.com/office/drawing/2014/main" id="{285AD4F1-A88E-3806-E4E8-6CC3C30043C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927D9CB-3778-6EE0-BF6E-46C3AA0B82E6}"/>
              </a:ext>
            </a:extLst>
          </p:cNvPr>
          <p:cNvSpPr>
            <a:spLocks noGrp="1"/>
          </p:cNvSpPr>
          <p:nvPr>
            <p:ph type="sldNum" sz="quarter" idx="12"/>
          </p:nvPr>
        </p:nvSpPr>
        <p:spPr/>
        <p:txBody>
          <a:bodyPr/>
          <a:lstStyle/>
          <a:p>
            <a:fld id="{A5FBF5F8-0FED-42B6-A732-7ACD4627A3EA}" type="slidenum">
              <a:rPr lang="fr-FR" smtClean="0"/>
              <a:t>‹N°›</a:t>
            </a:fld>
            <a:endParaRPr lang="fr-FR"/>
          </a:p>
        </p:txBody>
      </p:sp>
    </p:spTree>
    <p:extLst>
      <p:ext uri="{BB962C8B-B14F-4D97-AF65-F5344CB8AC3E}">
        <p14:creationId xmlns:p14="http://schemas.microsoft.com/office/powerpoint/2010/main" val="314438062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7496539-2264-8C76-7CE9-69986B2D637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9CA3EDF-DEA6-C8B7-65E4-D7DFA4B237A8}"/>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B094A5E-6883-4461-672C-AAAE06174522}"/>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4D0DB178-96F3-486A-AC20-809068F2E813}" type="datetimeFigureOut">
              <a:rPr lang="fr-FR" smtClean="0"/>
              <a:t>12/05/2025</a:t>
            </a:fld>
            <a:endParaRPr lang="fr-FR"/>
          </a:p>
        </p:txBody>
      </p:sp>
      <p:sp>
        <p:nvSpPr>
          <p:cNvPr id="5" name="Espace réservé du pied de page 4">
            <a:extLst>
              <a:ext uri="{FF2B5EF4-FFF2-40B4-BE49-F238E27FC236}">
                <a16:creationId xmlns:a16="http://schemas.microsoft.com/office/drawing/2014/main" id="{5A2F8924-D45B-0FC0-D0FE-51EE93138182}"/>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DB94C41C-7C25-36D8-9DC2-4731C206ED27}"/>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A5FBF5F8-0FED-42B6-A732-7ACD4627A3EA}" type="slidenum">
              <a:rPr lang="fr-FR" smtClean="0"/>
              <a:t>‹N°›</a:t>
            </a:fld>
            <a:endParaRPr lang="fr-FR"/>
          </a:p>
        </p:txBody>
      </p:sp>
      <p:pic>
        <p:nvPicPr>
          <p:cNvPr id="7" name="Image 6" descr="ESMT - Ppt_Instit - Activités2.jpg">
            <a:extLst>
              <a:ext uri="{FF2B5EF4-FFF2-40B4-BE49-F238E27FC236}">
                <a16:creationId xmlns:a16="http://schemas.microsoft.com/office/drawing/2014/main" id="{3CD9C134-A464-BECF-D332-A4D43221AE10}"/>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2"/>
            <a:ext cx="9144000" cy="6858001"/>
          </a:xfrm>
          <a:prstGeom prst="rect">
            <a:avLst/>
          </a:prstGeom>
        </p:spPr>
      </p:pic>
    </p:spTree>
    <p:extLst>
      <p:ext uri="{BB962C8B-B14F-4D97-AF65-F5344CB8AC3E}">
        <p14:creationId xmlns:p14="http://schemas.microsoft.com/office/powerpoint/2010/main" val="139679617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21.jpg"/><Relationship Id="rId4" Type="http://schemas.openxmlformats.org/officeDocument/2006/relationships/image" Target="../media/image20.jpg"/></Relationships>
</file>

<file path=ppt/slides/_rels/slide3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24.jpg"/><Relationship Id="rId4" Type="http://schemas.openxmlformats.org/officeDocument/2006/relationships/image" Target="../media/image23.jp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35.jp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52.png"/></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ous-titre 2"/>
          <p:cNvSpPr txBox="1">
            <a:spLocks/>
          </p:cNvSpPr>
          <p:nvPr/>
        </p:nvSpPr>
        <p:spPr>
          <a:xfrm>
            <a:off x="353930" y="3221368"/>
            <a:ext cx="6779834" cy="1135493"/>
          </a:xfrm>
          <a:prstGeom prst="rect">
            <a:avLst/>
          </a:prstGeom>
        </p:spPr>
        <p:txBody>
          <a:bodyPr/>
          <a:lstStyle>
            <a:lvl1pPr marL="0" indent="0" algn="l" defTabSz="457200" rtl="0" eaLnBrk="1" latinLnBrk="0" hangingPunct="1">
              <a:spcBef>
                <a:spcPct val="20000"/>
              </a:spcBef>
              <a:buFont typeface="Arial"/>
              <a:buNone/>
              <a:defRPr lang="fr-FR" sz="3300" b="1" i="0" u="none" strike="noStrike" kern="1200" spc="300" baseline="0" smtClean="0">
                <a:solidFill>
                  <a:srgbClr val="9C9D9F"/>
                </a:solidFill>
                <a:latin typeface="Arial"/>
                <a:ea typeface="+mn-ea"/>
                <a:cs typeface="Arial"/>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endParaRPr lang="fr-FR" dirty="0">
              <a:latin typeface="Book Antiqua" panose="02040602050305030304" pitchFamily="18" charset="0"/>
            </a:endParaRPr>
          </a:p>
        </p:txBody>
      </p:sp>
      <p:sp>
        <p:nvSpPr>
          <p:cNvPr id="14" name="ZoneTexte 13"/>
          <p:cNvSpPr txBox="1"/>
          <p:nvPr/>
        </p:nvSpPr>
        <p:spPr>
          <a:xfrm>
            <a:off x="0" y="2059071"/>
            <a:ext cx="7133764" cy="52322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spAutoFit/>
          </a:bodyPr>
          <a:lstStyle/>
          <a:p>
            <a:pPr algn="just"/>
            <a:r>
              <a:rPr lang="fr-FR" sz="1400" b="1" dirty="0">
                <a:solidFill>
                  <a:schemeClr val="tx2"/>
                </a:solidFill>
                <a:latin typeface="Book Antiqua" panose="02040602050305030304" pitchFamily="18" charset="0"/>
                <a:ea typeface="Calibri" panose="020F0502020204030204" pitchFamily="34" charset="0"/>
                <a:cs typeface="Calibri" panose="020F0502020204030204" pitchFamily="34" charset="0"/>
              </a:rPr>
              <a:t>		</a:t>
            </a:r>
            <a:endParaRPr lang="fr-FR" sz="1600" b="1" dirty="0">
              <a:solidFill>
                <a:schemeClr val="tx2"/>
              </a:solidFill>
              <a:latin typeface="Book Antiqua" panose="02040602050305030304" pitchFamily="18" charset="0"/>
              <a:ea typeface="Calibri" panose="020F0502020204030204" pitchFamily="34" charset="0"/>
              <a:cs typeface="Calibri" panose="020F0502020204030204" pitchFamily="34" charset="0"/>
            </a:endParaRPr>
          </a:p>
          <a:p>
            <a:pPr algn="just"/>
            <a:r>
              <a:rPr lang="en-US" sz="1400" dirty="0">
                <a:solidFill>
                  <a:schemeClr val="tx2"/>
                </a:solidFill>
                <a:latin typeface="Book Antiqua" panose="02040602050305030304" pitchFamily="18" charset="0"/>
                <a:cs typeface="Calibri" panose="020F0502020204030204" pitchFamily="34" charset="0"/>
              </a:rPr>
              <a:t>		</a:t>
            </a:r>
            <a:endParaRPr lang="fr-FR" sz="1400" b="1" dirty="0">
              <a:solidFill>
                <a:schemeClr val="tx2"/>
              </a:solidFill>
              <a:latin typeface="Book Antiqua" panose="02040602050305030304" pitchFamily="18" charset="0"/>
              <a:cs typeface="Calibri" panose="020F0502020204030204" pitchFamily="34" charset="0"/>
            </a:endParaRPr>
          </a:p>
        </p:txBody>
      </p:sp>
      <p:sp>
        <p:nvSpPr>
          <p:cNvPr id="3" name="Parchemin horizontal 2"/>
          <p:cNvSpPr/>
          <p:nvPr/>
        </p:nvSpPr>
        <p:spPr>
          <a:xfrm>
            <a:off x="176965" y="2582291"/>
            <a:ext cx="7133764" cy="1867901"/>
          </a:xfrm>
          <a:prstGeom prst="horizontalScroll">
            <a:avLst>
              <a:gd name="adj" fmla="val 2500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000" b="1" dirty="0">
              <a:latin typeface="Book Antiqua" panose="02040602050305030304" pitchFamily="18" charset="0"/>
              <a:cs typeface="Calibri" panose="020F0502020204030204" pitchFamily="34" charset="0"/>
            </a:endParaRPr>
          </a:p>
          <a:p>
            <a:pPr algn="ctr"/>
            <a:r>
              <a:rPr lang="en-US" sz="2000" b="1" dirty="0">
                <a:latin typeface="Book Antiqua" panose="02040602050305030304" pitchFamily="18" charset="0"/>
                <a:cs typeface="Calibri" panose="020F0502020204030204" pitchFamily="34" charset="0"/>
              </a:rPr>
              <a:t>RAPPORT D’AUDIT SI DU NETCORE-SOLUTION</a:t>
            </a:r>
            <a:endParaRPr lang="fr-FR" sz="2000" b="1" dirty="0">
              <a:latin typeface="Book Antiqua" panose="02040602050305030304" pitchFamily="18" charset="0"/>
            </a:endParaRPr>
          </a:p>
        </p:txBody>
      </p:sp>
      <p:sp>
        <p:nvSpPr>
          <p:cNvPr id="2" name="ZoneTexte 1"/>
          <p:cNvSpPr txBox="1"/>
          <p:nvPr/>
        </p:nvSpPr>
        <p:spPr>
          <a:xfrm>
            <a:off x="3566882" y="6581001"/>
            <a:ext cx="1325860" cy="276999"/>
          </a:xfrm>
          <a:prstGeom prst="rect">
            <a:avLst/>
          </a:prstGeom>
          <a:noFill/>
        </p:spPr>
        <p:txBody>
          <a:bodyPr wrap="square" rtlCol="0">
            <a:spAutoFit/>
          </a:bodyPr>
          <a:lstStyle/>
          <a:p>
            <a:r>
              <a:rPr lang="fr-FR" sz="1200" dirty="0"/>
              <a:t>09/05/2025</a:t>
            </a:r>
          </a:p>
        </p:txBody>
      </p:sp>
      <p:sp>
        <p:nvSpPr>
          <p:cNvPr id="6" name="ZoneTexte 5">
            <a:extLst>
              <a:ext uri="{FF2B5EF4-FFF2-40B4-BE49-F238E27FC236}">
                <a16:creationId xmlns:a16="http://schemas.microsoft.com/office/drawing/2014/main" id="{3AFA0F5E-26B4-A8E2-6543-9BC9859C4BDF}"/>
              </a:ext>
            </a:extLst>
          </p:cNvPr>
          <p:cNvSpPr txBox="1"/>
          <p:nvPr/>
        </p:nvSpPr>
        <p:spPr>
          <a:xfrm>
            <a:off x="5660537" y="5739798"/>
            <a:ext cx="3148416" cy="523220"/>
          </a:xfrm>
          <a:prstGeom prst="rect">
            <a:avLst/>
          </a:prstGeom>
          <a:noFill/>
        </p:spPr>
        <p:txBody>
          <a:bodyPr wrap="square" rtlCol="0">
            <a:spAutoFit/>
          </a:bodyPr>
          <a:lstStyle/>
          <a:p>
            <a:r>
              <a:rPr lang="en-US" sz="1400" b="1" u="sng" dirty="0" err="1">
                <a:latin typeface="Book Antiqua" panose="02040602050305030304" pitchFamily="18" charset="0"/>
                <a:cs typeface="Calibri" panose="020F0502020204030204" pitchFamily="34" charset="0"/>
              </a:rPr>
              <a:t>TeamASR</a:t>
            </a:r>
            <a:r>
              <a:rPr lang="en-US" sz="1400" b="1" u="sng" dirty="0">
                <a:latin typeface="Book Antiqua" panose="02040602050305030304" pitchFamily="18" charset="0"/>
                <a:cs typeface="Calibri" panose="020F0502020204030204" pitchFamily="34" charset="0"/>
              </a:rPr>
              <a:t> 2024-2025</a:t>
            </a:r>
            <a:endParaRPr lang="fr-FR" sz="1400" dirty="0">
              <a:latin typeface="Book Antiqua" panose="02040602050305030304" pitchFamily="18" charset="0"/>
              <a:cs typeface="Calibri" panose="020F0502020204030204" pitchFamily="34" charset="0"/>
            </a:endParaRPr>
          </a:p>
          <a:p>
            <a:r>
              <a:rPr lang="en-US" sz="1400" dirty="0">
                <a:latin typeface="Book Antiqua" panose="02040602050305030304" pitchFamily="18" charset="0"/>
                <a:cs typeface="Calibri" panose="020F0502020204030204" pitchFamily="34" charset="0"/>
              </a:rPr>
              <a:t> </a:t>
            </a:r>
            <a:endParaRPr lang="fr-FR" sz="1400" dirty="0">
              <a:latin typeface="Book Antiqua" panose="02040602050305030304" pitchFamily="18" charset="0"/>
              <a:cs typeface="Calibri" panose="020F0502020204030204" pitchFamily="34" charset="0"/>
            </a:endParaRPr>
          </a:p>
        </p:txBody>
      </p:sp>
    </p:spTree>
    <p:extLst>
      <p:ext uri="{BB962C8B-B14F-4D97-AF65-F5344CB8AC3E}">
        <p14:creationId xmlns:p14="http://schemas.microsoft.com/office/powerpoint/2010/main" val="31933348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invX="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txBox="1">
            <a:spLocks/>
          </p:cNvSpPr>
          <p:nvPr/>
        </p:nvSpPr>
        <p:spPr>
          <a:xfrm>
            <a:off x="3131230" y="810745"/>
            <a:ext cx="4796629" cy="487223"/>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90000"/>
              </a:lnSpc>
              <a:spcBef>
                <a:spcPct val="0"/>
              </a:spcBef>
              <a:buNone/>
            </a:pPr>
            <a:r>
              <a:rPr lang="fr-FR" sz="2700" b="1" dirty="0">
                <a:latin typeface="Calibri" panose="020F0502020204030204" pitchFamily="34" charset="0"/>
                <a:ea typeface="+mj-ea"/>
                <a:cs typeface="Calibri" panose="020F0502020204030204" pitchFamily="34" charset="0"/>
                <a:sym typeface="Symbol" panose="05050102010706020507" pitchFamily="18" charset="2"/>
              </a:rPr>
              <a:t> </a:t>
            </a:r>
            <a:r>
              <a:rPr lang="fr-FR" sz="2700" b="1" dirty="0">
                <a:latin typeface="Calibri" panose="020F0502020204030204" pitchFamily="34" charset="0"/>
                <a:cs typeface="Calibri" panose="020F0502020204030204" pitchFamily="34" charset="0"/>
              </a:rPr>
              <a:t>Méthodologie</a:t>
            </a:r>
            <a:endParaRPr lang="fr-FR" sz="2700" b="1" dirty="0">
              <a:latin typeface="Calibri" panose="020F0502020204030204" pitchFamily="34" charset="0"/>
              <a:cs typeface="Calibri" panose="020F0502020204030204" pitchFamily="34" charset="0"/>
              <a:sym typeface="Symbol" panose="05050102010706020507" pitchFamily="18" charset="2"/>
            </a:endParaRPr>
          </a:p>
        </p:txBody>
      </p:sp>
      <p:sp>
        <p:nvSpPr>
          <p:cNvPr id="6" name="Espace réservé du contenu 2"/>
          <p:cNvSpPr txBox="1">
            <a:spLocks/>
          </p:cNvSpPr>
          <p:nvPr/>
        </p:nvSpPr>
        <p:spPr>
          <a:xfrm>
            <a:off x="114300" y="1543050"/>
            <a:ext cx="7692391" cy="4389184"/>
          </a:xfrm>
          <a:prstGeom prst="rect">
            <a:avLst/>
          </a:prstGeom>
        </p:spPr>
        <p:txBody>
          <a:bodyPr vert="horz" lIns="68580" tIns="34290" rIns="68580" bIns="3429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endParaRPr lang="en-US" sz="1500" b="1" dirty="0"/>
          </a:p>
        </p:txBody>
      </p:sp>
      <p:sp>
        <p:nvSpPr>
          <p:cNvPr id="8" name="ZoneTexte 7">
            <a:extLst>
              <a:ext uri="{FF2B5EF4-FFF2-40B4-BE49-F238E27FC236}">
                <a16:creationId xmlns:a16="http://schemas.microsoft.com/office/drawing/2014/main" id="{6BC9967A-ABD8-6E4B-1561-227EAC89EBC9}"/>
              </a:ext>
            </a:extLst>
          </p:cNvPr>
          <p:cNvSpPr txBox="1"/>
          <p:nvPr/>
        </p:nvSpPr>
        <p:spPr>
          <a:xfrm>
            <a:off x="450568" y="1543050"/>
            <a:ext cx="6903359" cy="4746428"/>
          </a:xfrm>
          <a:prstGeom prst="rect">
            <a:avLst/>
          </a:prstGeom>
          <a:noFill/>
        </p:spPr>
        <p:txBody>
          <a:bodyPr wrap="square">
            <a:spAutoFit/>
          </a:bodyPr>
          <a:lstStyle/>
          <a:p>
            <a:pPr algn="l">
              <a:lnSpc>
                <a:spcPct val="107000"/>
              </a:lnSpc>
              <a:spcAft>
                <a:spcPts val="800"/>
              </a:spcAft>
              <a:buNone/>
            </a:pPr>
            <a:r>
              <a:rPr lang="fr-FR" sz="1800" b="1" u="sng"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1. Entretien avec les collaborateurs et définition des objectifs</a:t>
            </a:r>
            <a:endParaRPr lang="fr-FR" sz="1800" u="sng"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p>
            <a:pPr algn="l">
              <a:lnSpc>
                <a:spcPct val="107000"/>
              </a:lnSpc>
              <a:spcAft>
                <a:spcPts val="800"/>
              </a:spcAft>
              <a:buNone/>
            </a:pPr>
            <a:r>
              <a:rPr lang="fr-FR" sz="18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Avant le démarrage des travaux, une étude préliminaire a permis de définir les objectifs et le périmètre de l’audit. Cette étape incluait :</a:t>
            </a:r>
          </a:p>
          <a:p>
            <a:pPr marL="342900" lvl="0" indent="-342900" algn="l">
              <a:lnSpc>
                <a:spcPct val="107000"/>
              </a:lnSpc>
              <a:spcAft>
                <a:spcPts val="800"/>
              </a:spcAft>
              <a:buSzPts val="1000"/>
              <a:buFont typeface="Symbol" panose="05050102010706020507" pitchFamily="18" charset="2"/>
              <a:buChar char=""/>
              <a:tabLst>
                <a:tab pos="457200" algn="l"/>
              </a:tabLst>
            </a:pPr>
            <a:r>
              <a:rPr lang="fr-FR" sz="18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Des </a:t>
            </a:r>
            <a:r>
              <a:rPr lang="fr-FR" sz="1800" b="1"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entretiens</a:t>
            </a:r>
            <a:r>
              <a:rPr lang="fr-FR" sz="18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avec les équipes pour comprendre leurs besoins et leurs pratiques.</a:t>
            </a:r>
          </a:p>
          <a:p>
            <a:pPr marL="342900" lvl="0" indent="-342900" algn="l">
              <a:lnSpc>
                <a:spcPct val="107000"/>
              </a:lnSpc>
              <a:spcAft>
                <a:spcPts val="800"/>
              </a:spcAft>
              <a:buSzPts val="1000"/>
              <a:buFont typeface="Symbol" panose="05050102010706020507" pitchFamily="18" charset="2"/>
              <a:buChar char=""/>
              <a:tabLst>
                <a:tab pos="457200" algn="l"/>
              </a:tabLst>
            </a:pPr>
            <a:r>
              <a:rPr lang="fr-FR" sz="18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L’analyse de documents clés (politiques de sécurité, configurations réseau, schémas d’architecture, etc.).</a:t>
            </a:r>
          </a:p>
          <a:p>
            <a:pPr marL="457200" algn="l">
              <a:lnSpc>
                <a:spcPct val="107000"/>
              </a:lnSpc>
              <a:spcAft>
                <a:spcPts val="800"/>
              </a:spcAft>
              <a:buNone/>
            </a:pPr>
            <a:r>
              <a:rPr lang="fr-FR" sz="18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Une fois les premiers échanges réalisés, nous élaborons un cahier des charges définissant :</a:t>
            </a:r>
          </a:p>
          <a:p>
            <a:pPr marL="457200" algn="l">
              <a:lnSpc>
                <a:spcPct val="107000"/>
              </a:lnSpc>
              <a:spcAft>
                <a:spcPts val="800"/>
              </a:spcAft>
              <a:buNone/>
            </a:pPr>
            <a:r>
              <a:rPr lang="fr-FR" sz="18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Les objectifs à atteindre,</a:t>
            </a:r>
          </a:p>
          <a:p>
            <a:pPr indent="449580" algn="l">
              <a:lnSpc>
                <a:spcPct val="107000"/>
              </a:lnSpc>
              <a:spcAft>
                <a:spcPts val="800"/>
              </a:spcAft>
              <a:buNone/>
            </a:pPr>
            <a:r>
              <a:rPr lang="fr-FR" sz="18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Les besoins de sécurité propres à l’entreprise,</a:t>
            </a:r>
          </a:p>
          <a:p>
            <a:pPr indent="449580" algn="l">
              <a:lnSpc>
                <a:spcPct val="107000"/>
              </a:lnSpc>
              <a:spcAft>
                <a:spcPts val="800"/>
              </a:spcAft>
            </a:pPr>
            <a:r>
              <a:rPr lang="fr-FR" sz="1800" kern="1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Les mesures de protection déjà existantes.</a:t>
            </a:r>
          </a:p>
          <a:p>
            <a:endParaRPr lang="fr-F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89143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schemeClr val="tx1"/>
                </a:solidFill>
                <a:latin typeface="Calibri" panose="020F0502020204030204"/>
                <a:ea typeface="Calibri" panose="020F0502020204030204"/>
                <a:cs typeface="Calibri" panose="020F0502020204030204"/>
              </a:rPr>
              <a:t>Divulgation de la version d’Apache</a:t>
            </a:r>
          </a:p>
        </p:txBody>
      </p:sp>
      <p:sp>
        <p:nvSpPr>
          <p:cNvPr id="19" name="TextBox 18"/>
          <p:cNvSpPr txBox="1"/>
          <p:nvPr/>
        </p:nvSpPr>
        <p:spPr>
          <a:xfrm>
            <a:off x="1523782" y="1469435"/>
            <a:ext cx="7095649" cy="812006"/>
          </a:xfrm>
          <a:prstGeom prst="rect">
            <a:avLst/>
          </a:prstGeom>
          <a:noFill/>
          <a:ln>
            <a:solidFill>
              <a:schemeClr val="tx1"/>
            </a:solidFill>
          </a:ln>
        </p:spPr>
        <p:txBody>
          <a:bodyPr wrap="square" lIns="68580" tIns="34290" rIns="68580" bIns="34290" rtlCol="0" anchor="t">
            <a:noAutofit/>
          </a:bodyPr>
          <a:lstStyle/>
          <a:p>
            <a:pPr marL="171450">
              <a:lnSpc>
                <a:spcPct val="107000"/>
              </a:lnSpc>
              <a:spcAft>
                <a:spcPts val="600"/>
              </a:spcAft>
            </a:pPr>
            <a:r>
              <a:rPr lang="fr-FR" sz="1500" b="1" dirty="0"/>
              <a:t>Constat : </a:t>
            </a:r>
            <a:r>
              <a:rPr lang="fr-FR" sz="1500" dirty="0"/>
              <a:t>La configuration expose la version d’Apache.</a:t>
            </a:r>
            <a:r>
              <a:rPr lang="" altLang="fr-FR" sz="1500" dirty="0"/>
              <a:t> </a:t>
            </a:r>
            <a:r>
              <a:rPr lang="en-US" altLang="fr-FR" sz="1500" kern="100" dirty="0">
                <a:ea typeface="Calibri" panose="020F0502020204030204" pitchFamily="34" charset="0"/>
                <a:cs typeface="Calibri" panose="020F0502020204030204" pitchFamily="34" charset="0"/>
              </a:rPr>
              <a:t>Le serveur web affiche sa version exacte, ce qui aide un attaquant à cibler des vuln</a:t>
            </a:r>
            <a:r>
              <a:rPr lang="en-US" altLang="en-US" sz="1500" kern="100" dirty="0">
                <a:ea typeface="Calibri" panose="020F0502020204030204" pitchFamily="34" charset="0"/>
                <a:cs typeface="Calibri" panose="020F0502020204030204" pitchFamily="34" charset="0"/>
              </a:rPr>
              <a:t>é</a:t>
            </a:r>
            <a:r>
              <a:rPr lang="en-US" altLang="fr-FR" sz="1500" kern="100" dirty="0">
                <a:ea typeface="Calibri" panose="020F0502020204030204" pitchFamily="34" charset="0"/>
                <a:cs typeface="Calibri" panose="020F0502020204030204" pitchFamily="34" charset="0"/>
              </a:rPr>
              <a:t>rabilit</a:t>
            </a:r>
            <a:r>
              <a:rPr lang="en-US" altLang="en-US" sz="1500" kern="100" dirty="0">
                <a:ea typeface="Calibri" panose="020F0502020204030204" pitchFamily="34" charset="0"/>
                <a:cs typeface="Calibri" panose="020F0502020204030204" pitchFamily="34" charset="0"/>
              </a:rPr>
              <a:t>é</a:t>
            </a:r>
            <a:r>
              <a:rPr lang="en-US" altLang="fr-FR" sz="1500" kern="100" dirty="0">
                <a:ea typeface="Calibri" panose="020F0502020204030204" pitchFamily="34" charset="0"/>
                <a:cs typeface="Calibri" panose="020F0502020204030204" pitchFamily="34" charset="0"/>
              </a:rPr>
              <a:t>s connues. Il est important de masquer ces informations dans les ent</a:t>
            </a:r>
            <a:r>
              <a:rPr lang="en-US" altLang="en-US" sz="1500" kern="100" dirty="0">
                <a:ea typeface="Calibri" panose="020F0502020204030204" pitchFamily="34" charset="0"/>
                <a:cs typeface="Calibri" panose="020F0502020204030204" pitchFamily="34" charset="0"/>
              </a:rPr>
              <a:t>ê</a:t>
            </a:r>
            <a:r>
              <a:rPr lang="en-US" altLang="fr-FR" sz="1500" kern="100" dirty="0">
                <a:ea typeface="Calibri" panose="020F0502020204030204" pitchFamily="34" charset="0"/>
                <a:cs typeface="Calibri" panose="020F0502020204030204" pitchFamily="34" charset="0"/>
              </a:rPr>
              <a:t>tes HTTP.</a:t>
            </a:r>
          </a:p>
        </p:txBody>
      </p:sp>
      <p:sp>
        <p:nvSpPr>
          <p:cNvPr id="20" name="Rectangle 19"/>
          <p:cNvSpPr/>
          <p:nvPr/>
        </p:nvSpPr>
        <p:spPr>
          <a:xfrm>
            <a:off x="1603058" y="3893344"/>
            <a:ext cx="7096125" cy="29479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4212103"/>
            <a:ext cx="7096125" cy="661511"/>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Impact</a:t>
            </a:r>
            <a:r>
              <a:rPr lang="fr-FR"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a:t>
            </a:r>
            <a:r>
              <a:rPr lang="fr-FR" sz="1350" dirty="0"/>
              <a:t>Risque de divulgation d’informations sur l’environnement serveur.</a:t>
            </a:r>
            <a:endPar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 name="Rectangle 2"/>
          <p:cNvSpPr/>
          <p:nvPr/>
        </p:nvSpPr>
        <p:spPr>
          <a:xfrm>
            <a:off x="1603058" y="4869180"/>
            <a:ext cx="7095649" cy="28003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5213985"/>
            <a:ext cx="7149606" cy="633413"/>
          </a:xfrm>
          <a:prstGeom prst="rect">
            <a:avLst/>
          </a:prstGeom>
          <a:noFill/>
          <a:ln>
            <a:solidFill>
              <a:schemeClr val="tx1"/>
            </a:solidFill>
          </a:ln>
        </p:spPr>
        <p:txBody>
          <a:bodyPr wrap="square" lIns="68580" tIns="34290" rIns="68580" bIns="34290" rtlCol="0" anchor="t">
            <a:noAutofit/>
          </a:bodyPr>
          <a:lstStyle/>
          <a:p>
            <a:pPr>
              <a:lnSpc>
                <a:spcPct val="107000"/>
              </a:lnSpc>
            </a:pPr>
            <a:r>
              <a:rPr lang="en-US" altLang="fr-FR" b="1" kern="100" dirty="0" err="1">
                <a:latin typeface="Calibri" panose="020F0502020204030204" pitchFamily="34" charset="0"/>
                <a:ea typeface="Calibri" panose="020F0502020204030204" pitchFamily="34" charset="0"/>
                <a:cs typeface="Times New Roman" panose="02020603050405020304" pitchFamily="18" charset="0"/>
              </a:rPr>
              <a:t>Configurer</a:t>
            </a:r>
            <a:r>
              <a:rPr lang="en-US" altLang="fr-FR" b="1" kern="100" dirty="0">
                <a:latin typeface="Calibri" panose="020F0502020204030204" pitchFamily="34" charset="0"/>
                <a:ea typeface="Calibri" panose="020F0502020204030204" pitchFamily="34" charset="0"/>
                <a:cs typeface="Times New Roman" panose="02020603050405020304" pitchFamily="18" charset="0"/>
              </a:rPr>
              <a:t>  </a:t>
            </a:r>
            <a:r>
              <a:rPr lang="fr-FR" b="1" dirty="0" err="1"/>
              <a:t>ServerTokens</a:t>
            </a:r>
            <a:r>
              <a:rPr lang="fr-FR" b="1" dirty="0"/>
              <a:t> Prod</a:t>
            </a:r>
            <a:r>
              <a:rPr lang="en-US" altLang="fr-FR" b="1" kern="100" dirty="0">
                <a:latin typeface="Calibri" panose="020F0502020204030204" pitchFamily="34" charset="0"/>
                <a:ea typeface="Calibri" panose="020F0502020204030204" pitchFamily="34" charset="0"/>
                <a:cs typeface="Times New Roman" panose="02020603050405020304" pitchFamily="18" charset="0"/>
              </a:rPr>
              <a:t> et </a:t>
            </a:r>
            <a:r>
              <a:rPr lang="en-US" altLang="fr-FR" b="1" kern="100" dirty="0" err="1">
                <a:latin typeface="Calibri" panose="020F0502020204030204" pitchFamily="34" charset="0"/>
                <a:ea typeface="Calibri" panose="020F0502020204030204" pitchFamily="34" charset="0"/>
                <a:cs typeface="Times New Roman" panose="02020603050405020304" pitchFamily="18" charset="0"/>
              </a:rPr>
              <a:t>ServerSignatureOff</a:t>
            </a:r>
            <a:r>
              <a:rPr lang="en-US" altLang="fr-FR" b="1" kern="100" dirty="0">
                <a:latin typeface="Calibri" panose="020F0502020204030204" pitchFamily="34" charset="0"/>
                <a:ea typeface="Calibri" panose="020F0502020204030204" pitchFamily="34" charset="0"/>
                <a:cs typeface="Times New Roman" panose="02020603050405020304" pitchFamily="18" charset="0"/>
              </a:rPr>
              <a:t> , </a:t>
            </a:r>
            <a:r>
              <a:rPr lang="en-US" altLang="fr-FR" b="1" kern="100" dirty="0" err="1">
                <a:latin typeface="Calibri" panose="020F0502020204030204" pitchFamily="34" charset="0"/>
                <a:ea typeface="Calibri" panose="020F0502020204030204" pitchFamily="34" charset="0"/>
                <a:cs typeface="Times New Roman" panose="02020603050405020304" pitchFamily="18" charset="0"/>
              </a:rPr>
              <a:t>désactiver</a:t>
            </a:r>
            <a:r>
              <a:rPr lang="en-US" altLang="fr-FR" b="1" kern="100" dirty="0">
                <a:latin typeface="Calibri" panose="020F0502020204030204" pitchFamily="34" charset="0"/>
                <a:ea typeface="Calibri" panose="020F0502020204030204" pitchFamily="34" charset="0"/>
                <a:cs typeface="Times New Roman" panose="02020603050405020304" pitchFamily="18" charset="0"/>
              </a:rPr>
              <a:t> les modules </a:t>
            </a:r>
            <a:r>
              <a:rPr lang="en-US" altLang="fr-FR" b="1" kern="100" dirty="0" err="1">
                <a:latin typeface="Calibri" panose="020F0502020204030204" pitchFamily="34" charset="0"/>
                <a:ea typeface="Calibri" panose="020F0502020204030204" pitchFamily="34" charset="0"/>
                <a:cs typeface="Times New Roman" panose="02020603050405020304" pitchFamily="18" charset="0"/>
              </a:rPr>
              <a:t>inutiles</a:t>
            </a:r>
            <a:endParaRPr lang="en-US" altLang="fr-FR" b="1"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603154" y="2414841"/>
            <a:ext cx="7095712" cy="197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panose="020F0502020204030204"/>
              <a:cs typeface="Calibri" panose="020F0502020204030204"/>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2 </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41874"/>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9650" y="2488184"/>
            <a:ext cx="305628" cy="3095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2983077"/>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sp>
        <p:nvSpPr>
          <p:cNvPr id="29" name="Organigramme : Connecteur 28"/>
          <p:cNvSpPr/>
          <p:nvPr/>
        </p:nvSpPr>
        <p:spPr>
          <a:xfrm>
            <a:off x="269650" y="2017227"/>
            <a:ext cx="295094" cy="309562"/>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25" name="Image 24"/>
          <p:cNvPicPr>
            <a:picLocks noChangeAspect="1"/>
          </p:cNvPicPr>
          <p:nvPr/>
        </p:nvPicPr>
        <p:blipFill>
          <a:blip r:embed="rId3"/>
          <a:stretch>
            <a:fillRect/>
          </a:stretch>
        </p:blipFill>
        <p:spPr>
          <a:xfrm>
            <a:off x="1605779" y="2635933"/>
            <a:ext cx="7277980" cy="1202114"/>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80" name="Google Shape;880;p29"/>
          <p:cNvSpPr txBox="1"/>
          <p:nvPr/>
        </p:nvSpPr>
        <p:spPr>
          <a:xfrm>
            <a:off x="2868444" y="892653"/>
            <a:ext cx="3246209" cy="648191"/>
          </a:xfrm>
          <a:prstGeom prst="rect">
            <a:avLst/>
          </a:prstGeom>
          <a:noFill/>
          <a:ln>
            <a:noFill/>
          </a:ln>
        </p:spPr>
        <p:txBody>
          <a:bodyPr spcFirstLastPara="1" wrap="square" lIns="0" tIns="0" rIns="0" bIns="0" anchor="t" anchorCtr="0">
            <a:spAutoFit/>
          </a:bodyPr>
          <a:lstStyle/>
          <a:p>
            <a:pPr>
              <a:lnSpc>
                <a:spcPct val="120017"/>
              </a:lnSpc>
            </a:pPr>
            <a:r>
              <a:rPr lang="en-US" sz="3510" dirty="0">
                <a:solidFill>
                  <a:schemeClr val="bg2">
                    <a:lumMod val="50000"/>
                  </a:schemeClr>
                </a:solidFill>
                <a:latin typeface="Russo One"/>
                <a:sym typeface="Russo One"/>
              </a:rPr>
              <a:t>CONCLUSION</a:t>
            </a:r>
            <a:r>
              <a:rPr lang="en-US" sz="3510" dirty="0">
                <a:solidFill>
                  <a:srgbClr val="FFFFFF"/>
                </a:solidFill>
                <a:latin typeface="Russo One"/>
                <a:sym typeface="Russo One"/>
              </a:rPr>
              <a:t> </a:t>
            </a:r>
            <a:endParaRPr sz="900" dirty="0"/>
          </a:p>
        </p:txBody>
      </p:sp>
      <p:sp>
        <p:nvSpPr>
          <p:cNvPr id="882" name="Google Shape;882;p29"/>
          <p:cNvSpPr txBox="1"/>
          <p:nvPr/>
        </p:nvSpPr>
        <p:spPr>
          <a:xfrm>
            <a:off x="758757" y="1945532"/>
            <a:ext cx="7276289" cy="3175485"/>
          </a:xfrm>
          <a:prstGeom prst="rect">
            <a:avLst/>
          </a:prstGeom>
          <a:noFill/>
          <a:ln>
            <a:noFill/>
          </a:ln>
        </p:spPr>
        <p:txBody>
          <a:bodyPr spcFirstLastPara="1" wrap="square" lIns="0" tIns="0" rIns="0" bIns="0" anchor="t" anchorCtr="0">
            <a:spAutoFit/>
          </a:bodyPr>
          <a:lstStyle/>
          <a:p>
            <a:pPr>
              <a:buNone/>
            </a:pPr>
            <a:r>
              <a:rPr lang="fr-FR" sz="1400" dirty="0">
                <a:latin typeface="Calibri" panose="020F0502020204030204" pitchFamily="34" charset="0"/>
                <a:ea typeface="Calibri" panose="020F0502020204030204" pitchFamily="34" charset="0"/>
                <a:cs typeface="Calibri" panose="020F0502020204030204" pitchFamily="34" charset="0"/>
              </a:rPr>
              <a:t>Au terme de cet audit, il ressort que Netcore Solution dispose d’une infrastructure technologique globalement bien structurée et conforme aux standards courants du secteur. L’entreprise montre une volonté claire de moderniser ses outils et d’optimiser ses processus métiers grâce à des solutions logicielles innovantes. Toutefois, plusieurs axes d'amélioration ont été identifiés, notamment en matière de </a:t>
            </a:r>
            <a:r>
              <a:rPr lang="fr-FR" sz="1400" b="1" dirty="0">
                <a:latin typeface="Calibri" panose="020F0502020204030204" pitchFamily="34" charset="0"/>
                <a:ea typeface="Calibri" panose="020F0502020204030204" pitchFamily="34" charset="0"/>
                <a:cs typeface="Calibri" panose="020F0502020204030204" pitchFamily="34" charset="0"/>
              </a:rPr>
              <a:t>sécurité des systèmes d’information</a:t>
            </a:r>
            <a:r>
              <a:rPr lang="fr-FR" sz="1400" dirty="0">
                <a:latin typeface="Calibri" panose="020F0502020204030204" pitchFamily="34" charset="0"/>
                <a:ea typeface="Calibri" panose="020F0502020204030204" pitchFamily="34" charset="0"/>
                <a:cs typeface="Calibri" panose="020F0502020204030204" pitchFamily="34" charset="0"/>
              </a:rPr>
              <a:t>, de </a:t>
            </a:r>
            <a:r>
              <a:rPr lang="fr-FR" sz="1400" b="1" dirty="0">
                <a:latin typeface="Calibri" panose="020F0502020204030204" pitchFamily="34" charset="0"/>
                <a:ea typeface="Calibri" panose="020F0502020204030204" pitchFamily="34" charset="0"/>
                <a:cs typeface="Calibri" panose="020F0502020204030204" pitchFamily="34" charset="0"/>
              </a:rPr>
              <a:t>gestion des identités et des accès</a:t>
            </a:r>
            <a:r>
              <a:rPr lang="fr-FR" sz="1400" dirty="0">
                <a:latin typeface="Calibri" panose="020F0502020204030204" pitchFamily="34" charset="0"/>
                <a:ea typeface="Calibri" panose="020F0502020204030204" pitchFamily="34" charset="0"/>
                <a:cs typeface="Calibri" panose="020F0502020204030204" pitchFamily="34" charset="0"/>
              </a:rPr>
              <a:t>, ainsi que de </a:t>
            </a:r>
            <a:r>
              <a:rPr lang="fr-FR" sz="1400" b="1" dirty="0">
                <a:latin typeface="Calibri" panose="020F0502020204030204" pitchFamily="34" charset="0"/>
                <a:ea typeface="Calibri" panose="020F0502020204030204" pitchFamily="34" charset="0"/>
                <a:cs typeface="Calibri" panose="020F0502020204030204" pitchFamily="34" charset="0"/>
              </a:rPr>
              <a:t>documentation des procédures internes</a:t>
            </a:r>
            <a:r>
              <a:rPr lang="fr-FR" sz="1400" dirty="0">
                <a:latin typeface="Calibri" panose="020F0502020204030204" pitchFamily="34" charset="0"/>
                <a:ea typeface="Calibri" panose="020F0502020204030204" pitchFamily="34" charset="0"/>
                <a:cs typeface="Calibri" panose="020F0502020204030204" pitchFamily="34" charset="0"/>
              </a:rPr>
              <a:t>.</a:t>
            </a:r>
          </a:p>
          <a:p>
            <a:pPr>
              <a:buNone/>
            </a:pPr>
            <a:r>
              <a:rPr lang="fr-FR" sz="1400" dirty="0">
                <a:latin typeface="Calibri" panose="020F0502020204030204" pitchFamily="34" charset="0"/>
                <a:ea typeface="Calibri" panose="020F0502020204030204" pitchFamily="34" charset="0"/>
                <a:cs typeface="Calibri" panose="020F0502020204030204" pitchFamily="34" charset="0"/>
              </a:rPr>
              <a:t>L’adoption de bonnes pratiques en cybersécurité, la mise en œuvre de contrôles d’accès plus rigoureux, ainsi que la formalisation d’une politique de gestion des vulnérabilités sont fortement recommandées. De plus, pour renforcer la résilience de son infrastructure, Netcore Solution gagnerait à planifier des audits réguliers, des tests d’intrusion et une veille continue sur les menaces émergentes.</a:t>
            </a:r>
          </a:p>
          <a:p>
            <a:r>
              <a:rPr lang="fr-FR" sz="1400" dirty="0">
                <a:latin typeface="Calibri" panose="020F0502020204030204" pitchFamily="34" charset="0"/>
                <a:ea typeface="Calibri" panose="020F0502020204030204" pitchFamily="34" charset="0"/>
                <a:cs typeface="Calibri" panose="020F0502020204030204" pitchFamily="34" charset="0"/>
              </a:rPr>
              <a:t>En conclusion, Netcore Solution possède un socle technique prometteur, mais doit consolider sa posture de sécurité et sa gouvernance informatique pour accompagner durablement sa croissance et gagner la confiance de ses parties prenantes.</a:t>
            </a:r>
          </a:p>
          <a:p>
            <a:pPr>
              <a:lnSpc>
                <a:spcPct val="115000"/>
              </a:lnSpc>
            </a:pPr>
            <a:endParaRPr sz="900" dirty="0">
              <a:latin typeface="Open Sans"/>
              <a:ea typeface="Open Sans"/>
              <a:cs typeface="Open Sans"/>
              <a:sym typeface="Open Sans"/>
            </a:endParaRPr>
          </a:p>
        </p:txBody>
      </p:sp>
      <p:sp>
        <p:nvSpPr>
          <p:cNvPr id="884" name="Google Shape;884;p29"/>
          <p:cNvSpPr/>
          <p:nvPr/>
        </p:nvSpPr>
        <p:spPr>
          <a:xfrm>
            <a:off x="8122195" y="4976974"/>
            <a:ext cx="443240" cy="460836"/>
          </a:xfrm>
          <a:custGeom>
            <a:avLst/>
            <a:gdLst/>
            <a:ahLst/>
            <a:cxnLst/>
            <a:rect l="l" t="t" r="r" b="b"/>
            <a:pathLst>
              <a:path w="886479" h="921671" extrusionOk="0">
                <a:moveTo>
                  <a:pt x="0" y="0"/>
                </a:moveTo>
                <a:lnTo>
                  <a:pt x="886479" y="0"/>
                </a:lnTo>
                <a:lnTo>
                  <a:pt x="886479" y="921670"/>
                </a:lnTo>
                <a:lnTo>
                  <a:pt x="0" y="921670"/>
                </a:lnTo>
                <a:lnTo>
                  <a:pt x="0" y="0"/>
                </a:lnTo>
                <a:close/>
              </a:path>
            </a:pathLst>
          </a:custGeom>
          <a:blipFill rotWithShape="1">
            <a:blip r:embed="rId3">
              <a:alphaModFix/>
            </a:blip>
            <a:stretch>
              <a:fillRect/>
            </a:stretch>
          </a:blipFill>
          <a:ln>
            <a:noFill/>
          </a:ln>
        </p:spPr>
        <p:txBody>
          <a:bodyPr/>
          <a:lstStyle/>
          <a:p>
            <a:endParaRPr lang="fr-FR" sz="9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271AA-2513-23AE-970E-7B6F11BBB406}"/>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03158768-6817-2533-A58F-5B4BCB4118E6}"/>
              </a:ext>
            </a:extLst>
          </p:cNvPr>
          <p:cNvSpPr txBox="1">
            <a:spLocks/>
          </p:cNvSpPr>
          <p:nvPr/>
        </p:nvSpPr>
        <p:spPr>
          <a:xfrm>
            <a:off x="3144213" y="474405"/>
            <a:ext cx="4796629" cy="487223"/>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90000"/>
              </a:lnSpc>
              <a:spcBef>
                <a:spcPct val="0"/>
              </a:spcBef>
              <a:buNone/>
            </a:pPr>
            <a:r>
              <a:rPr lang="fr-FR" sz="2700" b="1" dirty="0">
                <a:latin typeface="Calibri" panose="020F0502020204030204" pitchFamily="34" charset="0"/>
                <a:ea typeface="+mj-ea"/>
                <a:cs typeface="Calibri" panose="020F0502020204030204" pitchFamily="34" charset="0"/>
                <a:sym typeface="Symbol" panose="05050102010706020507" pitchFamily="18" charset="2"/>
              </a:rPr>
              <a:t> </a:t>
            </a:r>
            <a:r>
              <a:rPr lang="fr-FR" sz="2700" b="1" dirty="0">
                <a:latin typeface="Calibri" panose="020F0502020204030204" pitchFamily="34" charset="0"/>
                <a:cs typeface="Calibri" panose="020F0502020204030204" pitchFamily="34" charset="0"/>
              </a:rPr>
              <a:t>Méthodologie</a:t>
            </a:r>
            <a:endParaRPr lang="fr-FR" sz="2700" b="1" dirty="0">
              <a:latin typeface="Calibri" panose="020F0502020204030204" pitchFamily="34" charset="0"/>
              <a:cs typeface="Calibri" panose="020F0502020204030204" pitchFamily="34" charset="0"/>
              <a:sym typeface="Symbol" panose="05050102010706020507" pitchFamily="18" charset="2"/>
            </a:endParaRPr>
          </a:p>
        </p:txBody>
      </p:sp>
      <p:sp>
        <p:nvSpPr>
          <p:cNvPr id="6" name="Espace réservé du contenu 2">
            <a:extLst>
              <a:ext uri="{FF2B5EF4-FFF2-40B4-BE49-F238E27FC236}">
                <a16:creationId xmlns:a16="http://schemas.microsoft.com/office/drawing/2014/main" id="{27D9F009-7D4B-6AF3-6D06-4F353D7B1F0D}"/>
              </a:ext>
            </a:extLst>
          </p:cNvPr>
          <p:cNvSpPr txBox="1">
            <a:spLocks/>
          </p:cNvSpPr>
          <p:nvPr/>
        </p:nvSpPr>
        <p:spPr>
          <a:xfrm>
            <a:off x="186166" y="1234408"/>
            <a:ext cx="7754676" cy="5623592"/>
          </a:xfrm>
          <a:prstGeom prst="rect">
            <a:avLst/>
          </a:prstGeom>
        </p:spPr>
        <p:txBody>
          <a:bodyPr vert="horz" lIns="68580" tIns="34290" rIns="68580" bIns="3429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endParaRPr lang="en-US" sz="1500" b="1" dirty="0"/>
          </a:p>
        </p:txBody>
      </p:sp>
      <p:sp>
        <p:nvSpPr>
          <p:cNvPr id="8" name="ZoneTexte 7">
            <a:extLst>
              <a:ext uri="{FF2B5EF4-FFF2-40B4-BE49-F238E27FC236}">
                <a16:creationId xmlns:a16="http://schemas.microsoft.com/office/drawing/2014/main" id="{9802F6F3-17BC-3A56-F1E0-AEE918B091A4}"/>
              </a:ext>
            </a:extLst>
          </p:cNvPr>
          <p:cNvSpPr txBox="1"/>
          <p:nvPr/>
        </p:nvSpPr>
        <p:spPr>
          <a:xfrm>
            <a:off x="569524" y="985076"/>
            <a:ext cx="7470459" cy="5840701"/>
          </a:xfrm>
          <a:prstGeom prst="rect">
            <a:avLst/>
          </a:prstGeom>
          <a:noFill/>
        </p:spPr>
        <p:txBody>
          <a:bodyPr wrap="square">
            <a:spAutoFit/>
          </a:bodyPr>
          <a:lstStyle/>
          <a:p>
            <a:pPr algn="l">
              <a:lnSpc>
                <a:spcPct val="107000"/>
              </a:lnSpc>
              <a:spcAft>
                <a:spcPts val="800"/>
              </a:spcAft>
              <a:buNone/>
            </a:pPr>
            <a:r>
              <a:rPr lang="fr-FR" sz="1800" b="1" u="sng" kern="100" dirty="0">
                <a:effectLst/>
                <a:latin typeface="Calibri" panose="020F0502020204030204" pitchFamily="34" charset="0"/>
                <a:ea typeface="Calibri" panose="020F0502020204030204" pitchFamily="34" charset="0"/>
                <a:cs typeface="Calibri" panose="020F0502020204030204" pitchFamily="34" charset="0"/>
              </a:rPr>
              <a:t>2. Évaluation du système d'information et des comportements</a:t>
            </a:r>
            <a:endParaRPr lang="fr-FR" sz="1800" u="sng" kern="100" dirty="0">
              <a:effectLst/>
              <a:latin typeface="Calibri" panose="020F0502020204030204" pitchFamily="34" charset="0"/>
              <a:ea typeface="Calibri" panose="020F0502020204030204" pitchFamily="34" charset="0"/>
              <a:cs typeface="Calibri" panose="020F0502020204030204" pitchFamily="34" charset="0"/>
            </a:endParaRPr>
          </a:p>
          <a:p>
            <a:pPr algn="l">
              <a:lnSpc>
                <a:spcPct val="107000"/>
              </a:lnSpc>
              <a:spcAft>
                <a:spcPts val="800"/>
              </a:spcAft>
              <a:buNone/>
            </a:pPr>
            <a:r>
              <a:rPr lang="fr-FR" sz="1800" kern="100" dirty="0">
                <a:effectLst/>
                <a:latin typeface="Calibri" panose="020F0502020204030204" pitchFamily="34" charset="0"/>
                <a:ea typeface="Calibri" panose="020F0502020204030204" pitchFamily="34" charset="0"/>
                <a:cs typeface="Calibri" panose="020F0502020204030204" pitchFamily="34" charset="0"/>
              </a:rPr>
              <a:t>Plusieurs tests ont été réalisés pour identifier les failles et les écarts de sécurité :</a:t>
            </a:r>
          </a:p>
          <a:p>
            <a:pPr marL="342900" lvl="0" indent="-342900" algn="l">
              <a:lnSpc>
                <a:spcPct val="107000"/>
              </a:lnSpc>
              <a:spcAft>
                <a:spcPts val="800"/>
              </a:spcAft>
              <a:buSzPts val="1000"/>
              <a:buFont typeface="Symbol" panose="05050102010706020507" pitchFamily="18" charset="2"/>
              <a:buChar char=""/>
              <a:tabLst>
                <a:tab pos="457200" algn="l"/>
              </a:tabLst>
            </a:pPr>
            <a:r>
              <a:rPr lang="fr-FR" sz="1800" b="1" kern="100" dirty="0">
                <a:effectLst/>
                <a:latin typeface="Calibri" panose="020F0502020204030204" pitchFamily="34" charset="0"/>
                <a:ea typeface="Calibri" panose="020F0502020204030204" pitchFamily="34" charset="0"/>
                <a:cs typeface="Calibri" panose="020F0502020204030204" pitchFamily="34" charset="0"/>
              </a:rPr>
              <a:t>Analyse de l’infrastructure réseau</a:t>
            </a:r>
            <a:r>
              <a:rPr lang="fr-FR" sz="1800" kern="100" dirty="0">
                <a:effectLst/>
                <a:latin typeface="Calibri" panose="020F0502020204030204" pitchFamily="34" charset="0"/>
                <a:ea typeface="Calibri" panose="020F0502020204030204" pitchFamily="34" charset="0"/>
                <a:cs typeface="Calibri" panose="020F0502020204030204" pitchFamily="34" charset="0"/>
              </a:rPr>
              <a:t> (topologie, segmentation, redondance).</a:t>
            </a:r>
          </a:p>
          <a:p>
            <a:pPr marL="342900" lvl="0" indent="-342900" algn="l">
              <a:lnSpc>
                <a:spcPct val="107000"/>
              </a:lnSpc>
              <a:spcAft>
                <a:spcPts val="800"/>
              </a:spcAft>
              <a:buSzPts val="1000"/>
              <a:buFont typeface="Symbol" panose="05050102010706020507" pitchFamily="18" charset="2"/>
              <a:buChar char=""/>
              <a:tabLst>
                <a:tab pos="457200" algn="l"/>
              </a:tabLst>
            </a:pPr>
            <a:r>
              <a:rPr lang="fr-FR" sz="1800" b="1" kern="100" dirty="0">
                <a:effectLst/>
                <a:latin typeface="Calibri" panose="020F0502020204030204" pitchFamily="34" charset="0"/>
                <a:ea typeface="Calibri" panose="020F0502020204030204" pitchFamily="34" charset="0"/>
                <a:cs typeface="Calibri" panose="020F0502020204030204" pitchFamily="34" charset="0"/>
              </a:rPr>
              <a:t>Scan des vulnérabilités</a:t>
            </a:r>
            <a:r>
              <a:rPr lang="fr-FR" sz="1800" kern="100" dirty="0">
                <a:effectLst/>
                <a:latin typeface="Calibri" panose="020F0502020204030204" pitchFamily="34" charset="0"/>
                <a:ea typeface="Calibri" panose="020F0502020204030204" pitchFamily="34" charset="0"/>
                <a:cs typeface="Calibri" panose="020F0502020204030204" pitchFamily="34" charset="0"/>
              </a:rPr>
              <a:t> (Nessus, </a:t>
            </a:r>
            <a:r>
              <a:rPr lang="fr-FR" sz="1800" kern="100" dirty="0" err="1">
                <a:effectLst/>
                <a:latin typeface="Calibri" panose="020F0502020204030204" pitchFamily="34" charset="0"/>
                <a:ea typeface="Calibri" panose="020F0502020204030204" pitchFamily="34" charset="0"/>
                <a:cs typeface="Calibri" panose="020F0502020204030204" pitchFamily="34" charset="0"/>
              </a:rPr>
              <a:t>Nmap</a:t>
            </a:r>
            <a:r>
              <a:rPr lang="fr-FR" sz="1800" kern="100" dirty="0">
                <a:effectLst/>
                <a:latin typeface="Calibri" panose="020F0502020204030204" pitchFamily="34" charset="0"/>
                <a:ea typeface="Calibri" panose="020F0502020204030204" pitchFamily="34" charset="0"/>
                <a:cs typeface="Calibri" panose="020F0502020204030204" pitchFamily="34" charset="0"/>
              </a:rPr>
              <a:t>) sur les serveurs, routeurs et postes de travail.</a:t>
            </a:r>
          </a:p>
          <a:p>
            <a:pPr marL="342900" lvl="0" indent="-342900" algn="l">
              <a:lnSpc>
                <a:spcPct val="107000"/>
              </a:lnSpc>
              <a:spcAft>
                <a:spcPts val="800"/>
              </a:spcAft>
              <a:buSzPts val="1000"/>
              <a:buFont typeface="Symbol" panose="05050102010706020507" pitchFamily="18" charset="2"/>
              <a:buChar char=""/>
              <a:tabLst>
                <a:tab pos="457200" algn="l"/>
              </a:tabLst>
            </a:pPr>
            <a:r>
              <a:rPr lang="fr-FR" sz="1800" b="1" kern="100" dirty="0">
                <a:effectLst/>
                <a:latin typeface="Calibri" panose="020F0502020204030204" pitchFamily="34" charset="0"/>
                <a:ea typeface="Calibri" panose="020F0502020204030204" pitchFamily="34" charset="0"/>
                <a:cs typeface="Calibri" panose="020F0502020204030204" pitchFamily="34" charset="0"/>
              </a:rPr>
              <a:t>Audit des configurations</a:t>
            </a:r>
            <a:r>
              <a:rPr lang="fr-FR" sz="1800" kern="100" dirty="0">
                <a:effectLst/>
                <a:latin typeface="Calibri" panose="020F0502020204030204" pitchFamily="34" charset="0"/>
                <a:ea typeface="Calibri" panose="020F0502020204030204" pitchFamily="34" charset="0"/>
                <a:cs typeface="Calibri" panose="020F0502020204030204" pitchFamily="34" charset="0"/>
              </a:rPr>
              <a:t> (pare-feu ASA, règles ACL, gestion des accès AD).</a:t>
            </a:r>
          </a:p>
          <a:p>
            <a:pPr marL="342900" lvl="0" indent="-342900" algn="l">
              <a:lnSpc>
                <a:spcPct val="107000"/>
              </a:lnSpc>
              <a:spcAft>
                <a:spcPts val="800"/>
              </a:spcAft>
              <a:buSzPts val="1000"/>
              <a:buFont typeface="Symbol" panose="05050102010706020507" pitchFamily="18" charset="2"/>
              <a:buChar char=""/>
              <a:tabLst>
                <a:tab pos="457200" algn="l"/>
              </a:tabLst>
            </a:pPr>
            <a:r>
              <a:rPr lang="fr-FR" sz="1800" b="1" kern="100" dirty="0">
                <a:effectLst/>
                <a:latin typeface="Calibri" panose="020F0502020204030204" pitchFamily="34" charset="0"/>
                <a:ea typeface="Calibri" panose="020F0502020204030204" pitchFamily="34" charset="0"/>
                <a:cs typeface="Calibri" panose="020F0502020204030204" pitchFamily="34" charset="0"/>
              </a:rPr>
              <a:t>Tests d’intrusion</a:t>
            </a:r>
            <a:r>
              <a:rPr lang="fr-FR" sz="1800" kern="100" dirty="0">
                <a:effectLst/>
                <a:latin typeface="Calibri" panose="020F0502020204030204" pitchFamily="34" charset="0"/>
                <a:ea typeface="Calibri" panose="020F0502020204030204" pitchFamily="34" charset="0"/>
                <a:cs typeface="Calibri" panose="020F0502020204030204" pitchFamily="34" charset="0"/>
              </a:rPr>
              <a:t> (</a:t>
            </a:r>
            <a:r>
              <a:rPr lang="fr-FR" sz="1800" kern="100" dirty="0" err="1">
                <a:effectLst/>
                <a:latin typeface="Calibri" panose="020F0502020204030204" pitchFamily="34" charset="0"/>
                <a:ea typeface="Calibri" panose="020F0502020204030204" pitchFamily="34" charset="0"/>
                <a:cs typeface="Calibri" panose="020F0502020204030204" pitchFamily="34" charset="0"/>
              </a:rPr>
              <a:t>pentesting</a:t>
            </a:r>
            <a:r>
              <a:rPr lang="fr-FR" sz="1800" kern="100" dirty="0">
                <a:effectLst/>
                <a:latin typeface="Calibri" panose="020F0502020204030204" pitchFamily="34" charset="0"/>
                <a:ea typeface="Calibri" panose="020F0502020204030204" pitchFamily="34" charset="0"/>
                <a:cs typeface="Calibri" panose="020F0502020204030204" pitchFamily="34" charset="0"/>
              </a:rPr>
              <a:t> manuel et automatisé).</a:t>
            </a:r>
          </a:p>
          <a:p>
            <a:pPr algn="l">
              <a:lnSpc>
                <a:spcPct val="107000"/>
              </a:lnSpc>
              <a:spcAft>
                <a:spcPts val="800"/>
              </a:spcAft>
              <a:buNone/>
            </a:pPr>
            <a:r>
              <a:rPr lang="fr-FR" sz="1800" b="1" u="sng" kern="100" dirty="0">
                <a:effectLst/>
                <a:latin typeface="Calibri" panose="020F0502020204030204" pitchFamily="34" charset="0"/>
                <a:ea typeface="Calibri" panose="020F0502020204030204" pitchFamily="34" charset="0"/>
                <a:cs typeface="Calibri" panose="020F0502020204030204" pitchFamily="34" charset="0"/>
              </a:rPr>
              <a:t>3. Synthèse et plan d’action</a:t>
            </a:r>
            <a:endParaRPr lang="fr-FR" sz="1800" u="sng" kern="100" dirty="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l">
              <a:lnSpc>
                <a:spcPct val="107000"/>
              </a:lnSpc>
              <a:spcAft>
                <a:spcPts val="800"/>
              </a:spcAft>
              <a:buSzPts val="1000"/>
              <a:buFont typeface="Symbol" panose="05050102010706020507" pitchFamily="18" charset="2"/>
              <a:buChar char=""/>
              <a:tabLst>
                <a:tab pos="457200" algn="l"/>
              </a:tabLst>
            </a:pPr>
            <a:r>
              <a:rPr lang="fr-FR" sz="1800" b="1" kern="100" dirty="0">
                <a:effectLst/>
                <a:latin typeface="Calibri" panose="020F0502020204030204" pitchFamily="34" charset="0"/>
                <a:ea typeface="Calibri" panose="020F0502020204030204" pitchFamily="34" charset="0"/>
                <a:cs typeface="Calibri" panose="020F0502020204030204" pitchFamily="34" charset="0"/>
              </a:rPr>
              <a:t>Classement des risques</a:t>
            </a:r>
            <a:r>
              <a:rPr lang="fr-FR" sz="1800" kern="100" dirty="0">
                <a:effectLst/>
                <a:latin typeface="Calibri" panose="020F0502020204030204" pitchFamily="34" charset="0"/>
                <a:ea typeface="Calibri" panose="020F0502020204030204" pitchFamily="34" charset="0"/>
                <a:cs typeface="Calibri" panose="020F0502020204030204" pitchFamily="34" charset="0"/>
              </a:rPr>
              <a:t> (critiques, majeurs, mineurs).</a:t>
            </a:r>
          </a:p>
          <a:p>
            <a:pPr marL="342900" lvl="0" indent="-342900" algn="l">
              <a:lnSpc>
                <a:spcPct val="107000"/>
              </a:lnSpc>
              <a:spcAft>
                <a:spcPts val="800"/>
              </a:spcAft>
              <a:buSzPts val="1000"/>
              <a:buFont typeface="Symbol" panose="05050102010706020507" pitchFamily="18" charset="2"/>
              <a:buChar char=""/>
              <a:tabLst>
                <a:tab pos="457200" algn="l"/>
              </a:tabLst>
            </a:pPr>
            <a:r>
              <a:rPr lang="fr-FR" sz="1800" b="1" kern="100" dirty="0">
                <a:effectLst/>
                <a:latin typeface="Calibri" panose="020F0502020204030204" pitchFamily="34" charset="0"/>
                <a:ea typeface="Calibri" panose="020F0502020204030204" pitchFamily="34" charset="0"/>
                <a:cs typeface="Calibri" panose="020F0502020204030204" pitchFamily="34" charset="0"/>
              </a:rPr>
              <a:t>Recommandations prioritaires</a:t>
            </a:r>
            <a:r>
              <a:rPr lang="fr-FR" sz="1800" kern="100" dirty="0">
                <a:effectLst/>
                <a:latin typeface="Calibri" panose="020F0502020204030204" pitchFamily="34" charset="0"/>
                <a:ea typeface="Calibri" panose="020F0502020204030204" pitchFamily="34" charset="0"/>
                <a:cs typeface="Calibri" panose="020F0502020204030204" pitchFamily="34" charset="0"/>
              </a:rPr>
              <a:t> (mises à jour matérielles, correction des règles firewall, sensibilisation des utilisateurs).</a:t>
            </a:r>
          </a:p>
          <a:p>
            <a:pPr algn="l">
              <a:lnSpc>
                <a:spcPct val="107000"/>
              </a:lnSpc>
              <a:spcAft>
                <a:spcPts val="800"/>
              </a:spcAft>
            </a:pPr>
            <a:r>
              <a:rPr lang="fr-FR" sz="1800" kern="100" dirty="0">
                <a:effectLst/>
                <a:latin typeface="Calibri" panose="020F0502020204030204" pitchFamily="34" charset="0"/>
                <a:ea typeface="Calibri" panose="020F0502020204030204" pitchFamily="34" charset="0"/>
                <a:cs typeface="Calibri" panose="020F0502020204030204" pitchFamily="34" charset="0"/>
              </a:rPr>
              <a:t>Cette méthodologie a permis d’établir un </a:t>
            </a:r>
            <a:r>
              <a:rPr lang="fr-FR" sz="1800" b="1" kern="100" dirty="0">
                <a:effectLst/>
                <a:latin typeface="Calibri" panose="020F0502020204030204" pitchFamily="34" charset="0"/>
                <a:ea typeface="Calibri" panose="020F0502020204030204" pitchFamily="34" charset="0"/>
                <a:cs typeface="Calibri" panose="020F0502020204030204" pitchFamily="34" charset="0"/>
              </a:rPr>
              <a:t>diagnostic complet</a:t>
            </a:r>
            <a:r>
              <a:rPr lang="fr-FR" sz="1800" kern="100" dirty="0">
                <a:effectLst/>
                <a:latin typeface="Calibri" panose="020F0502020204030204" pitchFamily="34" charset="0"/>
                <a:ea typeface="Calibri" panose="020F0502020204030204" pitchFamily="34" charset="0"/>
                <a:cs typeface="Calibri" panose="020F0502020204030204" pitchFamily="34" charset="0"/>
              </a:rPr>
              <a:t> du SI, mettant en lumière à la fois les points forts et les axes d’amélioration pour </a:t>
            </a:r>
            <a:r>
              <a:rPr lang="fr-FR" kern="100" dirty="0">
                <a:latin typeface="Calibri" panose="020F0502020204030204" pitchFamily="34" charset="0"/>
                <a:ea typeface="Calibri" panose="020F0502020204030204" pitchFamily="34" charset="0"/>
                <a:cs typeface="Calibri" panose="020F0502020204030204" pitchFamily="34" charset="0"/>
              </a:rPr>
              <a:t>NETCORE solution.</a:t>
            </a:r>
            <a:endParaRPr lang="fr-FR" sz="1800" kern="100" dirty="0">
              <a:effectLst/>
              <a:latin typeface="Calibri" panose="020F0502020204030204" pitchFamily="34" charset="0"/>
              <a:ea typeface="Calibri" panose="020F0502020204030204" pitchFamily="34" charset="0"/>
              <a:cs typeface="Calibri" panose="020F0502020204030204" pitchFamily="34" charset="0"/>
            </a:endParaRPr>
          </a:p>
          <a:p>
            <a:endParaRPr lang="fr-FR"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1037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9BD9BE-E2DD-87AA-61E5-9376A0F3ECDF}"/>
            </a:ext>
          </a:extLst>
        </p:cNvPr>
        <p:cNvGrpSpPr/>
        <p:nvPr/>
      </p:nvGrpSpPr>
      <p:grpSpPr>
        <a:xfrm>
          <a:off x="0" y="0"/>
          <a:ext cx="0" cy="0"/>
          <a:chOff x="0" y="0"/>
          <a:chExt cx="0" cy="0"/>
        </a:xfrm>
      </p:grpSpPr>
      <p:sp>
        <p:nvSpPr>
          <p:cNvPr id="3" name="Sous-titre 2">
            <a:extLst>
              <a:ext uri="{FF2B5EF4-FFF2-40B4-BE49-F238E27FC236}">
                <a16:creationId xmlns:a16="http://schemas.microsoft.com/office/drawing/2014/main" id="{9FDDAB92-27A4-DC98-5894-A355EF1EB30C}"/>
              </a:ext>
            </a:extLst>
          </p:cNvPr>
          <p:cNvSpPr txBox="1">
            <a:spLocks/>
          </p:cNvSpPr>
          <p:nvPr/>
        </p:nvSpPr>
        <p:spPr>
          <a:xfrm>
            <a:off x="2129281" y="839928"/>
            <a:ext cx="4796629" cy="487223"/>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90000"/>
              </a:lnSpc>
              <a:spcBef>
                <a:spcPct val="0"/>
              </a:spcBef>
              <a:buNone/>
            </a:pPr>
            <a:r>
              <a:rPr lang="fr-FR" sz="2700" b="1" dirty="0">
                <a:latin typeface="Calibri" panose="020F0502020204030204" pitchFamily="34" charset="0"/>
                <a:ea typeface="+mj-ea"/>
                <a:cs typeface="Calibri" panose="020F0502020204030204" pitchFamily="34" charset="0"/>
                <a:sym typeface="Symbol" panose="05050102010706020507" pitchFamily="18" charset="2"/>
              </a:rPr>
              <a:t>  Approche </a:t>
            </a:r>
            <a:r>
              <a:rPr lang="fr-FR" sz="2700" b="1" dirty="0">
                <a:latin typeface="Calibri" panose="020F0502020204030204" pitchFamily="34" charset="0"/>
                <a:cs typeface="Calibri" panose="020F0502020204030204" pitchFamily="34" charset="0"/>
              </a:rPr>
              <a:t>Méthodologique</a:t>
            </a:r>
            <a:endParaRPr lang="fr-FR" sz="2700" b="1" dirty="0">
              <a:latin typeface="Calibri" panose="020F0502020204030204" pitchFamily="34" charset="0"/>
              <a:cs typeface="Calibri" panose="020F0502020204030204" pitchFamily="34" charset="0"/>
              <a:sym typeface="Symbol" panose="05050102010706020507" pitchFamily="18" charset="2"/>
            </a:endParaRPr>
          </a:p>
        </p:txBody>
      </p:sp>
      <p:sp>
        <p:nvSpPr>
          <p:cNvPr id="6" name="Espace réservé du contenu 2">
            <a:extLst>
              <a:ext uri="{FF2B5EF4-FFF2-40B4-BE49-F238E27FC236}">
                <a16:creationId xmlns:a16="http://schemas.microsoft.com/office/drawing/2014/main" id="{738320A0-5697-3FC8-35DF-6C058F346F5A}"/>
              </a:ext>
            </a:extLst>
          </p:cNvPr>
          <p:cNvSpPr txBox="1">
            <a:spLocks/>
          </p:cNvSpPr>
          <p:nvPr/>
        </p:nvSpPr>
        <p:spPr>
          <a:xfrm>
            <a:off x="114300" y="1543050"/>
            <a:ext cx="7692391" cy="4389184"/>
          </a:xfrm>
          <a:prstGeom prst="rect">
            <a:avLst/>
          </a:prstGeom>
        </p:spPr>
        <p:txBody>
          <a:bodyPr vert="horz" lIns="68580" tIns="34290" rIns="68580" bIns="3429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buNone/>
            </a:pPr>
            <a:endParaRPr lang="en-US" sz="1500" b="1" dirty="0"/>
          </a:p>
        </p:txBody>
      </p:sp>
      <p:pic>
        <p:nvPicPr>
          <p:cNvPr id="4" name="Image 3" descr="Une image contenant texte, capture d’écran, Police, diagramme&#10;&#10;Le contenu généré par l’IA peut être incorrect.">
            <a:extLst>
              <a:ext uri="{FF2B5EF4-FFF2-40B4-BE49-F238E27FC236}">
                <a16:creationId xmlns:a16="http://schemas.microsoft.com/office/drawing/2014/main" id="{A878FA7C-692A-F3F5-3336-F1C7C4ED59D1}"/>
              </a:ext>
            </a:extLst>
          </p:cNvPr>
          <p:cNvPicPr>
            <a:picLocks noChangeAspect="1"/>
          </p:cNvPicPr>
          <p:nvPr/>
        </p:nvPicPr>
        <p:blipFill>
          <a:blip r:embed="rId2"/>
          <a:stretch>
            <a:fillRect/>
          </a:stretch>
        </p:blipFill>
        <p:spPr>
          <a:xfrm>
            <a:off x="114300" y="1419183"/>
            <a:ext cx="7692392" cy="4636917"/>
          </a:xfrm>
          <a:prstGeom prst="rect">
            <a:avLst/>
          </a:prstGeom>
        </p:spPr>
      </p:pic>
    </p:spTree>
    <p:extLst>
      <p:ext uri="{BB962C8B-B14F-4D97-AF65-F5344CB8AC3E}">
        <p14:creationId xmlns:p14="http://schemas.microsoft.com/office/powerpoint/2010/main" val="199264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0B4895-91E0-2CEA-0F02-F1914CEC7AC1}"/>
            </a:ext>
          </a:extLst>
        </p:cNvPr>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3F0E6533-BA4C-FA0B-B7F0-1C57A31F62A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2748756"/>
            <a:ext cx="6858000" cy="2505075"/>
          </a:xfrm>
        </p:spPr>
      </p:pic>
      <p:sp>
        <p:nvSpPr>
          <p:cNvPr id="8" name="Espace réservé du contenu 2">
            <a:extLst>
              <a:ext uri="{FF2B5EF4-FFF2-40B4-BE49-F238E27FC236}">
                <a16:creationId xmlns:a16="http://schemas.microsoft.com/office/drawing/2014/main" id="{19676A11-6F95-6209-F73C-B1FEF97A5135}"/>
              </a:ext>
            </a:extLst>
          </p:cNvPr>
          <p:cNvSpPr txBox="1">
            <a:spLocks/>
          </p:cNvSpPr>
          <p:nvPr/>
        </p:nvSpPr>
        <p:spPr>
          <a:xfrm>
            <a:off x="186167" y="1486125"/>
            <a:ext cx="7526446" cy="4514626"/>
          </a:xfrm>
          <a:prstGeom prst="rect">
            <a:avLst/>
          </a:prstGeom>
        </p:spPr>
        <p:txBody>
          <a:bodyPr vert="horz" lIns="68580" tIns="34290" rIns="68580" bIns="3429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lnSpc>
                <a:spcPct val="170000"/>
              </a:lnSpc>
              <a:buNone/>
            </a:pPr>
            <a:endParaRPr lang="fr-FR" sz="1350" dirty="0">
              <a:latin typeface="Calibri" panose="020F0502020204030204" pitchFamily="34" charset="0"/>
              <a:cs typeface="Calibri" panose="020F0502020204030204" pitchFamily="34" charset="0"/>
            </a:endParaRPr>
          </a:p>
        </p:txBody>
      </p:sp>
      <p:sp>
        <p:nvSpPr>
          <p:cNvPr id="7" name="Sous-titre 2">
            <a:extLst>
              <a:ext uri="{FF2B5EF4-FFF2-40B4-BE49-F238E27FC236}">
                <a16:creationId xmlns:a16="http://schemas.microsoft.com/office/drawing/2014/main" id="{7436CB02-6611-00B6-2B81-A7AE4622BF6E}"/>
              </a:ext>
            </a:extLst>
          </p:cNvPr>
          <p:cNvSpPr txBox="1">
            <a:spLocks/>
          </p:cNvSpPr>
          <p:nvPr/>
        </p:nvSpPr>
        <p:spPr>
          <a:xfrm>
            <a:off x="2502914" y="1091435"/>
            <a:ext cx="5056113" cy="372554"/>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90000"/>
              </a:lnSpc>
              <a:spcBef>
                <a:spcPct val="0"/>
              </a:spcBef>
              <a:buNone/>
            </a:pPr>
            <a:endParaRPr lang="fr-FR" sz="2700" b="1" dirty="0">
              <a:latin typeface="Calibri" panose="020F0502020204030204" pitchFamily="34" charset="0"/>
              <a:ea typeface="+mj-ea"/>
              <a:cs typeface="Calibri" panose="020F0502020204030204" pitchFamily="34" charset="0"/>
              <a:sym typeface="Symbol" panose="05050102010706020507" pitchFamily="18" charset="2"/>
            </a:endParaRPr>
          </a:p>
        </p:txBody>
      </p:sp>
      <p:pic>
        <p:nvPicPr>
          <p:cNvPr id="1034" name="Picture 10" descr="Hand Writing INTRODUCTION with Red Marker. Isolated on White Background ...">
            <a:extLst>
              <a:ext uri="{FF2B5EF4-FFF2-40B4-BE49-F238E27FC236}">
                <a16:creationId xmlns:a16="http://schemas.microsoft.com/office/drawing/2014/main" id="{3BB42720-C290-F97F-04E3-B73776D75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906" y="1907606"/>
            <a:ext cx="5691214" cy="33462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e 11">
            <a:extLst>
              <a:ext uri="{FF2B5EF4-FFF2-40B4-BE49-F238E27FC236}">
                <a16:creationId xmlns:a16="http://schemas.microsoft.com/office/drawing/2014/main" id="{09D4DE26-FA22-EBF5-C349-47597A10D69E}"/>
              </a:ext>
            </a:extLst>
          </p:cNvPr>
          <p:cNvGrpSpPr/>
          <p:nvPr/>
        </p:nvGrpSpPr>
        <p:grpSpPr>
          <a:xfrm>
            <a:off x="297301" y="2434093"/>
            <a:ext cx="1762448" cy="866156"/>
            <a:chOff x="1491096" y="1836188"/>
            <a:chExt cx="558067" cy="369332"/>
          </a:xfrm>
        </p:grpSpPr>
        <p:sp>
          <p:nvSpPr>
            <p:cNvPr id="13" name="Ellipse 12">
              <a:extLst>
                <a:ext uri="{FF2B5EF4-FFF2-40B4-BE49-F238E27FC236}">
                  <a16:creationId xmlns:a16="http://schemas.microsoft.com/office/drawing/2014/main" id="{484D3E21-26A1-1E6C-942D-00E75892DA5A}"/>
                </a:ext>
              </a:extLst>
            </p:cNvPr>
            <p:cNvSpPr/>
            <p:nvPr/>
          </p:nvSpPr>
          <p:spPr>
            <a:xfrm>
              <a:off x="1491096" y="1836188"/>
              <a:ext cx="405246" cy="369332"/>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atin typeface="Book Antiqua" panose="02040602050305030304" pitchFamily="18" charset="0"/>
              </a:endParaRPr>
            </a:p>
          </p:txBody>
        </p:sp>
        <p:sp>
          <p:nvSpPr>
            <p:cNvPr id="14" name="ZoneTexte 13">
              <a:extLst>
                <a:ext uri="{FF2B5EF4-FFF2-40B4-BE49-F238E27FC236}">
                  <a16:creationId xmlns:a16="http://schemas.microsoft.com/office/drawing/2014/main" id="{6E6F323A-640C-B801-AFD8-A05524E99A3A}"/>
                </a:ext>
              </a:extLst>
            </p:cNvPr>
            <p:cNvSpPr txBox="1"/>
            <p:nvPr/>
          </p:nvSpPr>
          <p:spPr>
            <a:xfrm>
              <a:off x="1613894" y="1901476"/>
              <a:ext cx="435269" cy="144361"/>
            </a:xfrm>
            <a:prstGeom prst="rect">
              <a:avLst/>
            </a:prstGeom>
            <a:noFill/>
          </p:spPr>
          <p:txBody>
            <a:bodyPr wrap="square" rtlCol="0">
              <a:spAutoFit/>
            </a:bodyPr>
            <a:lstStyle/>
            <a:p>
              <a:r>
                <a:rPr lang="en-US" sz="1600" b="1" dirty="0">
                  <a:solidFill>
                    <a:schemeClr val="bg1"/>
                  </a:solidFill>
                  <a:latin typeface="Book Antiqua" panose="02040602050305030304" pitchFamily="18" charset="0"/>
                  <a:cs typeface="Calibri" panose="020F0502020204030204" pitchFamily="34" charset="0"/>
                </a:rPr>
                <a:t>  </a:t>
              </a:r>
              <a:endParaRPr lang="fr-FR" sz="2800" b="1" dirty="0">
                <a:solidFill>
                  <a:schemeClr val="bg1"/>
                </a:solidFill>
                <a:latin typeface="Book Antiqua" panose="02040602050305030304" pitchFamily="18" charset="0"/>
                <a:cs typeface="Calibri" panose="020F0502020204030204" pitchFamily="34" charset="0"/>
              </a:endParaRPr>
            </a:p>
          </p:txBody>
        </p:sp>
      </p:grpSp>
      <p:sp>
        <p:nvSpPr>
          <p:cNvPr id="10" name="Rectangle 9">
            <a:extLst>
              <a:ext uri="{FF2B5EF4-FFF2-40B4-BE49-F238E27FC236}">
                <a16:creationId xmlns:a16="http://schemas.microsoft.com/office/drawing/2014/main" id="{305F32A1-96FC-08EB-C05A-5231D6DB8AD5}"/>
              </a:ext>
            </a:extLst>
          </p:cNvPr>
          <p:cNvSpPr/>
          <p:nvPr/>
        </p:nvSpPr>
        <p:spPr>
          <a:xfrm>
            <a:off x="1816767" y="2434093"/>
            <a:ext cx="5269423" cy="866156"/>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ln w="0"/>
                <a:solidFill>
                  <a:schemeClr val="tx1"/>
                </a:solidFill>
                <a:effectLst>
                  <a:outerShdw blurRad="38100" dist="19050" dir="2700000" algn="tl" rotWithShape="0">
                    <a:schemeClr val="dk1">
                      <a:alpha val="40000"/>
                    </a:schemeClr>
                  </a:outerShdw>
                </a:effectLst>
              </a:rPr>
              <a:t>SCANS </a:t>
            </a:r>
            <a:r>
              <a:rPr lang="en-US" dirty="0">
                <a:ln w="0"/>
                <a:solidFill>
                  <a:schemeClr val="tx1"/>
                </a:solidFill>
                <a:effectLst>
                  <a:outerShdw blurRad="38100" dist="19050" dir="2700000" algn="tl" rotWithShape="0">
                    <a:schemeClr val="dk1">
                      <a:alpha val="40000"/>
                    </a:schemeClr>
                  </a:outerShdw>
                </a:effectLst>
              </a:rPr>
              <a:t> </a:t>
            </a:r>
            <a:endParaRPr lang="fr-FR"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384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1349D1-FE95-7BF7-112A-FF55E763AEFE}"/>
              </a:ext>
            </a:extLst>
          </p:cNvPr>
          <p:cNvSpPr>
            <a:spLocks noGrp="1"/>
          </p:cNvSpPr>
          <p:nvPr>
            <p:ph type="title"/>
          </p:nvPr>
        </p:nvSpPr>
        <p:spPr>
          <a:xfrm>
            <a:off x="1057275" y="1421664"/>
            <a:ext cx="7489057" cy="960668"/>
          </a:xfrm>
        </p:spPr>
        <p:txBody>
          <a:bodyPr>
            <a:normAutofit/>
          </a:bodyPr>
          <a:lstStyle/>
          <a:p>
            <a:r>
              <a:rPr lang="en-US" sz="2000" dirty="0">
                <a:solidFill>
                  <a:schemeClr val="tx2"/>
                </a:solidFill>
                <a:latin typeface="Calibri" panose="020F0502020204030204" pitchFamily="34" charset="0"/>
                <a:ea typeface="Calibri" panose="020F0502020204030204" pitchFamily="34" charset="0"/>
                <a:cs typeface="Calibri" panose="020F0502020204030204" pitchFamily="34" charset="0"/>
              </a:rPr>
              <a:t>       </a:t>
            </a:r>
            <a:r>
              <a:rPr lang="en-US" sz="2000" u="sng" dirty="0">
                <a:solidFill>
                  <a:schemeClr val="tx2"/>
                </a:solidFill>
                <a:latin typeface="Calibri" panose="020F0502020204030204" pitchFamily="34" charset="0"/>
                <a:ea typeface="Calibri" panose="020F0502020204030204" pitchFamily="34" charset="0"/>
                <a:cs typeface="Calibri" panose="020F0502020204030204" pitchFamily="34" charset="0"/>
              </a:rPr>
              <a:t>Analyse des </a:t>
            </a:r>
            <a:r>
              <a:rPr lang="fr-FR" sz="2000" u="sng" dirty="0">
                <a:solidFill>
                  <a:schemeClr val="tx2"/>
                </a:solidFill>
                <a:latin typeface="Calibri" panose="020F0502020204030204" pitchFamily="34" charset="0"/>
                <a:ea typeface="Calibri" panose="020F0502020204030204" pitchFamily="34" charset="0"/>
                <a:cs typeface="Calibri" panose="020F0502020204030204" pitchFamily="34" charset="0"/>
              </a:rPr>
              <a:t>Vulnérabilités</a:t>
            </a:r>
            <a:r>
              <a:rPr lang="en-US" sz="2000" u="sng" dirty="0">
                <a:solidFill>
                  <a:schemeClr val="tx2"/>
                </a:solidFill>
                <a:latin typeface="Calibri" panose="020F0502020204030204" pitchFamily="34" charset="0"/>
                <a:ea typeface="Calibri" panose="020F0502020204030204" pitchFamily="34" charset="0"/>
                <a:cs typeface="Calibri" panose="020F0502020204030204" pitchFamily="34" charset="0"/>
              </a:rPr>
              <a:t> – Rapport Synthétique</a:t>
            </a:r>
            <a:r>
              <a:rPr lang="en-US" sz="2000" dirty="0">
                <a:solidFill>
                  <a:schemeClr val="tx2"/>
                </a:solidFill>
                <a:latin typeface="Calibri" panose="020F0502020204030204" pitchFamily="34" charset="0"/>
                <a:ea typeface="Calibri" panose="020F0502020204030204" pitchFamily="34" charset="0"/>
                <a:cs typeface="Calibri" panose="020F0502020204030204" pitchFamily="34" charset="0"/>
              </a:rPr>
              <a:t>  </a:t>
            </a:r>
            <a:br>
              <a:rPr lang="en-US" sz="2000" dirty="0">
                <a:solidFill>
                  <a:schemeClr val="tx2"/>
                </a:solidFill>
                <a:latin typeface="Calibri" panose="020F0502020204030204" pitchFamily="34" charset="0"/>
                <a:ea typeface="Calibri" panose="020F0502020204030204" pitchFamily="34" charset="0"/>
                <a:cs typeface="Calibri" panose="020F0502020204030204" pitchFamily="34" charset="0"/>
              </a:rPr>
            </a:br>
            <a:r>
              <a:rPr lang="en-US" sz="2000" dirty="0">
                <a:solidFill>
                  <a:schemeClr val="tx2"/>
                </a:solidFill>
                <a:latin typeface="Calibri" panose="020F0502020204030204" pitchFamily="34" charset="0"/>
                <a:ea typeface="Calibri" panose="020F0502020204030204" pitchFamily="34" charset="0"/>
                <a:cs typeface="Calibri" panose="020F0502020204030204" pitchFamily="34" charset="0"/>
              </a:rPr>
              <a:t>          1.</a:t>
            </a:r>
            <a:r>
              <a:rPr lang="fr-FR" sz="2000" u="sng" dirty="0"/>
              <a:t>Vulnérabilité Moyenne - Serveurs Web (CVSS 5.3)</a:t>
            </a:r>
            <a:br>
              <a:rPr lang="en-US" sz="2000" dirty="0">
                <a:solidFill>
                  <a:schemeClr val="tx2"/>
                </a:solidFill>
                <a:latin typeface="Calibri" panose="020F0502020204030204" pitchFamily="34" charset="0"/>
                <a:ea typeface="Calibri" panose="020F0502020204030204" pitchFamily="34" charset="0"/>
                <a:cs typeface="Calibri" panose="020F0502020204030204" pitchFamily="34" charset="0"/>
              </a:rPr>
            </a:br>
            <a:endParaRPr lang="fr-FR" sz="2000" dirty="0">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1"/>
          <p:cNvPicPr>
            <a:picLocks noGrp="1"/>
          </p:cNvPicPr>
          <p:nvPr>
            <p:ph idx="1"/>
          </p:nvPr>
        </p:nvPicPr>
        <p:blipFill>
          <a:blip r:embed="rId2"/>
          <a:stretch>
            <a:fillRect/>
          </a:stretch>
        </p:blipFill>
        <p:spPr>
          <a:xfrm>
            <a:off x="896954" y="2606188"/>
            <a:ext cx="6785811" cy="1535684"/>
          </a:xfrm>
          <a:prstGeom prst="rect">
            <a:avLst/>
          </a:prstGeom>
        </p:spPr>
      </p:pic>
      <p:sp>
        <p:nvSpPr>
          <p:cNvPr id="7" name="Rectangle 6"/>
          <p:cNvSpPr/>
          <p:nvPr/>
        </p:nvSpPr>
        <p:spPr>
          <a:xfrm>
            <a:off x="581025" y="4646889"/>
            <a:ext cx="7489057" cy="941796"/>
          </a:xfrm>
          <a:prstGeom prst="rect">
            <a:avLst/>
          </a:prstGeom>
        </p:spPr>
        <p:txBody>
          <a:bodyPr wrap="square">
            <a:spAutoFit/>
          </a:bodyPr>
          <a:lstStyle/>
          <a:p>
            <a:pPr>
              <a:lnSpc>
                <a:spcPct val="115000"/>
              </a:lnSpc>
              <a:spcAft>
                <a:spcPts val="500"/>
              </a:spcAft>
            </a:pPr>
            <a:r>
              <a:rPr lang="fr-FR" sz="1600" dirty="0"/>
              <a:t>Une vulnérabilité de sévérité moyenne (CVSS 5.3, VPR 4.0, EPSS 0.8269) a été détectée dans la famille "Web Servers". Une autre entrée d'information est également répertoriée sans impact critique. </a:t>
            </a:r>
            <a:r>
              <a:rPr lang="en-US" sz="1600" dirty="0">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098683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81E1EC-A871-81AA-DB44-772E0EECB4B3}"/>
              </a:ext>
            </a:extLst>
          </p:cNvPr>
          <p:cNvSpPr>
            <a:spLocks noGrp="1"/>
          </p:cNvSpPr>
          <p:nvPr>
            <p:ph type="title"/>
          </p:nvPr>
        </p:nvSpPr>
        <p:spPr>
          <a:xfrm>
            <a:off x="1230117" y="1173727"/>
            <a:ext cx="6683766" cy="960668"/>
          </a:xfrm>
        </p:spPr>
        <p:txBody>
          <a:bodyPr/>
          <a:lstStyle/>
          <a:p>
            <a:r>
              <a:rPr lang="en-US" sz="2000" b="1" u="sng" dirty="0">
                <a:solidFill>
                  <a:schemeClr val="tx2"/>
                </a:solidFill>
              </a:rPr>
              <a:t>2. </a:t>
            </a:r>
            <a:r>
              <a:rPr lang="fr-FR" sz="2000" u="sng" dirty="0"/>
              <a:t>Vulnérabilités de Sévérité Moyenne - Score CVSS 6.5</a:t>
            </a:r>
            <a:br>
              <a:rPr lang="en-US" b="1" dirty="0"/>
            </a:br>
            <a:endParaRPr lang="fr-FR" dirty="0"/>
          </a:p>
        </p:txBody>
      </p:sp>
      <p:pic>
        <p:nvPicPr>
          <p:cNvPr id="5" name="Picture 2"/>
          <p:cNvPicPr>
            <a:picLocks noGrp="1"/>
          </p:cNvPicPr>
          <p:nvPr>
            <p:ph idx="1"/>
          </p:nvPr>
        </p:nvPicPr>
        <p:blipFill>
          <a:blip r:embed="rId2"/>
          <a:stretch>
            <a:fillRect/>
          </a:stretch>
        </p:blipFill>
        <p:spPr>
          <a:xfrm>
            <a:off x="496003" y="2597626"/>
            <a:ext cx="6934200" cy="1416685"/>
          </a:xfrm>
          <a:prstGeom prst="rect">
            <a:avLst/>
          </a:prstGeom>
        </p:spPr>
      </p:pic>
      <p:sp>
        <p:nvSpPr>
          <p:cNvPr id="6" name="Rectangle 5"/>
          <p:cNvSpPr/>
          <p:nvPr/>
        </p:nvSpPr>
        <p:spPr>
          <a:xfrm>
            <a:off x="715239" y="4649613"/>
            <a:ext cx="6797842" cy="644087"/>
          </a:xfrm>
          <a:prstGeom prst="rect">
            <a:avLst/>
          </a:prstGeom>
        </p:spPr>
        <p:txBody>
          <a:bodyPr wrap="square">
            <a:spAutoFit/>
          </a:bodyPr>
          <a:lstStyle/>
          <a:p>
            <a:pPr>
              <a:lnSpc>
                <a:spcPct val="115000"/>
              </a:lnSpc>
              <a:spcAft>
                <a:spcPts val="500"/>
              </a:spcAft>
            </a:pPr>
            <a:r>
              <a:rPr lang="fr-FR" sz="1600" dirty="0"/>
              <a:t>Deux vulnérabilités de sévérité moyenne (CVSS 6.5) ont été identifiées dans la catégorie "General", chacune ayant un compte de 1</a:t>
            </a:r>
            <a:r>
              <a:rPr lang="en-US" sz="1600" dirty="0">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2083658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30117" y="699449"/>
            <a:ext cx="6683766" cy="960668"/>
          </a:xfrm>
        </p:spPr>
        <p:txBody>
          <a:bodyPr>
            <a:normAutofit/>
          </a:bodyPr>
          <a:lstStyle/>
          <a:p>
            <a:r>
              <a:rPr lang="en-US" sz="2000" u="sng" dirty="0">
                <a:solidFill>
                  <a:schemeClr val="tx2"/>
                </a:solidFill>
                <a:latin typeface="Calibri" panose="020F0502020204030204" pitchFamily="34" charset="0"/>
                <a:ea typeface="Calibri" panose="020F0502020204030204" pitchFamily="34" charset="0"/>
                <a:cs typeface="Calibri" panose="020F0502020204030204" pitchFamily="34" charset="0"/>
              </a:rPr>
              <a:t>3</a:t>
            </a:r>
            <a:r>
              <a:rPr lang="fr-FR" sz="2000" u="sng" dirty="0"/>
              <a:t>Vulnérabilités Multiples dans PHP 8.3.x Avant la Version 8.3.19</a:t>
            </a:r>
            <a:endParaRPr lang="en-US" sz="2000" u="sng"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p:cNvPicPr>
            <a:picLocks noGrp="1"/>
          </p:cNvPicPr>
          <p:nvPr>
            <p:ph idx="1"/>
          </p:nvPr>
        </p:nvPicPr>
        <p:blipFill>
          <a:blip r:embed="rId2"/>
          <a:stretch>
            <a:fillRect/>
          </a:stretch>
        </p:blipFill>
        <p:spPr>
          <a:xfrm>
            <a:off x="2447925" y="1825625"/>
            <a:ext cx="4729088" cy="2908300"/>
          </a:xfrm>
          <a:prstGeom prst="rect">
            <a:avLst/>
          </a:prstGeom>
        </p:spPr>
      </p:pic>
      <p:sp>
        <p:nvSpPr>
          <p:cNvPr id="5" name="Rectangle 4"/>
          <p:cNvSpPr/>
          <p:nvPr/>
        </p:nvSpPr>
        <p:spPr>
          <a:xfrm>
            <a:off x="1044187" y="5127291"/>
            <a:ext cx="6895913" cy="1343701"/>
          </a:xfrm>
          <a:prstGeom prst="rect">
            <a:avLst/>
          </a:prstGeom>
        </p:spPr>
        <p:txBody>
          <a:bodyPr wrap="square">
            <a:spAutoFit/>
          </a:bodyPr>
          <a:lstStyle/>
          <a:p>
            <a:pPr>
              <a:buNone/>
            </a:pPr>
            <a:r>
              <a:rPr lang="fr-FR" sz="1600" dirty="0"/>
              <a:t>La version PHP 8.3.14 installée sur le serveur est obsolète et affectée par plusieurs vulnérabilités critiques. Nessus n'a pas testé ces failles mais s'est basé sur la version reportée par l'application.</a:t>
            </a:r>
          </a:p>
          <a:p>
            <a:r>
              <a:rPr lang="fr-FR" sz="1600" b="1" dirty="0"/>
              <a:t>Solution :</a:t>
            </a:r>
            <a:r>
              <a:rPr lang="fr-FR" sz="1600" dirty="0"/>
              <a:t> Mettre à jour PHP vers la version 8.3.19 ou une version ultérieure. </a:t>
            </a:r>
          </a:p>
          <a:p>
            <a:pPr>
              <a:lnSpc>
                <a:spcPct val="115000"/>
              </a:lnSpc>
              <a:spcAft>
                <a:spcPts val="500"/>
              </a:spcAft>
            </a:pPr>
            <a:endParaRPr lang="en-US"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0402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79376" y="1029699"/>
            <a:ext cx="6683766" cy="960668"/>
          </a:xfrm>
        </p:spPr>
        <p:txBody>
          <a:bodyPr>
            <a:normAutofit/>
          </a:bodyPr>
          <a:lstStyle/>
          <a:p>
            <a:r>
              <a:rPr lang="en-US" sz="2000" u="sng" dirty="0">
                <a:solidFill>
                  <a:schemeClr val="tx2"/>
                </a:solidFill>
                <a:latin typeface="Calibri" panose="020F0502020204030204" pitchFamily="34" charset="0"/>
                <a:ea typeface="Calibri" panose="020F0502020204030204" pitchFamily="34" charset="0"/>
                <a:cs typeface="Calibri" panose="020F0502020204030204" pitchFamily="34" charset="0"/>
              </a:rPr>
              <a:t>4. </a:t>
            </a:r>
            <a:r>
              <a:rPr lang="fr-FR" sz="2000" u="sng" dirty="0"/>
              <a:t>Vulnérabilités Identifiées sur l'Hôte 209.165.200.227</a:t>
            </a:r>
            <a:br>
              <a:rPr lang="fr-FR" sz="2000" dirty="0"/>
            </a:br>
            <a:endParaRPr lang="en-US" sz="2000" u="sng" dirty="0">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4"/>
          <p:cNvPicPr>
            <a:picLocks noGrp="1"/>
          </p:cNvPicPr>
          <p:nvPr>
            <p:ph idx="1"/>
          </p:nvPr>
        </p:nvPicPr>
        <p:blipFill>
          <a:blip r:embed="rId2"/>
          <a:stretch>
            <a:fillRect/>
          </a:stretch>
        </p:blipFill>
        <p:spPr>
          <a:xfrm>
            <a:off x="588246" y="2863056"/>
            <a:ext cx="6775081" cy="1131887"/>
          </a:xfrm>
          <a:prstGeom prst="rect">
            <a:avLst/>
          </a:prstGeom>
        </p:spPr>
      </p:pic>
      <p:sp>
        <p:nvSpPr>
          <p:cNvPr id="5" name="Rectangle 4"/>
          <p:cNvSpPr/>
          <p:nvPr/>
        </p:nvSpPr>
        <p:spPr>
          <a:xfrm>
            <a:off x="528738" y="4495174"/>
            <a:ext cx="6894096" cy="1323439"/>
          </a:xfrm>
          <a:prstGeom prst="rect">
            <a:avLst/>
          </a:prstGeom>
        </p:spPr>
        <p:txBody>
          <a:bodyPr wrap="square">
            <a:spAutoFit/>
          </a:bodyPr>
          <a:lstStyle/>
          <a:p>
            <a:pPr>
              <a:buNone/>
            </a:pPr>
            <a:r>
              <a:rPr lang="fr-FR" sz="1600" dirty="0"/>
              <a:t>L'hôte 209.165.200.227 présente un total de 16 vulnérabilités :</a:t>
            </a:r>
          </a:p>
          <a:p>
            <a:pPr>
              <a:buFont typeface="Arial" panose="020B0604020202020204" pitchFamily="34" charset="0"/>
              <a:buChar char="•"/>
            </a:pPr>
            <a:r>
              <a:rPr lang="fr-FR" sz="1600" dirty="0"/>
              <a:t>1 vulnérabilité critique (en rouge)</a:t>
            </a:r>
          </a:p>
          <a:p>
            <a:pPr>
              <a:buFont typeface="Arial" panose="020B0604020202020204" pitchFamily="34" charset="0"/>
              <a:buChar char="•"/>
            </a:pPr>
            <a:r>
              <a:rPr lang="fr-FR" sz="1600" dirty="0"/>
              <a:t>1 vulnérabilité moyenne (en orange)</a:t>
            </a:r>
          </a:p>
          <a:p>
            <a:pPr>
              <a:buFont typeface="Arial" panose="020B0604020202020204" pitchFamily="34" charset="0"/>
              <a:buChar char="•"/>
            </a:pPr>
            <a:r>
              <a:rPr lang="fr-FR" sz="1600" dirty="0"/>
              <a:t>14 vulnérabilités faibles (en bleu)</a:t>
            </a:r>
          </a:p>
          <a:p>
            <a:endParaRPr lang="en-US" sz="16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4682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67561" y="445678"/>
            <a:ext cx="7886700" cy="1325563"/>
          </a:xfrm>
        </p:spPr>
        <p:txBody>
          <a:bodyPr/>
          <a:lstStyle/>
          <a:p>
            <a:br>
              <a:rPr lang="en-US" b="1" dirty="0"/>
            </a:br>
            <a:endParaRPr lang="en-US" dirty="0"/>
          </a:p>
        </p:txBody>
      </p:sp>
      <p:pic>
        <p:nvPicPr>
          <p:cNvPr id="4" name="Picture 5"/>
          <p:cNvPicPr>
            <a:picLocks noGrp="1"/>
          </p:cNvPicPr>
          <p:nvPr>
            <p:ph idx="1"/>
          </p:nvPr>
        </p:nvPicPr>
        <p:blipFill>
          <a:blip r:embed="rId2"/>
          <a:stretch>
            <a:fillRect/>
          </a:stretch>
        </p:blipFill>
        <p:spPr>
          <a:xfrm>
            <a:off x="1683598" y="1939925"/>
            <a:ext cx="5232373" cy="3179271"/>
          </a:xfrm>
          <a:prstGeom prst="rect">
            <a:avLst/>
          </a:prstGeom>
        </p:spPr>
      </p:pic>
      <p:sp>
        <p:nvSpPr>
          <p:cNvPr id="5" name="Rectangle 4"/>
          <p:cNvSpPr/>
          <p:nvPr/>
        </p:nvSpPr>
        <p:spPr>
          <a:xfrm>
            <a:off x="846721" y="5287880"/>
            <a:ext cx="6906126" cy="1396216"/>
          </a:xfrm>
          <a:prstGeom prst="rect">
            <a:avLst/>
          </a:prstGeom>
        </p:spPr>
        <p:txBody>
          <a:bodyPr wrap="square">
            <a:spAutoFit/>
          </a:bodyPr>
          <a:lstStyle/>
          <a:p>
            <a:pPr>
              <a:buNone/>
            </a:pPr>
            <a:r>
              <a:rPr lang="fr-FR" sz="1400" dirty="0"/>
              <a:t>Le certificat SSL du serveur ne peut pas être approuvé pour trois raisons possibles :</a:t>
            </a:r>
          </a:p>
          <a:p>
            <a:pPr>
              <a:buFont typeface="+mj-lt"/>
              <a:buAutoNum type="arabicPeriod"/>
            </a:pPr>
            <a:r>
              <a:rPr lang="fr-FR" sz="1400" dirty="0"/>
              <a:t>Certificat auto-signé ou non reconnu par une autorité de certification.</a:t>
            </a:r>
          </a:p>
          <a:p>
            <a:pPr>
              <a:buFont typeface="+mj-lt"/>
              <a:buAutoNum type="arabicPeriod"/>
            </a:pPr>
            <a:r>
              <a:rPr lang="fr-FR" sz="1400" dirty="0"/>
              <a:t>Certificat expiré ou non encore valide.</a:t>
            </a:r>
          </a:p>
          <a:p>
            <a:pPr>
              <a:buFont typeface="+mj-lt"/>
              <a:buAutoNum type="arabicPeriod"/>
            </a:pPr>
            <a:r>
              <a:rPr lang="fr-FR" sz="1400" dirty="0"/>
              <a:t>Signature non vérifiable ou incorrecte.</a:t>
            </a:r>
          </a:p>
          <a:p>
            <a:r>
              <a:rPr lang="fr-FR" sz="1400" b="1" dirty="0"/>
              <a:t>Solution :</a:t>
            </a:r>
            <a:r>
              <a:rPr lang="fr-FR" sz="1400" dirty="0"/>
              <a:t> Remplacer le certificat par un SSL valide émis par une autorité reconnue.</a:t>
            </a:r>
          </a:p>
          <a:p>
            <a:pPr>
              <a:lnSpc>
                <a:spcPct val="115000"/>
              </a:lnSpc>
              <a:spcAft>
                <a:spcPts val="500"/>
              </a:spcAft>
            </a:pPr>
            <a:r>
              <a:rPr lang="en-US" sz="1400" dirty="0">
                <a:latin typeface="Cambria" panose="02040503050406030204" pitchFamily="18" charset="0"/>
                <a:ea typeface="MS Mincho"/>
                <a:cs typeface="Calibri" panose="020F0502020204030204" pitchFamily="34" charset="0"/>
              </a:rPr>
              <a:t>.</a:t>
            </a:r>
          </a:p>
        </p:txBody>
      </p:sp>
      <p:sp>
        <p:nvSpPr>
          <p:cNvPr id="3" name="Rectangle 2">
            <a:extLst>
              <a:ext uri="{FF2B5EF4-FFF2-40B4-BE49-F238E27FC236}">
                <a16:creationId xmlns:a16="http://schemas.microsoft.com/office/drawing/2014/main" id="{BC0A9191-D50F-1BAC-4E62-AF206887526E}"/>
              </a:ext>
            </a:extLst>
          </p:cNvPr>
          <p:cNvSpPr/>
          <p:nvPr/>
        </p:nvSpPr>
        <p:spPr>
          <a:xfrm>
            <a:off x="2400444" y="1030211"/>
            <a:ext cx="6906126" cy="425501"/>
          </a:xfrm>
          <a:prstGeom prst="rect">
            <a:avLst/>
          </a:prstGeom>
        </p:spPr>
        <p:txBody>
          <a:bodyPr wrap="square">
            <a:spAutoFit/>
          </a:bodyPr>
          <a:lstStyle/>
          <a:p>
            <a:pPr>
              <a:lnSpc>
                <a:spcPct val="115000"/>
              </a:lnSpc>
              <a:spcAft>
                <a:spcPts val="500"/>
              </a:spcAft>
            </a:pPr>
            <a:r>
              <a:rPr lang="en-US" sz="2000" u="sng"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rPr>
              <a:t>5- </a:t>
            </a:r>
            <a:r>
              <a:rPr lang="fr-FR" sz="2000" u="sng" dirty="0"/>
              <a:t>Vulnérabilité SSL : Certificat Non Fiable</a:t>
            </a:r>
            <a:endParaRPr lang="en-US" sz="2000" u="sng" dirty="0">
              <a:solidFill>
                <a:schemeClr val="tx2">
                  <a:lumMod val="75000"/>
                </a:schemeClr>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4235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56538" y="756385"/>
            <a:ext cx="6683766" cy="960668"/>
          </a:xfrm>
        </p:spPr>
        <p:txBody>
          <a:bodyPr>
            <a:normAutofit/>
          </a:bodyPr>
          <a:lstStyle/>
          <a:p>
            <a:r>
              <a:rPr lang="en-US" sz="2000" u="sng" dirty="0">
                <a:solidFill>
                  <a:schemeClr val="tx2"/>
                </a:solidFill>
                <a:latin typeface="Calibri" panose="020F0502020204030204" pitchFamily="34" charset="0"/>
                <a:ea typeface="Calibri" panose="020F0502020204030204" pitchFamily="34" charset="0"/>
                <a:cs typeface="Calibri" panose="020F0502020204030204" pitchFamily="34" charset="0"/>
              </a:rPr>
              <a:t>6. </a:t>
            </a:r>
            <a:r>
              <a:rPr lang="fr-FR" sz="2000" u="sng" dirty="0"/>
              <a:t>Vulnérabilité SSL : Certificat Auto-Signé Non Reconnue</a:t>
            </a:r>
            <a:endParaRPr lang="en-US" sz="2000" u="sng" dirty="0">
              <a:solidFill>
                <a:schemeClr val="tx2"/>
              </a:solidFill>
              <a:latin typeface="Calibri" panose="020F0502020204030204" pitchFamily="34" charset="0"/>
              <a:ea typeface="Calibri" panose="020F0502020204030204" pitchFamily="34" charset="0"/>
              <a:cs typeface="Calibri" panose="020F0502020204030204" pitchFamily="34" charset="0"/>
            </a:endParaRPr>
          </a:p>
        </p:txBody>
      </p:sp>
      <p:pic>
        <p:nvPicPr>
          <p:cNvPr id="4" name="Picture 6"/>
          <p:cNvPicPr>
            <a:picLocks noGrp="1"/>
          </p:cNvPicPr>
          <p:nvPr>
            <p:ph idx="1"/>
          </p:nvPr>
        </p:nvPicPr>
        <p:blipFill>
          <a:blip r:embed="rId2"/>
          <a:stretch>
            <a:fillRect/>
          </a:stretch>
        </p:blipFill>
        <p:spPr>
          <a:xfrm>
            <a:off x="1618503" y="1796442"/>
            <a:ext cx="5517888" cy="3517900"/>
          </a:xfrm>
          <a:prstGeom prst="rect">
            <a:avLst/>
          </a:prstGeom>
        </p:spPr>
      </p:pic>
      <p:sp>
        <p:nvSpPr>
          <p:cNvPr id="5" name="Rectangle 4"/>
          <p:cNvSpPr/>
          <p:nvPr/>
        </p:nvSpPr>
        <p:spPr>
          <a:xfrm>
            <a:off x="756619" y="5560669"/>
            <a:ext cx="6858000" cy="1133324"/>
          </a:xfrm>
          <a:prstGeom prst="rect">
            <a:avLst/>
          </a:prstGeom>
        </p:spPr>
        <p:txBody>
          <a:bodyPr wrap="square">
            <a:spAutoFit/>
          </a:bodyPr>
          <a:lstStyle/>
          <a:p>
            <a:pPr>
              <a:lnSpc>
                <a:spcPct val="115000"/>
              </a:lnSpc>
              <a:spcAft>
                <a:spcPts val="500"/>
              </a:spcAft>
            </a:pPr>
            <a:r>
              <a:rPr lang="fr-FR" sz="1400" dirty="0"/>
              <a:t>Un certificat SSL auto-signé a été détecté pour le service sur le port 443 (IP : 209.165.200.228). Ce certificat n'a pas été émis par une autorité de certification reconnue, ce qui peut exposer le service à des attaques de type "man-in-the-middle"</a:t>
            </a:r>
            <a:r>
              <a:rPr lang="en-US" sz="1400" dirty="0">
                <a:latin typeface="Cambria" panose="02040503050406030204" pitchFamily="18" charset="0"/>
                <a:ea typeface="MS Mincho"/>
                <a:cs typeface="Calibri" panose="020F0502020204030204" pitchFamily="34" charset="0"/>
              </a:rPr>
              <a:t>.</a:t>
            </a:r>
          </a:p>
          <a:p>
            <a:pPr>
              <a:lnSpc>
                <a:spcPct val="115000"/>
              </a:lnSpc>
              <a:spcAft>
                <a:spcPts val="500"/>
              </a:spcAft>
            </a:pPr>
            <a:r>
              <a:rPr lang="fr-FR" sz="1400" b="1" dirty="0"/>
              <a:t>Solution :</a:t>
            </a:r>
            <a:r>
              <a:rPr lang="fr-FR" sz="1400" dirty="0"/>
              <a:t> Remplacer le certificat auto-signé par un certificat SSL valide et reconnu</a:t>
            </a:r>
            <a:endParaRPr lang="en-US" sz="1400" dirty="0">
              <a:latin typeface="Cambria" panose="02040503050406030204" pitchFamily="18" charset="0"/>
              <a:ea typeface="MS Mincho"/>
              <a:cs typeface="Calibri" panose="020F0502020204030204" pitchFamily="34" charset="0"/>
            </a:endParaRPr>
          </a:p>
        </p:txBody>
      </p:sp>
    </p:spTree>
    <p:extLst>
      <p:ext uri="{BB962C8B-B14F-4D97-AF65-F5344CB8AC3E}">
        <p14:creationId xmlns:p14="http://schemas.microsoft.com/office/powerpoint/2010/main" val="302365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1">
            <a:extLst>
              <a:ext uri="{FF2B5EF4-FFF2-40B4-BE49-F238E27FC236}">
                <a16:creationId xmlns:a16="http://schemas.microsoft.com/office/drawing/2014/main" id="{0CB51224-B92E-6698-55CA-C07EA0CBB851}"/>
              </a:ext>
            </a:extLst>
          </p:cNvPr>
          <p:cNvSpPr txBox="1">
            <a:spLocks/>
          </p:cNvSpPr>
          <p:nvPr/>
        </p:nvSpPr>
        <p:spPr>
          <a:xfrm>
            <a:off x="229359" y="1050613"/>
            <a:ext cx="4114800" cy="985864"/>
          </a:xfrm>
          <a:prstGeom prst="rect">
            <a:avLst/>
          </a:prstGeom>
          <a:ln>
            <a:noFill/>
          </a:ln>
        </p:spPr>
        <p:txBody>
          <a:bodyPr vert="horz"/>
          <a:lstStyle>
            <a:lvl1pPr algn="l" defTabSz="457200" rtl="0" eaLnBrk="1" latinLnBrk="0" hangingPunct="1">
              <a:spcBef>
                <a:spcPct val="0"/>
              </a:spcBef>
              <a:buNone/>
              <a:defRPr sz="3600" kern="1200">
                <a:solidFill>
                  <a:srgbClr val="9C9D9F"/>
                </a:solidFill>
                <a:latin typeface="Arial"/>
                <a:ea typeface="+mj-ea"/>
                <a:cs typeface="Arial"/>
              </a:defRPr>
            </a:lvl1pPr>
          </a:lstStyle>
          <a:p>
            <a:r>
              <a:rPr lang="en-US" sz="3200"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Equipe </a:t>
            </a:r>
          </a:p>
          <a:p>
            <a:r>
              <a:rPr lang="en-US" sz="3200"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Organisationnel</a:t>
            </a:r>
            <a:endParaRPr lang="fr-FR" sz="3200" u="sng"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6" name="ZoneTexte 5">
            <a:extLst>
              <a:ext uri="{FF2B5EF4-FFF2-40B4-BE49-F238E27FC236}">
                <a16:creationId xmlns:a16="http://schemas.microsoft.com/office/drawing/2014/main" id="{0798D476-853D-DC7B-2C54-B4692157F1F3}"/>
              </a:ext>
            </a:extLst>
          </p:cNvPr>
          <p:cNvSpPr txBox="1"/>
          <p:nvPr/>
        </p:nvSpPr>
        <p:spPr>
          <a:xfrm>
            <a:off x="229359" y="2036477"/>
            <a:ext cx="4256886" cy="4632037"/>
          </a:xfrm>
          <a:prstGeom prst="rect">
            <a:avLst/>
          </a:prstGeom>
          <a:noFill/>
        </p:spPr>
        <p:txBody>
          <a:bodyPr wrap="square" rtlCol="0">
            <a:spAutoFit/>
          </a:bodyPr>
          <a:lstStyle/>
          <a:p>
            <a:endParaRPr lang="en-US" sz="1400" b="1" u="sng" dirty="0">
              <a:latin typeface="Book Antiqua" panose="02040602050305030304" pitchFamily="18" charset="0"/>
              <a:cs typeface="Calibri" panose="020F0502020204030204" pitchFamily="34" charset="0"/>
            </a:endParaRPr>
          </a:p>
          <a:p>
            <a:endParaRPr lang="en-US" sz="1100" b="1" u="sng" dirty="0">
              <a:latin typeface="Book Antiqua" panose="02040602050305030304" pitchFamily="18" charset="0"/>
              <a:cs typeface="Calibri" panose="020F0502020204030204" pitchFamily="34" charset="0"/>
            </a:endParaRPr>
          </a:p>
          <a:p>
            <a:pPr algn="l">
              <a:buFont typeface="Wingdings" panose="05000000000000000000" pitchFamily="2" charset="2"/>
              <a:buChar char="v"/>
            </a:pPr>
            <a:r>
              <a:rPr lang="en-US" sz="1600" b="1" i="1" dirty="0"/>
              <a:t>Madeleine </a:t>
            </a:r>
            <a:r>
              <a:rPr lang="en-US" sz="1600" b="1" i="1" dirty="0" err="1"/>
              <a:t>Biaye</a:t>
            </a:r>
            <a:r>
              <a:rPr lang="en-US" sz="1600" b="1" i="1" dirty="0"/>
              <a:t> (Responsible)</a:t>
            </a:r>
          </a:p>
          <a:p>
            <a:pPr algn="l">
              <a:buFont typeface="Wingdings" panose="05000000000000000000" pitchFamily="2" charset="2"/>
              <a:buChar char="v"/>
            </a:pPr>
            <a:r>
              <a:rPr lang="en-US" sz="1600" b="1" i="1" dirty="0"/>
              <a:t>Sadiya Sadio Kane </a:t>
            </a:r>
          </a:p>
          <a:p>
            <a:pPr algn="l">
              <a:buFont typeface="Wingdings" panose="05000000000000000000" pitchFamily="2" charset="2"/>
              <a:buChar char="v"/>
            </a:pPr>
            <a:r>
              <a:rPr lang="en-US" sz="1600" b="1" i="1" dirty="0"/>
              <a:t>Aminata Lo Fall</a:t>
            </a:r>
          </a:p>
          <a:p>
            <a:pPr algn="l">
              <a:buFont typeface="Wingdings" panose="05000000000000000000" pitchFamily="2" charset="2"/>
              <a:buChar char="v"/>
            </a:pPr>
            <a:r>
              <a:rPr lang="en-US" sz="1600" b="1" i="1" dirty="0"/>
              <a:t>Mame Fama DIENG</a:t>
            </a:r>
          </a:p>
          <a:p>
            <a:pPr algn="l">
              <a:buFont typeface="Wingdings" panose="05000000000000000000" pitchFamily="2" charset="2"/>
              <a:buChar char="v"/>
            </a:pPr>
            <a:r>
              <a:rPr lang="en-US" sz="1600" b="1" i="1" dirty="0"/>
              <a:t>Kabirou Oumarou Hamadou</a:t>
            </a:r>
          </a:p>
          <a:p>
            <a:pPr algn="l">
              <a:buFont typeface="Wingdings" panose="05000000000000000000" pitchFamily="2" charset="2"/>
              <a:buChar char="v"/>
            </a:pPr>
            <a:r>
              <a:rPr lang="en-US" sz="1600" b="1" i="1" dirty="0"/>
              <a:t>Cheikh </a:t>
            </a:r>
            <a:r>
              <a:rPr lang="en-US" sz="1600" b="1" i="1" dirty="0" err="1"/>
              <a:t>Sadibou</a:t>
            </a:r>
            <a:r>
              <a:rPr lang="en-US" sz="1600" b="1" i="1" dirty="0"/>
              <a:t> Diouf</a:t>
            </a:r>
          </a:p>
          <a:p>
            <a:pPr algn="l">
              <a:buFont typeface="Wingdings" panose="05000000000000000000" pitchFamily="2" charset="2"/>
              <a:buChar char="v"/>
            </a:pPr>
            <a:r>
              <a:rPr lang="en-US" sz="1600" b="1" i="1" dirty="0"/>
              <a:t>Aminata Niang</a:t>
            </a:r>
          </a:p>
          <a:p>
            <a:pPr algn="l">
              <a:buFont typeface="Wingdings" panose="05000000000000000000" pitchFamily="2" charset="2"/>
              <a:buChar char="v"/>
            </a:pPr>
            <a:r>
              <a:rPr lang="en-US" sz="1600" b="1" i="1" dirty="0" err="1"/>
              <a:t>Yakeliomi</a:t>
            </a:r>
            <a:r>
              <a:rPr lang="en-US" sz="1600" b="1" i="1" dirty="0"/>
              <a:t> </a:t>
            </a:r>
            <a:r>
              <a:rPr lang="en-US" sz="1600" b="1" i="1" dirty="0" err="1"/>
              <a:t>Maixente</a:t>
            </a:r>
            <a:r>
              <a:rPr lang="en-US" sz="1600" b="1" i="1" dirty="0"/>
              <a:t> KOHIO</a:t>
            </a:r>
          </a:p>
          <a:p>
            <a:pPr algn="l">
              <a:buFont typeface="Wingdings" panose="05000000000000000000" pitchFamily="2" charset="2"/>
              <a:buChar char="v"/>
            </a:pPr>
            <a:r>
              <a:rPr lang="en-US" sz="1600" b="1" i="1" dirty="0" err="1"/>
              <a:t>Akhmadou</a:t>
            </a:r>
            <a:r>
              <a:rPr lang="en-US" sz="1600" b="1" i="1" dirty="0"/>
              <a:t> Bamba DIOUF  </a:t>
            </a:r>
          </a:p>
          <a:p>
            <a:pPr algn="l">
              <a:buFont typeface="Wingdings" panose="05000000000000000000" pitchFamily="2" charset="2"/>
              <a:buChar char="v"/>
            </a:pPr>
            <a:r>
              <a:rPr lang="en-US" sz="1600" b="1" i="1" dirty="0"/>
              <a:t>Seydina Issa </a:t>
            </a:r>
            <a:r>
              <a:rPr lang="en-US" sz="1600" b="1" i="1" dirty="0" err="1"/>
              <a:t>Rouhou</a:t>
            </a:r>
            <a:r>
              <a:rPr lang="en-US" sz="1600" b="1" i="1" dirty="0"/>
              <a:t> Lahi KA</a:t>
            </a:r>
          </a:p>
          <a:p>
            <a:pPr algn="l">
              <a:buFont typeface="Wingdings" panose="05000000000000000000" pitchFamily="2" charset="2"/>
              <a:buChar char="v"/>
            </a:pPr>
            <a:r>
              <a:rPr lang="en-US" sz="1600" b="1" i="1" dirty="0"/>
              <a:t>Gali Moussa </a:t>
            </a:r>
            <a:r>
              <a:rPr lang="en-US" sz="1600" b="1" i="1" dirty="0" err="1"/>
              <a:t>Dantia</a:t>
            </a:r>
            <a:endParaRPr lang="en-US" sz="1600" b="1" i="1" dirty="0"/>
          </a:p>
          <a:p>
            <a:pPr algn="l">
              <a:buFont typeface="Wingdings" panose="05000000000000000000" pitchFamily="2" charset="2"/>
              <a:buChar char="v"/>
            </a:pPr>
            <a:r>
              <a:rPr lang="en-US" sz="1600" b="1" i="1" dirty="0" err="1"/>
              <a:t>Ngonè</a:t>
            </a:r>
            <a:r>
              <a:rPr lang="en-US" sz="1600" b="1" i="1" dirty="0"/>
              <a:t> Diop</a:t>
            </a:r>
          </a:p>
          <a:p>
            <a:pPr algn="l">
              <a:buFont typeface="Wingdings" panose="05000000000000000000" pitchFamily="2" charset="2"/>
              <a:buChar char="v"/>
            </a:pPr>
            <a:r>
              <a:rPr lang="en-US" sz="1600" b="1" i="1" dirty="0"/>
              <a:t>Yaye Aby SOW</a:t>
            </a:r>
          </a:p>
          <a:p>
            <a:pPr algn="l">
              <a:buFont typeface="Wingdings" panose="05000000000000000000" pitchFamily="2" charset="2"/>
              <a:buChar char="v"/>
            </a:pPr>
            <a:r>
              <a:rPr lang="en-US" sz="1600" b="1" i="1" dirty="0"/>
              <a:t>Aïcha SY</a:t>
            </a:r>
          </a:p>
          <a:p>
            <a:pPr algn="l">
              <a:buFont typeface="Wingdings" panose="05000000000000000000" pitchFamily="2" charset="2"/>
              <a:buChar char="v"/>
            </a:pPr>
            <a:r>
              <a:rPr lang="en-US" sz="1600" b="1" i="1" dirty="0"/>
              <a:t>Mame Aida Kasse </a:t>
            </a:r>
          </a:p>
          <a:p>
            <a:pPr algn="l">
              <a:buFont typeface="Wingdings" panose="05000000000000000000" pitchFamily="2" charset="2"/>
              <a:buChar char="v"/>
            </a:pPr>
            <a:r>
              <a:rPr lang="en-US" sz="1600" b="1" i="1" dirty="0"/>
              <a:t>Babacar Keiba KOUYATE </a:t>
            </a:r>
          </a:p>
          <a:p>
            <a:endParaRPr lang="fr-FR" sz="1400" dirty="0">
              <a:latin typeface="Book Antiqua" panose="02040602050305030304" pitchFamily="18" charset="0"/>
              <a:cs typeface="Calibri" panose="020F0502020204030204" pitchFamily="34" charset="0"/>
            </a:endParaRPr>
          </a:p>
        </p:txBody>
      </p:sp>
      <p:sp>
        <p:nvSpPr>
          <p:cNvPr id="2" name="Espace réservé du contenu 2">
            <a:extLst>
              <a:ext uri="{FF2B5EF4-FFF2-40B4-BE49-F238E27FC236}">
                <a16:creationId xmlns:a16="http://schemas.microsoft.com/office/drawing/2014/main" id="{2B0AF3F8-BBB5-463A-070A-EB13785B3A6B}"/>
              </a:ext>
            </a:extLst>
          </p:cNvPr>
          <p:cNvSpPr>
            <a:spLocks noGrp="1"/>
          </p:cNvSpPr>
          <p:nvPr>
            <p:ph sz="quarter" idx="10"/>
          </p:nvPr>
        </p:nvSpPr>
        <p:spPr>
          <a:xfrm>
            <a:off x="3972591" y="1044825"/>
            <a:ext cx="7294631" cy="997441"/>
          </a:xfrm>
        </p:spPr>
        <p:txBody>
          <a:bodyPr/>
          <a:lstStyle/>
          <a:p>
            <a:r>
              <a:rPr lang="en-US" u="sng" dirty="0"/>
              <a:t>Equipe </a:t>
            </a:r>
            <a:br>
              <a:rPr lang="en-US" u="sng" dirty="0"/>
            </a:br>
            <a:r>
              <a:rPr lang="en-US" u="sng" dirty="0"/>
              <a:t>Technique</a:t>
            </a:r>
            <a:endParaRPr lang="fr-FR" dirty="0"/>
          </a:p>
        </p:txBody>
      </p:sp>
      <p:sp>
        <p:nvSpPr>
          <p:cNvPr id="3" name="Espace réservé du contenu 3">
            <a:extLst>
              <a:ext uri="{FF2B5EF4-FFF2-40B4-BE49-F238E27FC236}">
                <a16:creationId xmlns:a16="http://schemas.microsoft.com/office/drawing/2014/main" id="{E87B0D73-A835-AF85-8857-F47DF36621AD}"/>
              </a:ext>
            </a:extLst>
          </p:cNvPr>
          <p:cNvSpPr>
            <a:spLocks noGrp="1"/>
          </p:cNvSpPr>
          <p:nvPr>
            <p:ph sz="quarter" idx="11"/>
          </p:nvPr>
        </p:nvSpPr>
        <p:spPr>
          <a:xfrm>
            <a:off x="4066322" y="2420695"/>
            <a:ext cx="7200900" cy="3248834"/>
          </a:xfrm>
        </p:spPr>
        <p:txBody>
          <a:bodyPr>
            <a:noAutofit/>
          </a:bodyPr>
          <a:lstStyle/>
          <a:p>
            <a:pPr marL="171450" indent="-171450">
              <a:buFont typeface="Wingdings" panose="05000000000000000000" pitchFamily="2" charset="2"/>
              <a:buChar char="v"/>
            </a:pPr>
            <a:r>
              <a:rPr lang="fr-FR" sz="1400" dirty="0"/>
              <a:t> </a:t>
            </a:r>
            <a:r>
              <a:rPr lang="fr-FR" sz="1400" dirty="0" err="1"/>
              <a:t>Sada</a:t>
            </a:r>
            <a:r>
              <a:rPr lang="fr-FR" sz="1400" dirty="0"/>
              <a:t> Bousso</a:t>
            </a:r>
          </a:p>
          <a:p>
            <a:pPr marL="171450" indent="-171450">
              <a:buFont typeface="Wingdings" panose="05000000000000000000" pitchFamily="2" charset="2"/>
              <a:buChar char="v"/>
            </a:pPr>
            <a:r>
              <a:rPr lang="fr-FR" sz="1400" dirty="0"/>
              <a:t>Pape </a:t>
            </a:r>
            <a:r>
              <a:rPr lang="fr-FR" sz="1400" dirty="0" err="1"/>
              <a:t>Siriman</a:t>
            </a:r>
            <a:r>
              <a:rPr lang="fr-FR" sz="1400" dirty="0"/>
              <a:t> </a:t>
            </a:r>
            <a:r>
              <a:rPr lang="fr-FR" sz="1400" dirty="0" err="1"/>
              <a:t>Cissoko</a:t>
            </a:r>
            <a:r>
              <a:rPr lang="fr-FR" sz="1400" dirty="0"/>
              <a:t> (Responsable)</a:t>
            </a:r>
          </a:p>
          <a:p>
            <a:pPr marL="171450" indent="-171450">
              <a:buFont typeface="Wingdings" panose="05000000000000000000" pitchFamily="2" charset="2"/>
              <a:buChar char="v"/>
            </a:pPr>
            <a:r>
              <a:rPr lang="fr-FR" sz="1400" dirty="0" err="1"/>
              <a:t>Ndeye</a:t>
            </a:r>
            <a:r>
              <a:rPr lang="fr-FR" sz="1400" dirty="0"/>
              <a:t> Aminata Diagne</a:t>
            </a:r>
          </a:p>
          <a:p>
            <a:pPr marL="171450" indent="-171450">
              <a:buFont typeface="Wingdings" panose="05000000000000000000" pitchFamily="2" charset="2"/>
              <a:buChar char="v"/>
            </a:pPr>
            <a:r>
              <a:rPr lang="fr-FR" sz="1400" dirty="0" err="1"/>
              <a:t>Maimouna</a:t>
            </a:r>
            <a:r>
              <a:rPr lang="fr-FR" sz="1400" dirty="0"/>
              <a:t> Dieng</a:t>
            </a:r>
          </a:p>
          <a:p>
            <a:pPr marL="171450" indent="-171450">
              <a:buFont typeface="Wingdings" panose="05000000000000000000" pitchFamily="2" charset="2"/>
              <a:buChar char="v"/>
            </a:pPr>
            <a:r>
              <a:rPr lang="fr-FR" sz="1400" dirty="0"/>
              <a:t> </a:t>
            </a:r>
            <a:r>
              <a:rPr lang="fr-FR" sz="1400" dirty="0" err="1"/>
              <a:t>Macode</a:t>
            </a:r>
            <a:r>
              <a:rPr lang="fr-FR" sz="1400" dirty="0"/>
              <a:t> Diop</a:t>
            </a:r>
          </a:p>
          <a:p>
            <a:pPr marL="171450" indent="-171450">
              <a:buFont typeface="Wingdings" panose="05000000000000000000" pitchFamily="2" charset="2"/>
              <a:buChar char="v"/>
            </a:pPr>
            <a:r>
              <a:rPr lang="fr-FR" sz="1400" dirty="0"/>
              <a:t> Mamadou Diop</a:t>
            </a:r>
          </a:p>
          <a:p>
            <a:pPr marL="171450" indent="-171450">
              <a:buFont typeface="Wingdings" panose="05000000000000000000" pitchFamily="2" charset="2"/>
              <a:buChar char="v"/>
            </a:pPr>
            <a:r>
              <a:rPr lang="fr-FR" sz="1400" dirty="0"/>
              <a:t> </a:t>
            </a:r>
            <a:r>
              <a:rPr lang="fr-FR" sz="1400" dirty="0" err="1"/>
              <a:t>Idy</a:t>
            </a:r>
            <a:r>
              <a:rPr lang="fr-FR" sz="1400" dirty="0"/>
              <a:t> </a:t>
            </a:r>
            <a:r>
              <a:rPr lang="fr-FR" sz="1400" dirty="0" err="1"/>
              <a:t>Fall</a:t>
            </a:r>
            <a:endParaRPr lang="fr-FR" sz="1400" dirty="0"/>
          </a:p>
          <a:p>
            <a:pPr marL="171450" indent="-171450">
              <a:buFont typeface="Wingdings" panose="05000000000000000000" pitchFamily="2" charset="2"/>
              <a:buChar char="v"/>
            </a:pPr>
            <a:r>
              <a:rPr lang="fr-FR" sz="1400" dirty="0"/>
              <a:t> </a:t>
            </a:r>
            <a:r>
              <a:rPr lang="fr-FR" sz="1400" dirty="0" err="1"/>
              <a:t>Fatou</a:t>
            </a:r>
            <a:r>
              <a:rPr lang="fr-FR" sz="1400" dirty="0"/>
              <a:t> </a:t>
            </a:r>
            <a:r>
              <a:rPr lang="fr-FR" sz="1400" dirty="0" err="1"/>
              <a:t>Bintou</a:t>
            </a:r>
            <a:r>
              <a:rPr lang="fr-FR" sz="1400" dirty="0"/>
              <a:t> Faye</a:t>
            </a:r>
          </a:p>
          <a:p>
            <a:pPr marL="171450" indent="-171450">
              <a:buFont typeface="Wingdings" panose="05000000000000000000" pitchFamily="2" charset="2"/>
              <a:buChar char="v"/>
            </a:pPr>
            <a:r>
              <a:rPr lang="fr-FR" sz="1400" dirty="0"/>
              <a:t> Pierre Marie Konate</a:t>
            </a:r>
          </a:p>
          <a:p>
            <a:pPr marL="171450" indent="-171450">
              <a:buFont typeface="Wingdings" panose="05000000000000000000" pitchFamily="2" charset="2"/>
              <a:buChar char="v"/>
            </a:pPr>
            <a:r>
              <a:rPr lang="fr-FR" sz="1400" dirty="0"/>
              <a:t> </a:t>
            </a:r>
            <a:r>
              <a:rPr lang="fr-FR" sz="1400" dirty="0" err="1"/>
              <a:t>Absa</a:t>
            </a:r>
            <a:r>
              <a:rPr lang="fr-FR" sz="1400" dirty="0"/>
              <a:t> Ndiaye</a:t>
            </a:r>
          </a:p>
          <a:p>
            <a:pPr marL="171450" indent="-171450">
              <a:buFont typeface="Wingdings" panose="05000000000000000000" pitchFamily="2" charset="2"/>
              <a:buChar char="v"/>
            </a:pPr>
            <a:r>
              <a:rPr lang="fr-FR" sz="1400" dirty="0"/>
              <a:t> </a:t>
            </a:r>
            <a:r>
              <a:rPr lang="fr-FR" sz="1400" dirty="0" err="1"/>
              <a:t>Idy</a:t>
            </a:r>
            <a:r>
              <a:rPr lang="fr-FR" sz="1400" dirty="0"/>
              <a:t> </a:t>
            </a:r>
            <a:r>
              <a:rPr lang="fr-FR" sz="1400" dirty="0" err="1"/>
              <a:t>NdionE</a:t>
            </a:r>
            <a:endParaRPr lang="fr-FR" sz="1400" dirty="0"/>
          </a:p>
          <a:p>
            <a:pPr marL="171450" indent="-171450">
              <a:buFont typeface="Wingdings" panose="05000000000000000000" pitchFamily="2" charset="2"/>
              <a:buChar char="v"/>
            </a:pPr>
            <a:r>
              <a:rPr lang="fr-FR" sz="1400" dirty="0"/>
              <a:t> Amadou </a:t>
            </a:r>
            <a:r>
              <a:rPr lang="fr-FR" sz="1400" dirty="0" err="1"/>
              <a:t>Diarouga</a:t>
            </a:r>
            <a:r>
              <a:rPr lang="fr-FR" sz="1400" dirty="0"/>
              <a:t> Sar</a:t>
            </a:r>
          </a:p>
          <a:p>
            <a:pPr marL="171450" indent="-171450">
              <a:buFont typeface="Wingdings" panose="05000000000000000000" pitchFamily="2" charset="2"/>
              <a:buChar char="v"/>
            </a:pPr>
            <a:r>
              <a:rPr lang="fr-FR" sz="1400" dirty="0"/>
              <a:t> </a:t>
            </a:r>
            <a:r>
              <a:rPr lang="fr-FR" sz="1400" dirty="0" err="1"/>
              <a:t>Ndeye</a:t>
            </a:r>
            <a:r>
              <a:rPr lang="fr-FR" sz="1400" dirty="0"/>
              <a:t> </a:t>
            </a:r>
            <a:r>
              <a:rPr lang="fr-FR" sz="1400" dirty="0" err="1"/>
              <a:t>Saly</a:t>
            </a:r>
            <a:r>
              <a:rPr lang="fr-FR" sz="1400" dirty="0"/>
              <a:t> </a:t>
            </a:r>
            <a:r>
              <a:rPr lang="fr-FR" sz="1400" dirty="0" err="1"/>
              <a:t>Sarr</a:t>
            </a:r>
            <a:endParaRPr lang="fr-FR" sz="1400" dirty="0"/>
          </a:p>
          <a:p>
            <a:pPr marL="171450" indent="-171450">
              <a:buFont typeface="Wingdings" panose="05000000000000000000" pitchFamily="2" charset="2"/>
              <a:buChar char="v"/>
            </a:pPr>
            <a:r>
              <a:rPr lang="fr-FR" sz="1400" dirty="0"/>
              <a:t> </a:t>
            </a:r>
            <a:r>
              <a:rPr lang="fr-FR" sz="1400" dirty="0" err="1"/>
              <a:t>Fatim</a:t>
            </a:r>
            <a:r>
              <a:rPr lang="fr-FR" sz="1400" dirty="0"/>
              <a:t> </a:t>
            </a:r>
            <a:r>
              <a:rPr lang="fr-FR" sz="1400" dirty="0" err="1"/>
              <a:t>Sow</a:t>
            </a:r>
            <a:endParaRPr lang="fr-FR" sz="1400" dirty="0"/>
          </a:p>
          <a:p>
            <a:pPr marL="171450" indent="-171450">
              <a:buFont typeface="Wingdings" panose="05000000000000000000" pitchFamily="2" charset="2"/>
              <a:buChar char="v"/>
            </a:pPr>
            <a:r>
              <a:rPr lang="fr-FR" sz="1400" dirty="0"/>
              <a:t> </a:t>
            </a:r>
            <a:r>
              <a:rPr lang="fr-FR" sz="1400" dirty="0" err="1"/>
              <a:t>Bocar</a:t>
            </a:r>
            <a:r>
              <a:rPr lang="fr-FR" sz="1400" dirty="0"/>
              <a:t> </a:t>
            </a:r>
            <a:r>
              <a:rPr lang="fr-FR" sz="1400" dirty="0" err="1"/>
              <a:t>Tandia</a:t>
            </a:r>
            <a:endParaRPr lang="fr-FR" sz="1400" dirty="0"/>
          </a:p>
          <a:p>
            <a:pPr marL="171450" indent="-171450">
              <a:buFont typeface="Wingdings" panose="05000000000000000000" pitchFamily="2" charset="2"/>
              <a:buChar char="v"/>
            </a:pPr>
            <a:r>
              <a:rPr lang="fr-FR" sz="1400" dirty="0"/>
              <a:t> </a:t>
            </a:r>
            <a:r>
              <a:rPr lang="fr-FR" sz="1400" dirty="0" err="1"/>
              <a:t>Marieme</a:t>
            </a:r>
            <a:r>
              <a:rPr lang="fr-FR" sz="1400" dirty="0"/>
              <a:t> </a:t>
            </a:r>
            <a:r>
              <a:rPr lang="fr-FR" sz="1400" dirty="0" err="1"/>
              <a:t>Wone</a:t>
            </a:r>
            <a:endParaRPr lang="fr-FR" sz="1400" dirty="0"/>
          </a:p>
        </p:txBody>
      </p:sp>
    </p:spTree>
    <p:extLst>
      <p:ext uri="{BB962C8B-B14F-4D97-AF65-F5344CB8AC3E}">
        <p14:creationId xmlns:p14="http://schemas.microsoft.com/office/powerpoint/2010/main" val="386556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81852E-C9AB-5786-C9EF-9FA9D0AF9660}"/>
              </a:ext>
            </a:extLst>
          </p:cNvPr>
          <p:cNvSpPr>
            <a:spLocks noGrp="1"/>
          </p:cNvSpPr>
          <p:nvPr>
            <p:ph type="ctrTitle"/>
          </p:nvPr>
        </p:nvSpPr>
        <p:spPr/>
        <p:txBody>
          <a:bodyPr/>
          <a:lstStyle/>
          <a:p>
            <a:endParaRPr lang="fr-FR" dirty="0"/>
          </a:p>
        </p:txBody>
      </p:sp>
      <p:pic>
        <p:nvPicPr>
          <p:cNvPr id="5" name="Image 4">
            <a:extLst>
              <a:ext uri="{FF2B5EF4-FFF2-40B4-BE49-F238E27FC236}">
                <a16:creationId xmlns:a16="http://schemas.microsoft.com/office/drawing/2014/main" id="{C6548D30-5B25-59C8-0BBC-03BC7756998C}"/>
              </a:ext>
            </a:extLst>
          </p:cNvPr>
          <p:cNvPicPr>
            <a:picLocks noChangeAspect="1"/>
          </p:cNvPicPr>
          <p:nvPr/>
        </p:nvPicPr>
        <p:blipFill>
          <a:blip r:embed="rId2"/>
          <a:stretch>
            <a:fillRect/>
          </a:stretch>
        </p:blipFill>
        <p:spPr>
          <a:xfrm>
            <a:off x="95250" y="1122363"/>
            <a:ext cx="7820025" cy="4067515"/>
          </a:xfrm>
          <a:prstGeom prst="rect">
            <a:avLst/>
          </a:prstGeom>
        </p:spPr>
      </p:pic>
    </p:spTree>
    <p:extLst>
      <p:ext uri="{BB962C8B-B14F-4D97-AF65-F5344CB8AC3E}">
        <p14:creationId xmlns:p14="http://schemas.microsoft.com/office/powerpoint/2010/main" val="5537686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970266-74E5-450D-BF88-286AE4F9590A}"/>
              </a:ext>
            </a:extLst>
          </p:cNvPr>
          <p:cNvSpPr>
            <a:spLocks noGrp="1"/>
          </p:cNvSpPr>
          <p:nvPr>
            <p:ph type="title"/>
          </p:nvPr>
        </p:nvSpPr>
        <p:spPr/>
        <p:txBody>
          <a:bodyPr/>
          <a:lstStyle/>
          <a:p>
            <a:r>
              <a:rPr lang="fr-FR" dirty="0"/>
              <a:t>Analyse des Vulnérabilités du Système</a:t>
            </a:r>
          </a:p>
        </p:txBody>
      </p:sp>
      <p:sp>
        <p:nvSpPr>
          <p:cNvPr id="4" name="Rectangle 1">
            <a:extLst>
              <a:ext uri="{FF2B5EF4-FFF2-40B4-BE49-F238E27FC236}">
                <a16:creationId xmlns:a16="http://schemas.microsoft.com/office/drawing/2014/main" id="{74EA2DAC-D24E-9E45-6D13-99CB4CF05F77}"/>
              </a:ext>
            </a:extLst>
          </p:cNvPr>
          <p:cNvSpPr>
            <a:spLocks noGrp="1" noChangeArrowheads="1"/>
          </p:cNvSpPr>
          <p:nvPr>
            <p:ph idx="1"/>
          </p:nvPr>
        </p:nvSpPr>
        <p:spPr bwMode="auto">
          <a:xfrm>
            <a:off x="334011" y="2411314"/>
            <a:ext cx="8058150"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800" b="0" i="0" u="none" strike="noStrike" cap="none" normalizeH="0" baseline="0" dirty="0">
                <a:ln>
                  <a:noFill/>
                </a:ln>
                <a:solidFill>
                  <a:schemeClr val="tx1"/>
                </a:solidFill>
                <a:effectLst/>
                <a:latin typeface="Arial" panose="020B0604020202020204" pitchFamily="34" charset="0"/>
              </a:rPr>
              <a:t>La page affiche un ensemble de 19 alertes de sécurité, comprenant :</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Arial" panose="020B0604020202020204" pitchFamily="34" charset="0"/>
              </a:rPr>
              <a:t>201 occurrences</a:t>
            </a:r>
            <a:r>
              <a:rPr kumimoji="0" lang="fr-FR" altLang="fr-FR" sz="1800" b="0" i="0" u="none" strike="noStrike" cap="none" normalizeH="0" baseline="0" dirty="0">
                <a:ln>
                  <a:noFill/>
                </a:ln>
                <a:solidFill>
                  <a:schemeClr val="tx1"/>
                </a:solidFill>
                <a:effectLst/>
                <a:latin typeface="Arial" panose="020B0604020202020204" pitchFamily="34" charset="0"/>
              </a:rPr>
              <a:t> d'absence de jetons Anti-CSRF.</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Arial" panose="020B0604020202020204" pitchFamily="34" charset="0"/>
              </a:rPr>
              <a:t>190 occurrences</a:t>
            </a:r>
            <a:r>
              <a:rPr kumimoji="0" lang="fr-FR" altLang="fr-FR" sz="1800" b="0" i="0" u="none" strike="noStrike" cap="none" normalizeH="0" baseline="0" dirty="0">
                <a:ln>
                  <a:noFill/>
                </a:ln>
                <a:solidFill>
                  <a:schemeClr val="tx1"/>
                </a:solidFill>
                <a:effectLst/>
                <a:latin typeface="Arial" panose="020B0604020202020204" pitchFamily="34" charset="0"/>
              </a:rPr>
              <a:t> de directives CSP non définies ou avec des configurations</a:t>
            </a:r>
          </a:p>
          <a:p>
            <a:pPr marL="0" marR="0" lvl="0" indent="0" algn="l" defTabSz="914400" rtl="0" eaLnBrk="0" fontAlgn="base" latinLnBrk="0" hangingPunct="0">
              <a:lnSpc>
                <a:spcPct val="100000"/>
              </a:lnSpc>
              <a:spcBef>
                <a:spcPct val="0"/>
              </a:spcBef>
              <a:spcAft>
                <a:spcPct val="0"/>
              </a:spcAft>
              <a:buClrTx/>
              <a:buSzTx/>
              <a:buNone/>
              <a:tabLst/>
            </a:pPr>
            <a:r>
              <a:rPr kumimoji="0" lang="fr-FR" altLang="fr-FR" sz="1800" b="0" i="0" u="none" strike="noStrike" cap="none" normalizeH="0" baseline="0" dirty="0">
                <a:ln>
                  <a:noFill/>
                </a:ln>
                <a:solidFill>
                  <a:schemeClr val="tx1"/>
                </a:solidFill>
                <a:effectLst/>
                <a:latin typeface="Arial" panose="020B0604020202020204" pitchFamily="34" charset="0"/>
              </a:rPr>
              <a:t>risquées (</a:t>
            </a:r>
            <a:r>
              <a:rPr kumimoji="0" lang="fr-FR" altLang="fr-FR" sz="1000" b="0" i="0" u="none" strike="noStrike" cap="none" normalizeH="0" baseline="0" dirty="0" err="1">
                <a:ln>
                  <a:noFill/>
                </a:ln>
                <a:solidFill>
                  <a:schemeClr val="tx1"/>
                </a:solidFill>
                <a:effectLst/>
                <a:latin typeface="Arial Unicode MS"/>
              </a:rPr>
              <a:t>unsafe-inline</a:t>
            </a:r>
            <a:r>
              <a:rPr kumimoji="0" lang="fr-FR" altLang="fr-FR" sz="600" b="0" i="0" u="none" strike="noStrike" cap="none" normalizeH="0" baseline="0" dirty="0">
                <a:ln>
                  <a:noFill/>
                </a:ln>
                <a:solidFill>
                  <a:schemeClr val="tx1"/>
                </a:solidFill>
                <a:effectLst/>
              </a:rPr>
              <a:t>, </a:t>
            </a:r>
            <a:r>
              <a:rPr kumimoji="0" lang="fr-FR" altLang="fr-FR" sz="1000" b="0" i="0" u="none" strike="noStrike" cap="none" normalizeH="0" baseline="0" dirty="0" err="1">
                <a:ln>
                  <a:noFill/>
                </a:ln>
                <a:solidFill>
                  <a:schemeClr val="tx1"/>
                </a:solidFill>
                <a:effectLst/>
                <a:latin typeface="Arial Unicode MS"/>
              </a:rPr>
              <a:t>wildcard</a:t>
            </a:r>
            <a:r>
              <a:rPr kumimoji="0" lang="fr-FR" altLang="fr-FR" sz="600" b="0" i="0" u="none" strike="noStrike" cap="none" normalizeH="0" baseline="0" dirty="0">
                <a:ln>
                  <a:noFill/>
                </a:ln>
                <a:solidFill>
                  <a:schemeClr val="tx1"/>
                </a:solidFill>
                <a:effectLst/>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Arial" panose="020B0604020202020204" pitchFamily="34" charset="0"/>
              </a:rPr>
              <a:t>147 occurrences</a:t>
            </a:r>
            <a:r>
              <a:rPr kumimoji="0" lang="fr-FR" altLang="fr-FR" sz="1800" b="0" i="0" u="none" strike="noStrike" cap="none" normalizeH="0" baseline="0" dirty="0">
                <a:ln>
                  <a:noFill/>
                </a:ln>
                <a:solidFill>
                  <a:schemeClr val="tx1"/>
                </a:solidFill>
                <a:effectLst/>
                <a:latin typeface="Arial" panose="020B0604020202020204" pitchFamily="34" charset="0"/>
              </a:rPr>
              <a:t> de cookies sans le flag </a:t>
            </a:r>
            <a:r>
              <a:rPr kumimoji="0" lang="fr-FR" altLang="fr-FR" sz="1000" b="0" i="0" u="none" strike="noStrike" cap="none" normalizeH="0" baseline="0" dirty="0" err="1">
                <a:ln>
                  <a:noFill/>
                </a:ln>
                <a:solidFill>
                  <a:schemeClr val="tx1"/>
                </a:solidFill>
                <a:effectLst/>
                <a:latin typeface="Arial Unicode MS"/>
              </a:rPr>
              <a:t>HttpOnly</a:t>
            </a:r>
            <a:r>
              <a:rPr kumimoji="0" lang="fr-FR" altLang="fr-FR" sz="600" b="0" i="0" u="none" strike="noStrike" cap="none" normalizeH="0" baseline="0" dirty="0">
                <a:ln>
                  <a:noFill/>
                </a:ln>
                <a:solidFill>
                  <a:schemeClr val="tx1"/>
                </a:solidFill>
                <a:effectLst/>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Arial" panose="020B0604020202020204" pitchFamily="34" charset="0"/>
              </a:rPr>
              <a:t>546 occurrences</a:t>
            </a:r>
            <a:r>
              <a:rPr kumimoji="0" lang="fr-FR" altLang="fr-FR" sz="1800" b="0" i="0" u="none" strike="noStrike" cap="none" normalizeH="0" baseline="0" dirty="0">
                <a:ln>
                  <a:noFill/>
                </a:ln>
                <a:solidFill>
                  <a:schemeClr val="tx1"/>
                </a:solidFill>
                <a:effectLst/>
                <a:latin typeface="Arial" panose="020B0604020202020204" pitchFamily="34" charset="0"/>
              </a:rPr>
              <a:t> de l'absence de l'en-tête </a:t>
            </a:r>
            <a:r>
              <a:rPr kumimoji="0" lang="fr-FR" altLang="fr-FR" sz="1000" b="0" i="0" u="none" strike="noStrike" cap="none" normalizeH="0" baseline="0" dirty="0">
                <a:ln>
                  <a:noFill/>
                </a:ln>
                <a:solidFill>
                  <a:schemeClr val="tx1"/>
                </a:solidFill>
                <a:effectLst/>
                <a:latin typeface="Arial Unicode MS"/>
              </a:rPr>
              <a:t>Strict-Transport-Security</a:t>
            </a:r>
            <a:r>
              <a:rPr kumimoji="0" lang="fr-FR" altLang="fr-FR" sz="600" b="0" i="0" u="none" strike="noStrike" cap="none" normalizeH="0" baseline="0" dirty="0">
                <a:ln>
                  <a:noFill/>
                </a:ln>
                <a:solidFill>
                  <a:schemeClr val="tx1"/>
                </a:solidFill>
                <a:effectLst/>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Arial" panose="020B0604020202020204" pitchFamily="34" charset="0"/>
              </a:rPr>
              <a:t>478 occurrences</a:t>
            </a:r>
            <a:r>
              <a:rPr kumimoji="0" lang="fr-FR" altLang="fr-FR" sz="1800" b="0" i="0" u="none" strike="noStrike" cap="none" normalizeH="0" baseline="0" dirty="0">
                <a:ln>
                  <a:noFill/>
                </a:ln>
                <a:solidFill>
                  <a:schemeClr val="tx1"/>
                </a:solidFill>
                <a:effectLst/>
                <a:latin typeface="Arial" panose="020B0604020202020204" pitchFamily="34" charset="0"/>
              </a:rPr>
              <a:t> de l'absence de l'en-tête </a:t>
            </a:r>
            <a:r>
              <a:rPr kumimoji="0" lang="fr-FR" altLang="fr-FR" sz="1000" b="0" i="0" u="none" strike="noStrike" cap="none" normalizeH="0" baseline="0" dirty="0">
                <a:ln>
                  <a:noFill/>
                </a:ln>
                <a:solidFill>
                  <a:schemeClr val="tx1"/>
                </a:solidFill>
                <a:effectLst/>
                <a:latin typeface="Arial Unicode MS"/>
              </a:rPr>
              <a:t>X-Content-Type-Options</a:t>
            </a:r>
            <a:r>
              <a:rPr kumimoji="0" lang="fr-FR" altLang="fr-FR" sz="600" b="0" i="0" u="none" strike="noStrike" cap="none" normalizeH="0" baseline="0" dirty="0">
                <a:ln>
                  <a:noFill/>
                </a:ln>
                <a:solidFill>
                  <a:schemeClr val="tx1"/>
                </a:solidFill>
                <a:effectLst/>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1" i="0" u="none" strike="noStrike" cap="none" normalizeH="0" baseline="0" dirty="0">
                <a:ln>
                  <a:noFill/>
                </a:ln>
                <a:solidFill>
                  <a:schemeClr val="tx1"/>
                </a:solidFill>
                <a:effectLst/>
                <a:latin typeface="Arial" panose="020B0604020202020204" pitchFamily="34" charset="0"/>
              </a:rPr>
              <a:t>260 occurrences</a:t>
            </a:r>
            <a:r>
              <a:rPr kumimoji="0" lang="fr-FR" altLang="fr-FR" sz="1800" b="0" i="0" u="none" strike="noStrike" cap="none" normalizeH="0" baseline="0" dirty="0">
                <a:ln>
                  <a:noFill/>
                </a:ln>
                <a:solidFill>
                  <a:schemeClr val="tx1"/>
                </a:solidFill>
                <a:effectLst/>
                <a:latin typeface="Arial" panose="020B0604020202020204" pitchFamily="34" charset="0"/>
              </a:rPr>
              <a:t> de fuites d'informations via l'en-tête </a:t>
            </a:r>
            <a:r>
              <a:rPr kumimoji="0" lang="fr-FR" altLang="fr-FR" sz="1000" b="0" i="0" u="none" strike="noStrike" cap="none" normalizeH="0" baseline="0" dirty="0">
                <a:ln>
                  <a:noFill/>
                </a:ln>
                <a:solidFill>
                  <a:schemeClr val="tx1"/>
                </a:solidFill>
                <a:effectLst/>
                <a:latin typeface="Arial Unicode MS"/>
              </a:rPr>
              <a:t>X-</a:t>
            </a:r>
            <a:r>
              <a:rPr kumimoji="0" lang="fr-FR" altLang="fr-FR" sz="1000" b="0" i="0" u="none" strike="noStrike" cap="none" normalizeH="0" baseline="0" dirty="0" err="1">
                <a:ln>
                  <a:noFill/>
                </a:ln>
                <a:solidFill>
                  <a:schemeClr val="tx1"/>
                </a:solidFill>
                <a:effectLst/>
                <a:latin typeface="Arial Unicode MS"/>
              </a:rPr>
              <a:t>Powered</a:t>
            </a:r>
            <a:r>
              <a:rPr kumimoji="0" lang="fr-FR" altLang="fr-FR" sz="1000" b="0" i="0" u="none" strike="noStrike" cap="none" normalizeH="0" baseline="0" dirty="0">
                <a:ln>
                  <a:noFill/>
                </a:ln>
                <a:solidFill>
                  <a:schemeClr val="tx1"/>
                </a:solidFill>
                <a:effectLst/>
                <a:latin typeface="Arial Unicode MS"/>
              </a:rPr>
              <a:t>-By</a:t>
            </a:r>
            <a:r>
              <a:rPr kumimoji="0" lang="fr-FR" altLang="fr-FR" sz="600" b="0" i="0" u="none" strike="noStrike" cap="none" normalizeH="0" baseline="0" dirty="0">
                <a:ln>
                  <a:noFill/>
                </a:ln>
                <a:solidFill>
                  <a:schemeClr val="tx1"/>
                </a:solidFill>
                <a:effectLst/>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latin typeface="Arial" panose="020B0604020202020204" pitchFamily="34" charset="0"/>
              </a:rPr>
              <a:t>Autres alertes : Incompatibilité de </a:t>
            </a:r>
            <a:r>
              <a:rPr kumimoji="0" lang="fr-FR" altLang="fr-FR" sz="1800" b="0" i="0" u="none" strike="noStrike" cap="none" normalizeH="0" baseline="0" dirty="0" err="1">
                <a:ln>
                  <a:noFill/>
                </a:ln>
                <a:solidFill>
                  <a:schemeClr val="tx1"/>
                </a:solidFill>
                <a:effectLst/>
                <a:latin typeface="Arial" panose="020B0604020202020204" pitchFamily="34" charset="0"/>
              </a:rPr>
              <a:t>charset</a:t>
            </a:r>
            <a:r>
              <a:rPr kumimoji="0" lang="fr-FR" altLang="fr-FR" sz="1800" b="0" i="0" u="none" strike="noStrike" cap="none" normalizeH="0" baseline="0" dirty="0">
                <a:ln>
                  <a:noFill/>
                </a:ln>
                <a:solidFill>
                  <a:schemeClr val="tx1"/>
                </a:solidFill>
                <a:effectLst/>
                <a:latin typeface="Arial" panose="020B0604020202020204" pitchFamily="34" charset="0"/>
              </a:rPr>
              <a:t>, inclusion de fichiers</a:t>
            </a:r>
          </a:p>
          <a:p>
            <a:pPr marL="0" marR="0" lvl="0" indent="0" algn="l" defTabSz="914400" rtl="0" eaLnBrk="0" fontAlgn="base" latinLnBrk="0" hangingPunct="0">
              <a:lnSpc>
                <a:spcPct val="100000"/>
              </a:lnSpc>
              <a:spcBef>
                <a:spcPct val="0"/>
              </a:spcBef>
              <a:spcAft>
                <a:spcPct val="0"/>
              </a:spcAft>
              <a:buClrTx/>
              <a:buSzTx/>
              <a:buNone/>
              <a:tabLst/>
            </a:pPr>
            <a:r>
              <a:rPr kumimoji="0" lang="fr-FR" altLang="fr-FR" sz="1800" b="0" i="0" u="none" strike="noStrike" cap="none" normalizeH="0" baseline="0" dirty="0">
                <a:ln>
                  <a:noFill/>
                </a:ln>
                <a:solidFill>
                  <a:schemeClr val="tx1"/>
                </a:solidFill>
                <a:effectLst/>
                <a:latin typeface="Arial" panose="020B0604020202020204" pitchFamily="34" charset="0"/>
              </a:rPr>
              <a:t> JavaScript externes, divulgation de timestamp Unix, etc.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86353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ZoneTexte 6">
            <a:extLst>
              <a:ext uri="{FF2B5EF4-FFF2-40B4-BE49-F238E27FC236}">
                <a16:creationId xmlns:a16="http://schemas.microsoft.com/office/drawing/2014/main" id="{1F90DFBA-AD47-5542-B604-9DAE98600F16}"/>
              </a:ext>
            </a:extLst>
          </p:cNvPr>
          <p:cNvSpPr txBox="1"/>
          <p:nvPr/>
        </p:nvSpPr>
        <p:spPr>
          <a:xfrm>
            <a:off x="342074" y="1173637"/>
            <a:ext cx="7761066" cy="4832092"/>
          </a:xfrm>
          <a:prstGeom prst="rect">
            <a:avLst/>
          </a:prstGeom>
          <a:noFill/>
        </p:spPr>
        <p:txBody>
          <a:bodyPr wrap="square">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                                                     </a:t>
            </a:r>
            <a:r>
              <a:rPr lang="fr-FR" sz="2000" b="1" u="sng" dirty="0">
                <a:latin typeface="Calibri Light" panose="020F0302020204030204" pitchFamily="34" charset="0"/>
                <a:ea typeface="Calibri Light" panose="020F0302020204030204" pitchFamily="34" charset="0"/>
                <a:cs typeface="Calibri Light" panose="020F0302020204030204" pitchFamily="34" charset="0"/>
              </a:rPr>
              <a:t>Analyse des vulnérabilités</a:t>
            </a:r>
          </a:p>
          <a:p>
            <a:endParaRPr lang="fr-FR" sz="1600" dirty="0">
              <a:latin typeface="Calibri" panose="020F0502020204030204" pitchFamily="34" charset="0"/>
              <a:ea typeface="Calibri" panose="020F0502020204030204" pitchFamily="34" charset="0"/>
              <a:cs typeface="Calibri" panose="020F0502020204030204" pitchFamily="34" charset="0"/>
            </a:endParaRPr>
          </a:p>
          <a:p>
            <a:r>
              <a:rPr lang="fr-FR" sz="1600" dirty="0">
                <a:latin typeface="Calibri" panose="020F0502020204030204" pitchFamily="34" charset="0"/>
                <a:ea typeface="Calibri" panose="020F0502020204030204" pitchFamily="34" charset="0"/>
                <a:cs typeface="Calibri" panose="020F0502020204030204" pitchFamily="34" charset="0"/>
              </a:rPr>
              <a:t>Tout d’abord , le site ne possède pas de protection contre les attaques CSRF (Cross-Site Request Forgery). Cela signifie qu’un attaquant pourrait inciter un utilisateur connecté à exécuter une action à son insu, comme changer son mot de passe ou effectuer un transfert, simplement en visitant une page piégée. </a:t>
            </a:r>
          </a:p>
          <a:p>
            <a:r>
              <a:rPr lang="fr-FR" sz="1600" dirty="0">
                <a:latin typeface="Calibri" panose="020F0502020204030204" pitchFamily="34" charset="0"/>
                <a:ea typeface="Calibri" panose="020F0502020204030204" pitchFamily="34" charset="0"/>
                <a:cs typeface="Calibri" panose="020F0502020204030204" pitchFamily="34" charset="0"/>
              </a:rPr>
              <a:t>Ensuite , la politique de sécurité de contenu (Content Security Policy – CSP) est mal configurée. Elle autorise les scripts et styles en ligne via les directives unsafe-inline, ce qui facilite les attaques par injection de scripts (XSS). De plus, l’usage de l’astérisque (*) dans les directives CSP permet le chargement de ressources depuis n’importe quelle origine, ce qui réduit considérablement le niveau de sécurité du site. Les cookies utilisés ne sont pas correctement sécurisés. </a:t>
            </a:r>
          </a:p>
          <a:p>
            <a:r>
              <a:rPr lang="fr-FR" sz="1600" dirty="0">
                <a:latin typeface="Calibri" panose="020F0502020204030204" pitchFamily="34" charset="0"/>
                <a:ea typeface="Calibri" panose="020F0502020204030204" pitchFamily="34" charset="0"/>
                <a:cs typeface="Calibri" panose="020F0502020204030204" pitchFamily="34" charset="0"/>
              </a:rPr>
              <a:t>Enfin , l’absence du drapeau HttpOnly permet à des scripts JavaScript d’y accéder, ce qui est dangereux en cas d’injection XSS. L’attribut SameSite est également absent, ce qui signifie que les cookies peuvent être envoyés avec des requêtes provenant d’autres sites, rendant le site vulnérable aux attaques CSRF.</a:t>
            </a:r>
          </a:p>
          <a:p>
            <a:r>
              <a:rPr lang="fr-FR" sz="1600" dirty="0">
                <a:latin typeface="Calibri" panose="020F0502020204030204" pitchFamily="34" charset="0"/>
                <a:ea typeface="Calibri" panose="020F0502020204030204" pitchFamily="34" charset="0"/>
                <a:cs typeface="Calibri" panose="020F0502020204030204" pitchFamily="34" charset="0"/>
              </a:rPr>
              <a:t>Des scripts sont chargés depuis des domaines externes. Si l’un de ces domaines est compromis, il pourrait injecter du code malveillant dans le site. Cela accroît le risque global pour les utilisateurs.</a:t>
            </a:r>
          </a:p>
        </p:txBody>
      </p:sp>
    </p:spTree>
    <p:extLst>
      <p:ext uri="{BB962C8B-B14F-4D97-AF65-F5344CB8AC3E}">
        <p14:creationId xmlns:p14="http://schemas.microsoft.com/office/powerpoint/2010/main" val="2735408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294085E4-2F34-81EF-6EDA-9361104A86A8}"/>
            </a:ext>
          </a:extLst>
        </p:cNvPr>
        <p:cNvGrpSpPr/>
        <p:nvPr/>
      </p:nvGrpSpPr>
      <p:grpSpPr>
        <a:xfrm>
          <a:off x="0" y="0"/>
          <a:ext cx="0" cy="0"/>
          <a:chOff x="0" y="0"/>
          <a:chExt cx="0" cy="0"/>
        </a:xfrm>
      </p:grpSpPr>
      <p:sp>
        <p:nvSpPr>
          <p:cNvPr id="226" name="Google Shape;226;p13">
            <a:extLst>
              <a:ext uri="{FF2B5EF4-FFF2-40B4-BE49-F238E27FC236}">
                <a16:creationId xmlns:a16="http://schemas.microsoft.com/office/drawing/2014/main" id="{E989ED56-7DD7-B6E9-3F3E-9CF4F213F2F2}"/>
              </a:ext>
            </a:extLst>
          </p:cNvPr>
          <p:cNvSpPr txBox="1"/>
          <p:nvPr/>
        </p:nvSpPr>
        <p:spPr>
          <a:xfrm>
            <a:off x="6423238" y="1254604"/>
            <a:ext cx="1607034" cy="325795"/>
          </a:xfrm>
          <a:prstGeom prst="rect">
            <a:avLst/>
          </a:prstGeom>
          <a:noFill/>
          <a:ln>
            <a:noFill/>
          </a:ln>
        </p:spPr>
        <p:txBody>
          <a:bodyPr spcFirstLastPara="1" wrap="square" lIns="0" tIns="0" rIns="0" bIns="0" anchor="t" anchorCtr="0">
            <a:spAutoFit/>
          </a:bodyPr>
          <a:lstStyle/>
          <a:p>
            <a:pPr algn="r">
              <a:lnSpc>
                <a:spcPct val="119988"/>
              </a:lnSpc>
            </a:pPr>
            <a:r>
              <a:rPr lang="en-US" sz="1764">
                <a:solidFill>
                  <a:srgbClr val="FFFFFF"/>
                </a:solidFill>
                <a:latin typeface="Russo One"/>
                <a:ea typeface="Russo One"/>
                <a:cs typeface="Russo One"/>
                <a:sym typeface="Russo One"/>
              </a:rPr>
              <a:t>01/02/2025</a:t>
            </a:r>
            <a:endParaRPr sz="900"/>
          </a:p>
        </p:txBody>
      </p:sp>
      <p:cxnSp>
        <p:nvCxnSpPr>
          <p:cNvPr id="227" name="Google Shape;227;p13">
            <a:extLst>
              <a:ext uri="{FF2B5EF4-FFF2-40B4-BE49-F238E27FC236}">
                <a16:creationId xmlns:a16="http://schemas.microsoft.com/office/drawing/2014/main" id="{497E29F3-6895-8F52-DD12-E2CE594A7CE4}"/>
              </a:ext>
            </a:extLst>
          </p:cNvPr>
          <p:cNvCxnSpPr/>
          <p:nvPr/>
        </p:nvCxnSpPr>
        <p:spPr>
          <a:xfrm>
            <a:off x="8216870" y="1383191"/>
            <a:ext cx="496406" cy="0"/>
          </a:xfrm>
          <a:prstGeom prst="straightConnector1">
            <a:avLst/>
          </a:prstGeom>
          <a:noFill/>
          <a:ln w="38100" cap="flat" cmpd="sng">
            <a:solidFill>
              <a:srgbClr val="FFFFFF"/>
            </a:solidFill>
            <a:prstDash val="solid"/>
            <a:round/>
            <a:headEnd type="none" w="sm" len="sm"/>
            <a:tailEnd type="stealth" w="med" len="med"/>
          </a:ln>
        </p:spPr>
      </p:cxnSp>
      <p:sp>
        <p:nvSpPr>
          <p:cNvPr id="245" name="Google Shape;245;p13">
            <a:extLst>
              <a:ext uri="{FF2B5EF4-FFF2-40B4-BE49-F238E27FC236}">
                <a16:creationId xmlns:a16="http://schemas.microsoft.com/office/drawing/2014/main" id="{C5F78522-D277-C3C6-8EC6-F3BF704FDEFE}"/>
              </a:ext>
            </a:extLst>
          </p:cNvPr>
          <p:cNvSpPr txBox="1"/>
          <p:nvPr/>
        </p:nvSpPr>
        <p:spPr>
          <a:xfrm>
            <a:off x="228600" y="2567197"/>
            <a:ext cx="7572375" cy="2215991"/>
          </a:xfrm>
          <a:prstGeom prst="rect">
            <a:avLst/>
          </a:prstGeom>
          <a:noFill/>
          <a:ln>
            <a:noFill/>
          </a:ln>
        </p:spPr>
        <p:txBody>
          <a:bodyPr spcFirstLastPara="1" wrap="square" lIns="0" tIns="0" rIns="0" bIns="0" anchor="t" anchorCtr="0">
            <a:spAutoFit/>
          </a:bodyPr>
          <a:lstStyle/>
          <a:p>
            <a:pPr algn="ctr">
              <a:lnSpc>
                <a:spcPct val="120017"/>
              </a:lnSpc>
            </a:pPr>
            <a:r>
              <a:rPr lang="en-US" sz="6000" dirty="0">
                <a:solidFill>
                  <a:schemeClr val="tx2">
                    <a:lumMod val="75000"/>
                  </a:schemeClr>
                </a:solidFill>
                <a:latin typeface="Russo One"/>
                <a:sym typeface="Russo One"/>
              </a:rPr>
              <a:t>VOLET ORGANISATIONNEL   </a:t>
            </a:r>
            <a:endParaRPr sz="6000" dirty="0">
              <a:solidFill>
                <a:schemeClr val="tx2">
                  <a:lumMod val="75000"/>
                </a:schemeClr>
              </a:solidFill>
            </a:endParaRPr>
          </a:p>
        </p:txBody>
      </p:sp>
    </p:spTree>
    <p:extLst>
      <p:ext uri="{BB962C8B-B14F-4D97-AF65-F5344CB8AC3E}">
        <p14:creationId xmlns:p14="http://schemas.microsoft.com/office/powerpoint/2010/main" val="582479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DE732-26AF-7672-D791-A2662F51B50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C40807C-9664-C9FB-C2DB-D083E8DDEFBE}"/>
              </a:ext>
            </a:extLst>
          </p:cNvPr>
          <p:cNvSpPr/>
          <p:nvPr/>
        </p:nvSpPr>
        <p:spPr>
          <a:xfrm>
            <a:off x="0" y="871148"/>
            <a:ext cx="7588980" cy="299965"/>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a:rPr>
              <a:t>CONSTATS &amp; RECOMMANDATIONS – AUDIT ORGANISATIONNEL</a:t>
            </a:r>
            <a:endParaRPr lang="fr-FR" sz="1500" b="1" dirty="0">
              <a:solidFill>
                <a:prstClr val="white"/>
              </a:solidFill>
              <a:latin typeface="Trebuchet MS" panose="020B0603020202020204" pitchFamily="34" charset="0"/>
            </a:endParaRPr>
          </a:p>
        </p:txBody>
      </p:sp>
      <p:sp>
        <p:nvSpPr>
          <p:cNvPr id="16" name="Rectangle 15">
            <a:extLst>
              <a:ext uri="{FF2B5EF4-FFF2-40B4-BE49-F238E27FC236}">
                <a16:creationId xmlns:a16="http://schemas.microsoft.com/office/drawing/2014/main" id="{48AE6C2A-2AEB-AFAC-3A6A-DFB2072C49E8}"/>
              </a:ext>
            </a:extLst>
          </p:cNvPr>
          <p:cNvSpPr/>
          <p:nvPr/>
        </p:nvSpPr>
        <p:spPr>
          <a:xfrm>
            <a:off x="1443996" y="1149056"/>
            <a:ext cx="6144984" cy="39718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u="sng" dirty="0">
                <a:solidFill>
                  <a:schemeClr val="tx1"/>
                </a:solidFill>
                <a:latin typeface="Calibri" panose="020F0502020204030204"/>
              </a:rPr>
              <a:t>Constat </a:t>
            </a:r>
            <a:r>
              <a:rPr lang="en-US" sz="1200" b="1" u="sng" dirty="0">
                <a:solidFill>
                  <a:schemeClr val="tx1"/>
                </a:solidFill>
                <a:latin typeface="Calibri" panose="020F0502020204030204"/>
              </a:rPr>
              <a:t>01 </a:t>
            </a:r>
            <a:r>
              <a:rPr lang="fr-FR" sz="1200" dirty="0">
                <a:solidFill>
                  <a:schemeClr val="tx1"/>
                </a:solidFill>
              </a:rPr>
              <a:t>Carence en politiques et procédures de gouvernance SI</a:t>
            </a:r>
            <a:endParaRPr lang="en-US" sz="1200" b="1" dirty="0">
              <a:solidFill>
                <a:schemeClr val="tx1"/>
              </a:solidFill>
              <a:latin typeface="Calibri" panose="020F0502020204030204"/>
              <a:ea typeface="Calibri"/>
              <a:cs typeface="Calibri"/>
            </a:endParaRPr>
          </a:p>
        </p:txBody>
      </p:sp>
      <p:sp>
        <p:nvSpPr>
          <p:cNvPr id="19" name="TextBox 18">
            <a:extLst>
              <a:ext uri="{FF2B5EF4-FFF2-40B4-BE49-F238E27FC236}">
                <a16:creationId xmlns:a16="http://schemas.microsoft.com/office/drawing/2014/main" id="{592EEA67-94E7-8160-D658-054FCC7F41ED}"/>
              </a:ext>
            </a:extLst>
          </p:cNvPr>
          <p:cNvSpPr txBox="1"/>
          <p:nvPr/>
        </p:nvSpPr>
        <p:spPr>
          <a:xfrm>
            <a:off x="1411020" y="1541809"/>
            <a:ext cx="6164569" cy="520079"/>
          </a:xfrm>
          <a:prstGeom prst="rect">
            <a:avLst/>
          </a:prstGeom>
          <a:noFill/>
          <a:ln>
            <a:solidFill>
              <a:schemeClr val="tx1"/>
            </a:solidFill>
          </a:ln>
        </p:spPr>
        <p:txBody>
          <a:bodyPr wrap="square" lIns="68580" tIns="34290" rIns="68580" bIns="34290" rtlCol="0" anchor="t">
            <a:spAutoFit/>
          </a:bodyPr>
          <a:lstStyle/>
          <a:p>
            <a:pPr marL="171450">
              <a:lnSpc>
                <a:spcPct val="107000"/>
              </a:lnSpc>
              <a:spcAft>
                <a:spcPts val="600"/>
              </a:spcAft>
            </a:pPr>
            <a:r>
              <a:rPr lang="fr-FR" sz="1400" dirty="0">
                <a:latin typeface="Calibri" panose="020F0502020204030204" pitchFamily="34" charset="0"/>
                <a:ea typeface="Calibri" panose="020F0502020204030204" pitchFamily="34" charset="0"/>
                <a:cs typeface="Calibri" panose="020F0502020204030204" pitchFamily="34" charset="0"/>
              </a:rPr>
              <a:t>NETCORE SOLUTION ne dispose pas de plan de continuité d’activités (PCA), son plan de reprise d’activités (PRA) n’est pas formalisé</a:t>
            </a:r>
            <a:endParaRPr lang="fr-FR" sz="1400" b="1" u="sng" kern="100" dirty="0">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D8419147-923A-5094-2D3A-A4A2C9D72E8A}"/>
              </a:ext>
            </a:extLst>
          </p:cNvPr>
          <p:cNvSpPr/>
          <p:nvPr/>
        </p:nvSpPr>
        <p:spPr>
          <a:xfrm>
            <a:off x="1390260" y="2548648"/>
            <a:ext cx="6179620" cy="3607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dirty="0" err="1">
                <a:solidFill>
                  <a:prstClr val="black"/>
                </a:solidFill>
                <a:latin typeface="Calibri" panose="020F0502020204030204"/>
              </a:rPr>
              <a:t>Risques</a:t>
            </a:r>
            <a:endParaRPr lang="en-SN" sz="1200" dirty="0">
              <a:solidFill>
                <a:prstClr val="black"/>
              </a:solidFill>
              <a:latin typeface="Calibri" panose="020F0502020204030204"/>
            </a:endParaRPr>
          </a:p>
        </p:txBody>
      </p:sp>
      <p:sp>
        <p:nvSpPr>
          <p:cNvPr id="3" name="Rectangle 2">
            <a:extLst>
              <a:ext uri="{FF2B5EF4-FFF2-40B4-BE49-F238E27FC236}">
                <a16:creationId xmlns:a16="http://schemas.microsoft.com/office/drawing/2014/main" id="{E9B48146-32AB-199D-CBD2-4A4B18847C28}"/>
              </a:ext>
            </a:extLst>
          </p:cNvPr>
          <p:cNvSpPr/>
          <p:nvPr/>
        </p:nvSpPr>
        <p:spPr>
          <a:xfrm>
            <a:off x="1367633" y="4479805"/>
            <a:ext cx="6202248" cy="28613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a:cs typeface="Calibri"/>
            </a:endParaRPr>
          </a:p>
        </p:txBody>
      </p:sp>
      <p:sp>
        <p:nvSpPr>
          <p:cNvPr id="4" name="TextBox 3">
            <a:extLst>
              <a:ext uri="{FF2B5EF4-FFF2-40B4-BE49-F238E27FC236}">
                <a16:creationId xmlns:a16="http://schemas.microsoft.com/office/drawing/2014/main" id="{F743E050-B1E0-32BA-C308-58312A9B9779}"/>
              </a:ext>
            </a:extLst>
          </p:cNvPr>
          <p:cNvSpPr txBox="1"/>
          <p:nvPr/>
        </p:nvSpPr>
        <p:spPr>
          <a:xfrm>
            <a:off x="1386353" y="2930050"/>
            <a:ext cx="6183528" cy="1519226"/>
          </a:xfrm>
          <a:prstGeom prst="rect">
            <a:avLst/>
          </a:prstGeom>
          <a:noFill/>
          <a:ln>
            <a:solidFill>
              <a:schemeClr val="tx1"/>
            </a:solidFill>
          </a:ln>
        </p:spPr>
        <p:txBody>
          <a:bodyPr wrap="square" lIns="68580" tIns="34290" rIns="68580" bIns="34290" rtlCol="0" anchor="t">
            <a:spAutoFit/>
          </a:bodyPr>
          <a:lstStyle/>
          <a:p>
            <a:pPr marL="257175" indent="-257175">
              <a:lnSpc>
                <a:spcPct val="107000"/>
              </a:lnSpc>
              <a:buFont typeface="Courier New" panose="02070309020205020404" pitchFamily="49" charset="0"/>
              <a:buChar char="o"/>
            </a:pPr>
            <a:endParaRPr lang="fr-FR" sz="900" kern="100" dirty="0">
              <a:latin typeface="Calibri" panose="020F0502020204030204" pitchFamily="34" charset="0"/>
              <a:ea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C3C94B52-344F-D31B-8430-0EC3692C1963}"/>
              </a:ext>
            </a:extLst>
          </p:cNvPr>
          <p:cNvSpPr>
            <a:spLocks noGrp="1"/>
          </p:cNvSpPr>
          <p:nvPr>
            <p:ph type="sldNum" sz="quarter" idx="12"/>
          </p:nvPr>
        </p:nvSpPr>
        <p:spPr>
          <a:xfrm>
            <a:off x="6641721" y="5664224"/>
            <a:ext cx="2057400" cy="273844"/>
          </a:xfrm>
        </p:spPr>
        <p:txBody>
          <a:bodyPr/>
          <a:lstStyle/>
          <a:p>
            <a:pPr defTabSz="685800">
              <a:defRPr/>
            </a:pPr>
            <a:r>
              <a:rPr lang="fr-FR" b="1" dirty="0">
                <a:solidFill>
                  <a:prstClr val="black">
                    <a:tint val="75000"/>
                  </a:prstClr>
                </a:solidFill>
                <a:latin typeface="Calibri" panose="020F0502020204030204" pitchFamily="34" charset="0"/>
                <a:cs typeface="Calibri" panose="020F0502020204030204" pitchFamily="34" charset="0"/>
              </a:rPr>
              <a:t>2</a:t>
            </a:r>
          </a:p>
          <a:p>
            <a:pPr defTabSz="685800">
              <a:defRPr/>
            </a:pPr>
            <a:endParaRPr lang="en-GB" dirty="0">
              <a:solidFill>
                <a:prstClr val="black">
                  <a:tint val="75000"/>
                </a:prstClr>
              </a:solidFill>
              <a:latin typeface="Calibri" panose="020F0502020204030204"/>
            </a:endParaRPr>
          </a:p>
        </p:txBody>
      </p:sp>
      <p:sp>
        <p:nvSpPr>
          <p:cNvPr id="6" name="Rectangle 5">
            <a:extLst>
              <a:ext uri="{FF2B5EF4-FFF2-40B4-BE49-F238E27FC236}">
                <a16:creationId xmlns:a16="http://schemas.microsoft.com/office/drawing/2014/main" id="{24F46681-943F-4FEE-3CF1-BCD7AAD8F298}"/>
              </a:ext>
            </a:extLst>
          </p:cNvPr>
          <p:cNvSpPr/>
          <p:nvPr/>
        </p:nvSpPr>
        <p:spPr>
          <a:xfrm>
            <a:off x="44251" y="1181393"/>
            <a:ext cx="1389130" cy="35013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SN" sz="1200" dirty="0">
                <a:solidFill>
                  <a:prstClr val="black"/>
                </a:solidFill>
                <a:latin typeface="Calibri" panose="020F0502020204030204"/>
              </a:rPr>
              <a:t>Niveau de criticité </a:t>
            </a:r>
          </a:p>
        </p:txBody>
      </p:sp>
      <p:sp>
        <p:nvSpPr>
          <p:cNvPr id="7" name="Rectangle 6">
            <a:extLst>
              <a:ext uri="{FF2B5EF4-FFF2-40B4-BE49-F238E27FC236}">
                <a16:creationId xmlns:a16="http://schemas.microsoft.com/office/drawing/2014/main" id="{4F4FDD41-1599-35F6-FF35-6B6D36E1E8BF}"/>
              </a:ext>
            </a:extLst>
          </p:cNvPr>
          <p:cNvSpPr/>
          <p:nvPr/>
        </p:nvSpPr>
        <p:spPr>
          <a:xfrm>
            <a:off x="44251" y="1541981"/>
            <a:ext cx="1378051" cy="195024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1" name="Oval 17">
            <a:extLst>
              <a:ext uri="{FF2B5EF4-FFF2-40B4-BE49-F238E27FC236}">
                <a16:creationId xmlns:a16="http://schemas.microsoft.com/office/drawing/2014/main" id="{8734A003-6A87-06C3-5EB3-9EC72C09148A}"/>
              </a:ext>
            </a:extLst>
          </p:cNvPr>
          <p:cNvSpPr/>
          <p:nvPr/>
        </p:nvSpPr>
        <p:spPr>
          <a:xfrm>
            <a:off x="118329" y="1568615"/>
            <a:ext cx="391660" cy="35717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3" name="Oval 24">
            <a:extLst>
              <a:ext uri="{FF2B5EF4-FFF2-40B4-BE49-F238E27FC236}">
                <a16:creationId xmlns:a16="http://schemas.microsoft.com/office/drawing/2014/main" id="{3DD0EADC-A68E-050A-EBC6-C89442F8CB84}"/>
              </a:ext>
            </a:extLst>
          </p:cNvPr>
          <p:cNvSpPr/>
          <p:nvPr/>
        </p:nvSpPr>
        <p:spPr>
          <a:xfrm>
            <a:off x="119649" y="1988508"/>
            <a:ext cx="379438" cy="33290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5" name="Oval 26">
            <a:extLst>
              <a:ext uri="{FF2B5EF4-FFF2-40B4-BE49-F238E27FC236}">
                <a16:creationId xmlns:a16="http://schemas.microsoft.com/office/drawing/2014/main" id="{EE8778FE-0352-B7CB-201E-7DBB1165E2B2}"/>
              </a:ext>
            </a:extLst>
          </p:cNvPr>
          <p:cNvSpPr/>
          <p:nvPr/>
        </p:nvSpPr>
        <p:spPr>
          <a:xfrm>
            <a:off x="134655" y="2446856"/>
            <a:ext cx="364432" cy="35868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17" name="Oval 26">
            <a:extLst>
              <a:ext uri="{FF2B5EF4-FFF2-40B4-BE49-F238E27FC236}">
                <a16:creationId xmlns:a16="http://schemas.microsoft.com/office/drawing/2014/main" id="{1C5FEE7B-171D-C2DC-9876-CA8998F4929D}"/>
              </a:ext>
            </a:extLst>
          </p:cNvPr>
          <p:cNvSpPr/>
          <p:nvPr/>
        </p:nvSpPr>
        <p:spPr>
          <a:xfrm>
            <a:off x="134655" y="2976764"/>
            <a:ext cx="375334" cy="3398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22" name="ZoneTexte 21">
            <a:extLst>
              <a:ext uri="{FF2B5EF4-FFF2-40B4-BE49-F238E27FC236}">
                <a16:creationId xmlns:a16="http://schemas.microsoft.com/office/drawing/2014/main" id="{5D583E81-B3C2-4B56-1E78-5AD48BAE3DDF}"/>
              </a:ext>
            </a:extLst>
          </p:cNvPr>
          <p:cNvSpPr txBox="1"/>
          <p:nvPr/>
        </p:nvSpPr>
        <p:spPr>
          <a:xfrm>
            <a:off x="499087" y="1988509"/>
            <a:ext cx="902034"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Majeur</a:t>
            </a:r>
          </a:p>
        </p:txBody>
      </p:sp>
      <p:sp>
        <p:nvSpPr>
          <p:cNvPr id="23" name="ZoneTexte 22">
            <a:extLst>
              <a:ext uri="{FF2B5EF4-FFF2-40B4-BE49-F238E27FC236}">
                <a16:creationId xmlns:a16="http://schemas.microsoft.com/office/drawing/2014/main" id="{5DD10718-57A8-4ECA-00A2-023ED8E1F6A4}"/>
              </a:ext>
            </a:extLst>
          </p:cNvPr>
          <p:cNvSpPr txBox="1"/>
          <p:nvPr/>
        </p:nvSpPr>
        <p:spPr>
          <a:xfrm>
            <a:off x="499087" y="2421161"/>
            <a:ext cx="868546"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Modéré</a:t>
            </a:r>
          </a:p>
        </p:txBody>
      </p:sp>
      <p:sp>
        <p:nvSpPr>
          <p:cNvPr id="24" name="ZoneTexte 23">
            <a:extLst>
              <a:ext uri="{FF2B5EF4-FFF2-40B4-BE49-F238E27FC236}">
                <a16:creationId xmlns:a16="http://schemas.microsoft.com/office/drawing/2014/main" id="{3B60CE01-2418-E72E-3704-D451431366C1}"/>
              </a:ext>
            </a:extLst>
          </p:cNvPr>
          <p:cNvSpPr txBox="1"/>
          <p:nvPr/>
        </p:nvSpPr>
        <p:spPr>
          <a:xfrm>
            <a:off x="499087" y="2925334"/>
            <a:ext cx="900789"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Mineur</a:t>
            </a:r>
          </a:p>
        </p:txBody>
      </p:sp>
      <p:sp>
        <p:nvSpPr>
          <p:cNvPr id="26" name="ZoneTexte 25">
            <a:extLst>
              <a:ext uri="{FF2B5EF4-FFF2-40B4-BE49-F238E27FC236}">
                <a16:creationId xmlns:a16="http://schemas.microsoft.com/office/drawing/2014/main" id="{464DB88D-14D4-5497-755D-9E8D2C0CD1D4}"/>
              </a:ext>
            </a:extLst>
          </p:cNvPr>
          <p:cNvSpPr txBox="1"/>
          <p:nvPr/>
        </p:nvSpPr>
        <p:spPr>
          <a:xfrm>
            <a:off x="489901" y="1550206"/>
            <a:ext cx="999236"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Extrême</a:t>
            </a:r>
          </a:p>
        </p:txBody>
      </p:sp>
      <p:sp>
        <p:nvSpPr>
          <p:cNvPr id="12" name="Rectangle 3">
            <a:extLst>
              <a:ext uri="{FF2B5EF4-FFF2-40B4-BE49-F238E27FC236}">
                <a16:creationId xmlns:a16="http://schemas.microsoft.com/office/drawing/2014/main" id="{3890EA7D-F49B-BC78-3B60-3EDA7CE2EFD7}"/>
              </a:ext>
            </a:extLst>
          </p:cNvPr>
          <p:cNvSpPr>
            <a:spLocks noChangeArrowheads="1"/>
          </p:cNvSpPr>
          <p:nvPr/>
        </p:nvSpPr>
        <p:spPr bwMode="auto">
          <a:xfrm>
            <a:off x="1407936" y="2970923"/>
            <a:ext cx="6221175"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fr-FR" altLang="fr-FR" sz="1400" dirty="0">
                <a:latin typeface="Calibri" panose="020F0502020204030204" pitchFamily="34" charset="0"/>
                <a:ea typeface="Calibri" panose="020F0502020204030204" pitchFamily="34" charset="0"/>
                <a:cs typeface="Calibri" panose="020F0502020204030204" pitchFamily="34" charset="0"/>
              </a:rPr>
              <a:t>L'absence de Plan de Continuité d'Activités (PCA), malgré un Plan de Reprise d'Activités (PRA), expose NETCORE SOLUTION à des risques de désorganisation, d’interruption prolongée des services et de non-responsivité face aux crises. Le PRA pourrait être inefficace sans une stratégie claire pour maintenir les activités critiques avant son déclenchement, ce qui compromet la résilience de l’organisation</a:t>
            </a:r>
            <a:r>
              <a:rPr lang="fr-FR" altLang="fr-FR" sz="1200" dirty="0">
                <a:latin typeface="Arial" panose="020B0604020202020204" pitchFamily="34" charset="0"/>
              </a:rPr>
              <a:t>.</a:t>
            </a:r>
          </a:p>
        </p:txBody>
      </p:sp>
      <p:sp>
        <p:nvSpPr>
          <p:cNvPr id="14" name="Rectangle 4">
            <a:extLst>
              <a:ext uri="{FF2B5EF4-FFF2-40B4-BE49-F238E27FC236}">
                <a16:creationId xmlns:a16="http://schemas.microsoft.com/office/drawing/2014/main" id="{76DC1ED0-7102-81BB-FD4F-9B095FB74A04}"/>
              </a:ext>
            </a:extLst>
          </p:cNvPr>
          <p:cNvSpPr>
            <a:spLocks noChangeArrowheads="1"/>
          </p:cNvSpPr>
          <p:nvPr/>
        </p:nvSpPr>
        <p:spPr bwMode="auto">
          <a:xfrm>
            <a:off x="1329605" y="4765935"/>
            <a:ext cx="6240275"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pPr defTabSz="685800" eaLnBrk="0" fontAlgn="base" hangingPunct="0">
              <a:spcBef>
                <a:spcPct val="0"/>
              </a:spcBef>
              <a:spcAft>
                <a:spcPct val="0"/>
              </a:spcAft>
            </a:pPr>
            <a:r>
              <a:rPr lang="fr-FR" altLang="fr-FR" sz="1200" dirty="0">
                <a:latin typeface="Arial" panose="020B0604020202020204" pitchFamily="34" charset="0"/>
              </a:rPr>
              <a:t>Il est recommandé de formaliser un Plan de Continuité d'Activités (PCA) complémentaire au</a:t>
            </a:r>
          </a:p>
          <a:p>
            <a:pPr defTabSz="685800" eaLnBrk="0" fontAlgn="base" hangingPunct="0">
              <a:spcBef>
                <a:spcPct val="0"/>
              </a:spcBef>
              <a:spcAft>
                <a:spcPct val="0"/>
              </a:spcAft>
            </a:pPr>
            <a:r>
              <a:rPr lang="fr-FR" altLang="fr-FR" sz="1200" dirty="0">
                <a:latin typeface="Arial" panose="020B0604020202020204" pitchFamily="34" charset="0"/>
              </a:rPr>
              <a:t> PRA, en identifiant les activités critiques, en établissant des priorités et en définissant des</a:t>
            </a:r>
          </a:p>
          <a:p>
            <a:pPr defTabSz="685800" eaLnBrk="0" fontAlgn="base" hangingPunct="0">
              <a:spcBef>
                <a:spcPct val="0"/>
              </a:spcBef>
              <a:spcAft>
                <a:spcPct val="0"/>
              </a:spcAft>
            </a:pPr>
            <a:r>
              <a:rPr lang="fr-FR" altLang="fr-FR" sz="1200" dirty="0">
                <a:latin typeface="Arial" panose="020B0604020202020204" pitchFamily="34" charset="0"/>
              </a:rPr>
              <a:t> procédures claires pour maintenir la continuité des services avant la mise en œuvre du PRA</a:t>
            </a:r>
          </a:p>
          <a:p>
            <a:pPr defTabSz="685800" eaLnBrk="0" fontAlgn="base" hangingPunct="0">
              <a:spcBef>
                <a:spcPct val="0"/>
              </a:spcBef>
              <a:spcAft>
                <a:spcPct val="0"/>
              </a:spcAft>
            </a:pPr>
            <a:r>
              <a:rPr lang="fr-FR" altLang="fr-FR" sz="1200" dirty="0">
                <a:latin typeface="Arial" panose="020B0604020202020204" pitchFamily="34" charset="0"/>
              </a:rPr>
              <a:t>. Des tests réguliers doivent être réalisés pour valider l'efficacité du PCA et du PRA ensemble</a:t>
            </a:r>
            <a:r>
              <a:rPr lang="fr-FR" altLang="fr-FR" sz="1350" dirty="0">
                <a:latin typeface="Arial" panose="020B0604020202020204" pitchFamily="34" charset="0"/>
              </a:rPr>
              <a:t>.</a:t>
            </a:r>
          </a:p>
        </p:txBody>
      </p:sp>
      <mc:AlternateContent xmlns:mc="http://schemas.openxmlformats.org/markup-compatibility/2006" xmlns:p14="http://schemas.microsoft.com/office/powerpoint/2010/main">
        <mc:Choice Requires="p14">
          <p:contentPart p14:bwMode="auto" r:id="rId3">
            <p14:nvContentPartPr>
              <p14:cNvPr id="5" name="Encre 4">
                <a:extLst>
                  <a:ext uri="{FF2B5EF4-FFF2-40B4-BE49-F238E27FC236}">
                    <a16:creationId xmlns:a16="http://schemas.microsoft.com/office/drawing/2014/main" id="{FB07C453-F1E7-D17A-3D7F-EE24FFCCB97C}"/>
                  </a:ext>
                </a:extLst>
              </p14:cNvPr>
              <p14:cNvContentPartPr/>
              <p14:nvPr/>
            </p14:nvContentPartPr>
            <p14:xfrm>
              <a:off x="7087860" y="2805540"/>
              <a:ext cx="15120" cy="54540"/>
            </p14:xfrm>
          </p:contentPart>
        </mc:Choice>
        <mc:Fallback xmlns="">
          <p:pic>
            <p:nvPicPr>
              <p:cNvPr id="5" name="Encre 4">
                <a:extLst>
                  <a:ext uri="{FF2B5EF4-FFF2-40B4-BE49-F238E27FC236}">
                    <a16:creationId xmlns:a16="http://schemas.microsoft.com/office/drawing/2014/main" id="{FB07C453-F1E7-D17A-3D7F-EE24FFCCB97C}"/>
                  </a:ext>
                </a:extLst>
              </p:cNvPr>
              <p:cNvPicPr/>
              <p:nvPr/>
            </p:nvPicPr>
            <p:blipFill>
              <a:blip r:embed="rId4"/>
              <a:stretch>
                <a:fillRect/>
              </a:stretch>
            </p:blipFill>
            <p:spPr>
              <a:xfrm>
                <a:off x="7081882" y="2799440"/>
                <a:ext cx="27075" cy="66740"/>
              </a:xfrm>
              <a:prstGeom prst="rect">
                <a:avLst/>
              </a:prstGeom>
            </p:spPr>
          </p:pic>
        </mc:Fallback>
      </mc:AlternateContent>
      <p:sp>
        <p:nvSpPr>
          <p:cNvPr id="25" name="TextBox 3">
            <a:extLst>
              <a:ext uri="{FF2B5EF4-FFF2-40B4-BE49-F238E27FC236}">
                <a16:creationId xmlns:a16="http://schemas.microsoft.com/office/drawing/2014/main" id="{F743E050-B1E0-32BA-C308-58312A9B9779}"/>
              </a:ext>
            </a:extLst>
          </p:cNvPr>
          <p:cNvSpPr txBox="1"/>
          <p:nvPr/>
        </p:nvSpPr>
        <p:spPr>
          <a:xfrm>
            <a:off x="1352145" y="4770651"/>
            <a:ext cx="6217735" cy="1542600"/>
          </a:xfrm>
          <a:prstGeom prst="rect">
            <a:avLst/>
          </a:prstGeom>
          <a:noFill/>
          <a:ln>
            <a:solidFill>
              <a:schemeClr val="tx1"/>
            </a:solidFill>
          </a:ln>
        </p:spPr>
        <p:txBody>
          <a:bodyPr wrap="square" lIns="68580" tIns="34290" rIns="68580" bIns="34290" rtlCol="0" anchor="t">
            <a:spAutoFit/>
          </a:bodyPr>
          <a:lstStyle/>
          <a:p>
            <a:pPr marL="257175" indent="-257175">
              <a:lnSpc>
                <a:spcPct val="107000"/>
              </a:lnSpc>
              <a:buFont typeface="Courier New" panose="02070309020205020404" pitchFamily="49" charset="0"/>
              <a:buChar char="o"/>
            </a:pPr>
            <a:endParaRPr lang="fr-FR" sz="900" kern="1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70826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A6623-A1F3-467A-B375-748B60146E6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51931EA-F871-AFEE-F77E-742EA4D0EF83}"/>
              </a:ext>
            </a:extLst>
          </p:cNvPr>
          <p:cNvSpPr/>
          <p:nvPr/>
        </p:nvSpPr>
        <p:spPr>
          <a:xfrm>
            <a:off x="38101" y="851352"/>
            <a:ext cx="7639050" cy="35341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a:rPr>
              <a:t>CONSTATS &amp; RECOMMANDATIONS – AUDIT ORGANISATIONNEL</a:t>
            </a:r>
            <a:endParaRPr lang="fr-FR" sz="1500" b="1" dirty="0">
              <a:solidFill>
                <a:prstClr val="white"/>
              </a:solidFill>
              <a:latin typeface="Trebuchet MS" panose="020B0603020202020204" pitchFamily="34" charset="0"/>
            </a:endParaRPr>
          </a:p>
        </p:txBody>
      </p:sp>
      <p:sp>
        <p:nvSpPr>
          <p:cNvPr id="16" name="Rectangle 15">
            <a:extLst>
              <a:ext uri="{FF2B5EF4-FFF2-40B4-BE49-F238E27FC236}">
                <a16:creationId xmlns:a16="http://schemas.microsoft.com/office/drawing/2014/main" id="{98595E05-9BD3-197D-8708-A11CB6C5425D}"/>
              </a:ext>
            </a:extLst>
          </p:cNvPr>
          <p:cNvSpPr/>
          <p:nvPr/>
        </p:nvSpPr>
        <p:spPr>
          <a:xfrm>
            <a:off x="581438" y="1219856"/>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fr-FR" sz="1200" b="1" dirty="0">
                <a:solidFill>
                  <a:schemeClr val="tx1"/>
                </a:solidFill>
                <a:latin typeface="Calibri" panose="020F0502020204030204"/>
                <a:ea typeface="Calibri"/>
                <a:cs typeface="Calibri"/>
              </a:rPr>
              <a:t>Auto-certification SSL en Environnement Local</a:t>
            </a:r>
            <a:endParaRPr lang="en-US" sz="1200" b="1" dirty="0">
              <a:solidFill>
                <a:schemeClr val="tx1"/>
              </a:solidFill>
              <a:latin typeface="Calibri" panose="020F0502020204030204"/>
              <a:ea typeface="Calibri"/>
              <a:cs typeface="Calibri"/>
            </a:endParaRPr>
          </a:p>
        </p:txBody>
      </p:sp>
      <p:sp>
        <p:nvSpPr>
          <p:cNvPr id="19" name="TextBox 18">
            <a:extLst>
              <a:ext uri="{FF2B5EF4-FFF2-40B4-BE49-F238E27FC236}">
                <a16:creationId xmlns:a16="http://schemas.microsoft.com/office/drawing/2014/main" id="{774C8667-6372-F447-6FD4-A2BE26A24A7E}"/>
              </a:ext>
            </a:extLst>
          </p:cNvPr>
          <p:cNvSpPr txBox="1"/>
          <p:nvPr/>
        </p:nvSpPr>
        <p:spPr>
          <a:xfrm>
            <a:off x="1430383" y="1469653"/>
            <a:ext cx="6194143" cy="1235788"/>
          </a:xfrm>
          <a:prstGeom prst="rect">
            <a:avLst/>
          </a:prstGeom>
          <a:noFill/>
          <a:ln>
            <a:solidFill>
              <a:schemeClr val="tx1"/>
            </a:solidFill>
          </a:ln>
        </p:spPr>
        <p:txBody>
          <a:bodyPr wrap="square" lIns="68580" tIns="34290" rIns="68580" bIns="34290" rtlCol="0" anchor="t">
            <a:spAutoFit/>
          </a:bodyPr>
          <a:lstStyle/>
          <a:p>
            <a:pPr marL="171450">
              <a:lnSpc>
                <a:spcPct val="107000"/>
              </a:lnSpc>
              <a:spcAft>
                <a:spcPts val="600"/>
              </a:spcAft>
            </a:pPr>
            <a:r>
              <a:rPr lang="fr-FR" sz="1400" kern="100" dirty="0">
                <a:latin typeface="Calibri" panose="020F0502020204030204" pitchFamily="34" charset="0"/>
                <a:ea typeface="Calibri" panose="020F0502020204030204" pitchFamily="34" charset="0"/>
                <a:cs typeface="Calibri" panose="020F0502020204030204" pitchFamily="34" charset="0"/>
              </a:rPr>
              <a:t>Certains services du réseau local utilisent des certificats SSL/TLS autosignés, ce qui entraîne l’affichage d’alertes de sécurité sur les navigateurs des utilisateurs et l’absence de validation par une autorité de certification reconnue.</a:t>
            </a:r>
          </a:p>
          <a:p>
            <a:pPr marL="171450">
              <a:lnSpc>
                <a:spcPct val="107000"/>
              </a:lnSpc>
              <a:spcAft>
                <a:spcPts val="600"/>
              </a:spcAft>
            </a:pPr>
            <a:r>
              <a:rPr lang="fr-FR" sz="975" kern="100" dirty="0">
                <a:latin typeface="Calibri" panose="020F0502020204030204" pitchFamily="34" charset="0"/>
                <a:ea typeface="Calibri" panose="020F0502020204030204" pitchFamily="34" charset="0"/>
                <a:cs typeface="Calibri" panose="020F0502020204030204" pitchFamily="34" charset="0"/>
              </a:rPr>
              <a:t>.</a:t>
            </a:r>
          </a:p>
          <a:p>
            <a:pPr marL="171450">
              <a:lnSpc>
                <a:spcPct val="107000"/>
              </a:lnSpc>
              <a:spcAft>
                <a:spcPts val="600"/>
              </a:spcAft>
            </a:pPr>
            <a:endParaRPr lang="fr-FR" sz="975" kern="100" dirty="0">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8BE071E0-6D4A-7054-4E98-41F50C85D419}"/>
              </a:ext>
            </a:extLst>
          </p:cNvPr>
          <p:cNvSpPr/>
          <p:nvPr/>
        </p:nvSpPr>
        <p:spPr>
          <a:xfrm>
            <a:off x="1430383" y="2738128"/>
            <a:ext cx="6194143" cy="28521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dirty="0">
                <a:solidFill>
                  <a:prstClr val="black"/>
                </a:solidFill>
                <a:latin typeface="Calibri" panose="020F0502020204030204"/>
              </a:rPr>
              <a:t>Risque</a:t>
            </a:r>
            <a:endParaRPr lang="en-SN" sz="1200" dirty="0">
              <a:solidFill>
                <a:prstClr val="black"/>
              </a:solidFill>
              <a:latin typeface="Calibri" panose="020F0502020204030204"/>
            </a:endParaRPr>
          </a:p>
        </p:txBody>
      </p:sp>
      <p:sp>
        <p:nvSpPr>
          <p:cNvPr id="21" name="TextBox 20">
            <a:extLst>
              <a:ext uri="{FF2B5EF4-FFF2-40B4-BE49-F238E27FC236}">
                <a16:creationId xmlns:a16="http://schemas.microsoft.com/office/drawing/2014/main" id="{1A465842-BDEE-9E99-046E-B77FE4806713}"/>
              </a:ext>
            </a:extLst>
          </p:cNvPr>
          <p:cNvSpPr txBox="1"/>
          <p:nvPr/>
        </p:nvSpPr>
        <p:spPr>
          <a:xfrm>
            <a:off x="1416925" y="3018603"/>
            <a:ext cx="6207601" cy="1983492"/>
          </a:xfrm>
          <a:prstGeom prst="rect">
            <a:avLst/>
          </a:prstGeom>
          <a:noFill/>
          <a:ln>
            <a:solidFill>
              <a:schemeClr val="tx1"/>
            </a:solidFill>
          </a:ln>
        </p:spPr>
        <p:txBody>
          <a:bodyPr wrap="square" lIns="68580" tIns="34290" rIns="68580" bIns="34290" rtlCol="0" anchor="t">
            <a:spAutoFit/>
          </a:bodyPr>
          <a:lstStyle/>
          <a:p>
            <a:pPr>
              <a:buNone/>
            </a:pPr>
            <a:r>
              <a:rPr lang="fr-FR" sz="1400" b="1" dirty="0">
                <a:latin typeface="Calibri" panose="020F0502020204030204" pitchFamily="34" charset="0"/>
                <a:ea typeface="Calibri" panose="020F0502020204030204" pitchFamily="34" charset="0"/>
                <a:cs typeface="Calibri" panose="020F0502020204030204" pitchFamily="34" charset="0"/>
              </a:rPr>
              <a:t>Risques accrus de man-in-the-middle (MITM)</a:t>
            </a:r>
            <a:endParaRPr lang="fr-FR" sz="14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fr-FR" sz="1400" dirty="0">
                <a:latin typeface="Calibri" panose="020F0502020204030204" pitchFamily="34" charset="0"/>
                <a:ea typeface="Calibri" panose="020F0502020204030204" pitchFamily="34" charset="0"/>
                <a:cs typeface="Calibri" panose="020F0502020204030204" pitchFamily="34" charset="0"/>
              </a:rPr>
              <a:t>Sans validation par une autorité tierce, un attaquant pourrait facilement usurper un certificat et intercepter des communications.</a:t>
            </a:r>
          </a:p>
          <a:p>
            <a:pPr marL="171450" lvl="0" indent="-171450">
              <a:lnSpc>
                <a:spcPct val="107000"/>
              </a:lnSpc>
              <a:buFont typeface="Arial" panose="020B0604020202020204" pitchFamily="34" charset="0"/>
              <a:buChar char="•"/>
            </a:pPr>
            <a:r>
              <a:rPr lang="fr-FR" sz="1400" dirty="0">
                <a:latin typeface="Calibri" panose="020F0502020204030204" pitchFamily="34" charset="0"/>
                <a:ea typeface="Calibri" panose="020F0502020204030204" pitchFamily="34" charset="0"/>
                <a:cs typeface="Calibri" panose="020F0502020204030204" pitchFamily="34" charset="0"/>
              </a:rPr>
              <a:t>Les certificats autosignés ne bénéficient pas d’un processus de renouvellement automatique.</a:t>
            </a:r>
          </a:p>
          <a:p>
            <a:pPr>
              <a:buNone/>
            </a:pPr>
            <a:r>
              <a:rPr lang="fr-FR" sz="1400" b="1" dirty="0">
                <a:latin typeface="Calibri" panose="020F0502020204030204" pitchFamily="34" charset="0"/>
                <a:ea typeface="Calibri" panose="020F0502020204030204" pitchFamily="34" charset="0"/>
                <a:cs typeface="Calibri" panose="020F0502020204030204" pitchFamily="34" charset="0"/>
              </a:rPr>
              <a:t>Incompatibilité avec certains services ou clients</a:t>
            </a:r>
            <a:endParaRPr lang="fr-FR" sz="14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fr-FR" sz="1400" dirty="0">
                <a:latin typeface="Calibri" panose="020F0502020204030204" pitchFamily="34" charset="0"/>
                <a:ea typeface="Calibri" panose="020F0502020204030204" pitchFamily="34" charset="0"/>
                <a:cs typeface="Calibri" panose="020F0502020204030204" pitchFamily="34" charset="0"/>
              </a:rPr>
              <a:t>Certaines applications ou API refusent de se connecter à des services utilisant des certificats non validés.</a:t>
            </a:r>
          </a:p>
          <a:p>
            <a:pPr marL="171450" lvl="0" indent="-171450">
              <a:lnSpc>
                <a:spcPct val="107000"/>
              </a:lnSpc>
              <a:buFont typeface="Arial" panose="020B0604020202020204" pitchFamily="34" charset="0"/>
              <a:buChar char="•"/>
            </a:pPr>
            <a:endParaRPr lang="fr-FR" sz="975" kern="0" dirty="0">
              <a:solidFill>
                <a:srgbClr val="11111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A4B8F509-0911-2650-F534-48A5995A8089}"/>
              </a:ext>
            </a:extLst>
          </p:cNvPr>
          <p:cNvSpPr/>
          <p:nvPr/>
        </p:nvSpPr>
        <p:spPr>
          <a:xfrm>
            <a:off x="1399875" y="4988327"/>
            <a:ext cx="6207601" cy="25031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a:cs typeface="Calibri"/>
            </a:endParaRPr>
          </a:p>
        </p:txBody>
      </p:sp>
      <p:sp>
        <p:nvSpPr>
          <p:cNvPr id="4" name="TextBox 3">
            <a:extLst>
              <a:ext uri="{FF2B5EF4-FFF2-40B4-BE49-F238E27FC236}">
                <a16:creationId xmlns:a16="http://schemas.microsoft.com/office/drawing/2014/main" id="{F7BE4D9D-5DDA-4E27-26F3-E84560D92365}"/>
              </a:ext>
            </a:extLst>
          </p:cNvPr>
          <p:cNvSpPr txBox="1"/>
          <p:nvPr/>
        </p:nvSpPr>
        <p:spPr>
          <a:xfrm>
            <a:off x="1399876" y="5264870"/>
            <a:ext cx="6207601" cy="1254959"/>
          </a:xfrm>
          <a:prstGeom prst="rect">
            <a:avLst/>
          </a:prstGeom>
          <a:noFill/>
          <a:ln>
            <a:solidFill>
              <a:schemeClr val="tx1"/>
            </a:solidFill>
          </a:ln>
        </p:spPr>
        <p:txBody>
          <a:bodyPr wrap="square" lIns="68580" tIns="34290" rIns="68580" bIns="34290" rtlCol="0" anchor="t">
            <a:spAutoFit/>
          </a:bodyPr>
          <a:lstStyle/>
          <a:p>
            <a:pPr>
              <a:lnSpc>
                <a:spcPct val="107000"/>
              </a:lnSpc>
            </a:pPr>
            <a:r>
              <a:rPr lang="fr-FR" sz="1200" kern="100" dirty="0">
                <a:latin typeface="Calibri" panose="020F0502020204030204" pitchFamily="34" charset="0"/>
                <a:ea typeface="Calibri" panose="020F0502020204030204" pitchFamily="34" charset="0"/>
                <a:cs typeface="Calibri" panose="020F0502020204030204" pitchFamily="34" charset="0"/>
              </a:rPr>
              <a:t>•Mettre en place une autorité de certification interne (PKI privée).	</a:t>
            </a:r>
          </a:p>
          <a:p>
            <a:pPr>
              <a:lnSpc>
                <a:spcPct val="107000"/>
              </a:lnSpc>
            </a:pPr>
            <a:r>
              <a:rPr lang="fr-FR" sz="1200" kern="100" dirty="0">
                <a:latin typeface="Calibri" panose="020F0502020204030204" pitchFamily="34" charset="0"/>
                <a:ea typeface="Calibri" panose="020F0502020204030204" pitchFamily="34" charset="0"/>
                <a:cs typeface="Calibri" panose="020F0502020204030204" pitchFamily="34" charset="0"/>
              </a:rPr>
              <a:t>•Sécuriser les clés privées et limiter leur accès.	</a:t>
            </a:r>
          </a:p>
          <a:p>
            <a:pPr>
              <a:lnSpc>
                <a:spcPct val="107000"/>
              </a:lnSpc>
            </a:pPr>
            <a:r>
              <a:rPr lang="fr-FR" sz="1200" kern="100" dirty="0">
                <a:latin typeface="Calibri" panose="020F0502020204030204" pitchFamily="34" charset="0"/>
                <a:ea typeface="Calibri" panose="020F0502020204030204" pitchFamily="34" charset="0"/>
                <a:cs typeface="Calibri" panose="020F0502020204030204" pitchFamily="34" charset="0"/>
              </a:rPr>
              <a:t>•Distribuer le certificat racine aux clients pour éviter les alertes.	</a:t>
            </a:r>
          </a:p>
          <a:p>
            <a:pPr>
              <a:lnSpc>
                <a:spcPct val="107000"/>
              </a:lnSpc>
            </a:pPr>
            <a:r>
              <a:rPr lang="fr-FR" sz="1200" kern="100" dirty="0">
                <a:latin typeface="Calibri" panose="020F0502020204030204" pitchFamily="34" charset="0"/>
                <a:ea typeface="Calibri" panose="020F0502020204030204" pitchFamily="34" charset="0"/>
                <a:cs typeface="Calibri" panose="020F0502020204030204" pitchFamily="34" charset="0"/>
              </a:rPr>
              <a:t> • Passer à une autorité reconnue (ex : </a:t>
            </a:r>
            <a:r>
              <a:rPr lang="fr-FR" sz="1200" kern="100" dirty="0" err="1">
                <a:latin typeface="Calibri" panose="020F0502020204030204" pitchFamily="34" charset="0"/>
                <a:ea typeface="Calibri" panose="020F0502020204030204" pitchFamily="34" charset="0"/>
                <a:cs typeface="Calibri" panose="020F0502020204030204" pitchFamily="34" charset="0"/>
              </a:rPr>
              <a:t>Let’s</a:t>
            </a:r>
            <a:r>
              <a:rPr lang="fr-FR" sz="1200" kern="100" dirty="0">
                <a:latin typeface="Calibri" panose="020F0502020204030204" pitchFamily="34" charset="0"/>
                <a:ea typeface="Calibri" panose="020F0502020204030204" pitchFamily="34" charset="0"/>
                <a:cs typeface="Calibri" panose="020F0502020204030204" pitchFamily="34" charset="0"/>
              </a:rPr>
              <a:t> </a:t>
            </a:r>
            <a:r>
              <a:rPr lang="fr-FR" sz="1200" kern="100" dirty="0" err="1">
                <a:latin typeface="Calibri" panose="020F0502020204030204" pitchFamily="34" charset="0"/>
                <a:ea typeface="Calibri" panose="020F0502020204030204" pitchFamily="34" charset="0"/>
                <a:cs typeface="Calibri" panose="020F0502020204030204" pitchFamily="34" charset="0"/>
              </a:rPr>
              <a:t>Encrypt</a:t>
            </a:r>
            <a:r>
              <a:rPr lang="fr-FR" sz="1200" kern="100" dirty="0">
                <a:latin typeface="Calibri" panose="020F0502020204030204" pitchFamily="34" charset="0"/>
                <a:ea typeface="Calibri" panose="020F0502020204030204" pitchFamily="34" charset="0"/>
                <a:cs typeface="Calibri" panose="020F0502020204030204" pitchFamily="34" charset="0"/>
              </a:rPr>
              <a:t>) si le service est accessible depuis l’extérieur.</a:t>
            </a:r>
          </a:p>
          <a:p>
            <a:pPr>
              <a:lnSpc>
                <a:spcPct val="107000"/>
              </a:lnSpc>
            </a:pPr>
            <a:r>
              <a:rPr lang="fr-FR" sz="1200" kern="100" dirty="0">
                <a:latin typeface="Calibri" panose="020F0502020204030204" pitchFamily="34" charset="0"/>
                <a:ea typeface="Calibri" panose="020F0502020204030204" pitchFamily="34" charset="0"/>
                <a:cs typeface="Calibri" panose="020F0502020204030204" pitchFamily="34" charset="0"/>
              </a:rPr>
              <a:t> • Renouveler les équipements obsolètes par des matériels compatibles avec le support et les mises à jour de sécurité</a:t>
            </a:r>
          </a:p>
        </p:txBody>
      </p:sp>
      <p:sp>
        <p:nvSpPr>
          <p:cNvPr id="2" name="Slide Number Placeholder 1">
            <a:extLst>
              <a:ext uri="{FF2B5EF4-FFF2-40B4-BE49-F238E27FC236}">
                <a16:creationId xmlns:a16="http://schemas.microsoft.com/office/drawing/2014/main" id="{1427B09C-846D-91D5-B4E5-AAC08A3C0272}"/>
              </a:ext>
            </a:extLst>
          </p:cNvPr>
          <p:cNvSpPr>
            <a:spLocks noGrp="1"/>
          </p:cNvSpPr>
          <p:nvPr>
            <p:ph type="sldNum" sz="quarter" idx="12"/>
          </p:nvPr>
        </p:nvSpPr>
        <p:spPr>
          <a:xfrm>
            <a:off x="6641721" y="5664224"/>
            <a:ext cx="2057400" cy="273844"/>
          </a:xfrm>
        </p:spPr>
        <p:txBody>
          <a:bodyPr/>
          <a:lstStyle/>
          <a:p>
            <a:pPr defTabSz="685800">
              <a:defRPr/>
            </a:pPr>
            <a:r>
              <a:rPr lang="fr-FR" b="1" dirty="0">
                <a:solidFill>
                  <a:prstClr val="black">
                    <a:tint val="75000"/>
                  </a:prstClr>
                </a:solidFill>
                <a:latin typeface="Calibri" panose="020F0502020204030204" pitchFamily="34" charset="0"/>
                <a:cs typeface="Calibri" panose="020F0502020204030204" pitchFamily="34" charset="0"/>
              </a:rPr>
              <a:t>2</a:t>
            </a:r>
          </a:p>
          <a:p>
            <a:pPr defTabSz="685800">
              <a:defRPr/>
            </a:pPr>
            <a:endParaRPr lang="en-GB" dirty="0">
              <a:solidFill>
                <a:prstClr val="black">
                  <a:tint val="75000"/>
                </a:prstClr>
              </a:solidFill>
              <a:latin typeface="Calibri" panose="020F0502020204030204"/>
            </a:endParaRPr>
          </a:p>
        </p:txBody>
      </p:sp>
      <p:sp>
        <p:nvSpPr>
          <p:cNvPr id="6" name="Rectangle 5">
            <a:extLst>
              <a:ext uri="{FF2B5EF4-FFF2-40B4-BE49-F238E27FC236}">
                <a16:creationId xmlns:a16="http://schemas.microsoft.com/office/drawing/2014/main" id="{10E3714E-9293-61EF-1E48-F225D85A9269}"/>
              </a:ext>
            </a:extLst>
          </p:cNvPr>
          <p:cNvSpPr/>
          <p:nvPr/>
        </p:nvSpPr>
        <p:spPr>
          <a:xfrm>
            <a:off x="71386" y="1222425"/>
            <a:ext cx="1345540" cy="30008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SN" sz="1200" dirty="0">
                <a:solidFill>
                  <a:prstClr val="black"/>
                </a:solidFill>
                <a:latin typeface="Calibri" panose="020F0502020204030204"/>
              </a:rPr>
              <a:t>Niveau de criticité </a:t>
            </a:r>
          </a:p>
        </p:txBody>
      </p:sp>
      <p:sp>
        <p:nvSpPr>
          <p:cNvPr id="7" name="Rectangle 6">
            <a:extLst>
              <a:ext uri="{FF2B5EF4-FFF2-40B4-BE49-F238E27FC236}">
                <a16:creationId xmlns:a16="http://schemas.microsoft.com/office/drawing/2014/main" id="{064BF515-3234-0287-BE85-C54DF4DC95CD}"/>
              </a:ext>
            </a:extLst>
          </p:cNvPr>
          <p:cNvSpPr/>
          <p:nvPr/>
        </p:nvSpPr>
        <p:spPr>
          <a:xfrm>
            <a:off x="78115" y="1500869"/>
            <a:ext cx="1345539" cy="199136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dirty="0">
              <a:solidFill>
                <a:prstClr val="white"/>
              </a:solidFill>
              <a:latin typeface="Calibri" panose="020F0502020204030204"/>
            </a:endParaRPr>
          </a:p>
        </p:txBody>
      </p:sp>
      <p:sp>
        <p:nvSpPr>
          <p:cNvPr id="11" name="Oval 17">
            <a:extLst>
              <a:ext uri="{FF2B5EF4-FFF2-40B4-BE49-F238E27FC236}">
                <a16:creationId xmlns:a16="http://schemas.microsoft.com/office/drawing/2014/main" id="{92339245-C862-9EFB-3EF6-D593A262987F}"/>
              </a:ext>
            </a:extLst>
          </p:cNvPr>
          <p:cNvSpPr/>
          <p:nvPr/>
        </p:nvSpPr>
        <p:spPr>
          <a:xfrm>
            <a:off x="111984" y="1557182"/>
            <a:ext cx="343432" cy="34635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3" name="Oval 24">
            <a:extLst>
              <a:ext uri="{FF2B5EF4-FFF2-40B4-BE49-F238E27FC236}">
                <a16:creationId xmlns:a16="http://schemas.microsoft.com/office/drawing/2014/main" id="{3DFA2F30-7A76-A5F4-340E-E80E0B9F48DA}"/>
              </a:ext>
            </a:extLst>
          </p:cNvPr>
          <p:cNvSpPr/>
          <p:nvPr/>
        </p:nvSpPr>
        <p:spPr>
          <a:xfrm>
            <a:off x="114958" y="1988768"/>
            <a:ext cx="340458" cy="33855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5" name="Oval 26">
            <a:extLst>
              <a:ext uri="{FF2B5EF4-FFF2-40B4-BE49-F238E27FC236}">
                <a16:creationId xmlns:a16="http://schemas.microsoft.com/office/drawing/2014/main" id="{A23CF10E-57D7-B369-C8A8-0DE75DA08BF7}"/>
              </a:ext>
            </a:extLst>
          </p:cNvPr>
          <p:cNvSpPr/>
          <p:nvPr/>
        </p:nvSpPr>
        <p:spPr>
          <a:xfrm>
            <a:off x="111984" y="2473836"/>
            <a:ext cx="343431" cy="31975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17" name="Oval 26">
            <a:extLst>
              <a:ext uri="{FF2B5EF4-FFF2-40B4-BE49-F238E27FC236}">
                <a16:creationId xmlns:a16="http://schemas.microsoft.com/office/drawing/2014/main" id="{B1D0B95C-DE3F-A33E-07B5-FDC881442DE9}"/>
              </a:ext>
            </a:extLst>
          </p:cNvPr>
          <p:cNvSpPr/>
          <p:nvPr/>
        </p:nvSpPr>
        <p:spPr>
          <a:xfrm>
            <a:off x="111984" y="2960599"/>
            <a:ext cx="346794" cy="33855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22" name="ZoneTexte 21">
            <a:extLst>
              <a:ext uri="{FF2B5EF4-FFF2-40B4-BE49-F238E27FC236}">
                <a16:creationId xmlns:a16="http://schemas.microsoft.com/office/drawing/2014/main" id="{4D08439F-93CE-B76B-0ED6-BA8BCCB92778}"/>
              </a:ext>
            </a:extLst>
          </p:cNvPr>
          <p:cNvSpPr txBox="1"/>
          <p:nvPr/>
        </p:nvSpPr>
        <p:spPr>
          <a:xfrm>
            <a:off x="427315" y="1988769"/>
            <a:ext cx="973806"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Majeur</a:t>
            </a:r>
          </a:p>
        </p:txBody>
      </p:sp>
      <p:sp>
        <p:nvSpPr>
          <p:cNvPr id="23" name="ZoneTexte 22">
            <a:extLst>
              <a:ext uri="{FF2B5EF4-FFF2-40B4-BE49-F238E27FC236}">
                <a16:creationId xmlns:a16="http://schemas.microsoft.com/office/drawing/2014/main" id="{D0DC3395-39AB-A986-71FD-1E47E5876BD5}"/>
              </a:ext>
            </a:extLst>
          </p:cNvPr>
          <p:cNvSpPr txBox="1"/>
          <p:nvPr/>
        </p:nvSpPr>
        <p:spPr>
          <a:xfrm>
            <a:off x="455416" y="2455033"/>
            <a:ext cx="945705"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Modéré</a:t>
            </a:r>
          </a:p>
        </p:txBody>
      </p:sp>
      <p:sp>
        <p:nvSpPr>
          <p:cNvPr id="24" name="ZoneTexte 23">
            <a:extLst>
              <a:ext uri="{FF2B5EF4-FFF2-40B4-BE49-F238E27FC236}">
                <a16:creationId xmlns:a16="http://schemas.microsoft.com/office/drawing/2014/main" id="{5D39325A-1FBC-A79D-E7C1-0D815F4F41F6}"/>
              </a:ext>
            </a:extLst>
          </p:cNvPr>
          <p:cNvSpPr txBox="1"/>
          <p:nvPr/>
        </p:nvSpPr>
        <p:spPr>
          <a:xfrm>
            <a:off x="513631" y="2958904"/>
            <a:ext cx="886245"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Mineur</a:t>
            </a:r>
          </a:p>
        </p:txBody>
      </p:sp>
      <p:sp>
        <p:nvSpPr>
          <p:cNvPr id="26" name="ZoneTexte 25">
            <a:extLst>
              <a:ext uri="{FF2B5EF4-FFF2-40B4-BE49-F238E27FC236}">
                <a16:creationId xmlns:a16="http://schemas.microsoft.com/office/drawing/2014/main" id="{68F2BE2C-9531-389D-59EE-AED8C2FBD1DE}"/>
              </a:ext>
            </a:extLst>
          </p:cNvPr>
          <p:cNvSpPr txBox="1"/>
          <p:nvPr/>
        </p:nvSpPr>
        <p:spPr>
          <a:xfrm>
            <a:off x="417612" y="1522506"/>
            <a:ext cx="982264"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Extrême</a:t>
            </a:r>
          </a:p>
        </p:txBody>
      </p:sp>
    </p:spTree>
    <p:extLst>
      <p:ext uri="{BB962C8B-B14F-4D97-AF65-F5344CB8AC3E}">
        <p14:creationId xmlns:p14="http://schemas.microsoft.com/office/powerpoint/2010/main" val="9011554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F7CBD9C7-304C-72B3-8629-E83AEED312A2}"/>
            </a:ext>
          </a:extLst>
        </p:cNvPr>
        <p:cNvGrpSpPr/>
        <p:nvPr/>
      </p:nvGrpSpPr>
      <p:grpSpPr>
        <a:xfrm>
          <a:off x="0" y="0"/>
          <a:ext cx="0" cy="0"/>
          <a:chOff x="0" y="0"/>
          <a:chExt cx="0" cy="0"/>
        </a:xfrm>
      </p:grpSpPr>
      <p:sp>
        <p:nvSpPr>
          <p:cNvPr id="226" name="Google Shape;226;p13">
            <a:extLst>
              <a:ext uri="{FF2B5EF4-FFF2-40B4-BE49-F238E27FC236}">
                <a16:creationId xmlns:a16="http://schemas.microsoft.com/office/drawing/2014/main" id="{F5B09C17-BE1C-5B34-3214-B0D8ACE64C18}"/>
              </a:ext>
            </a:extLst>
          </p:cNvPr>
          <p:cNvSpPr txBox="1"/>
          <p:nvPr/>
        </p:nvSpPr>
        <p:spPr>
          <a:xfrm>
            <a:off x="6423238" y="1254604"/>
            <a:ext cx="1607034" cy="325795"/>
          </a:xfrm>
          <a:prstGeom prst="rect">
            <a:avLst/>
          </a:prstGeom>
          <a:noFill/>
          <a:ln>
            <a:noFill/>
          </a:ln>
        </p:spPr>
        <p:txBody>
          <a:bodyPr spcFirstLastPara="1" wrap="square" lIns="0" tIns="0" rIns="0" bIns="0" anchor="t" anchorCtr="0">
            <a:spAutoFit/>
          </a:bodyPr>
          <a:lstStyle/>
          <a:p>
            <a:pPr algn="r">
              <a:lnSpc>
                <a:spcPct val="119988"/>
              </a:lnSpc>
            </a:pPr>
            <a:r>
              <a:rPr lang="en-US" sz="1764">
                <a:solidFill>
                  <a:srgbClr val="FFFFFF"/>
                </a:solidFill>
                <a:latin typeface="Russo One"/>
                <a:ea typeface="Russo One"/>
                <a:cs typeface="Russo One"/>
                <a:sym typeface="Russo One"/>
              </a:rPr>
              <a:t>01/02/2025</a:t>
            </a:r>
            <a:endParaRPr sz="900"/>
          </a:p>
        </p:txBody>
      </p:sp>
      <p:cxnSp>
        <p:nvCxnSpPr>
          <p:cNvPr id="227" name="Google Shape;227;p13">
            <a:extLst>
              <a:ext uri="{FF2B5EF4-FFF2-40B4-BE49-F238E27FC236}">
                <a16:creationId xmlns:a16="http://schemas.microsoft.com/office/drawing/2014/main" id="{BE1D46B0-FE54-790B-E327-084AFCB6D75C}"/>
              </a:ext>
            </a:extLst>
          </p:cNvPr>
          <p:cNvCxnSpPr/>
          <p:nvPr/>
        </p:nvCxnSpPr>
        <p:spPr>
          <a:xfrm>
            <a:off x="8216870" y="1383191"/>
            <a:ext cx="496406" cy="0"/>
          </a:xfrm>
          <a:prstGeom prst="straightConnector1">
            <a:avLst/>
          </a:prstGeom>
          <a:noFill/>
          <a:ln w="38100" cap="flat" cmpd="sng">
            <a:solidFill>
              <a:srgbClr val="FFFFFF"/>
            </a:solidFill>
            <a:prstDash val="solid"/>
            <a:round/>
            <a:headEnd type="none" w="sm" len="sm"/>
            <a:tailEnd type="stealth" w="med" len="med"/>
          </a:ln>
        </p:spPr>
      </p:cxnSp>
      <p:sp>
        <p:nvSpPr>
          <p:cNvPr id="245" name="Google Shape;245;p13">
            <a:extLst>
              <a:ext uri="{FF2B5EF4-FFF2-40B4-BE49-F238E27FC236}">
                <a16:creationId xmlns:a16="http://schemas.microsoft.com/office/drawing/2014/main" id="{7524FEBF-6F78-BA4A-CB70-09A1AA2AECAC}"/>
              </a:ext>
            </a:extLst>
          </p:cNvPr>
          <p:cNvSpPr txBox="1"/>
          <p:nvPr/>
        </p:nvSpPr>
        <p:spPr>
          <a:xfrm>
            <a:off x="660820" y="2566183"/>
            <a:ext cx="7369452" cy="1329595"/>
          </a:xfrm>
          <a:prstGeom prst="rect">
            <a:avLst/>
          </a:prstGeom>
          <a:noFill/>
          <a:ln>
            <a:noFill/>
          </a:ln>
        </p:spPr>
        <p:txBody>
          <a:bodyPr spcFirstLastPara="1" wrap="square" lIns="0" tIns="0" rIns="0" bIns="0" anchor="t" anchorCtr="0">
            <a:spAutoFit/>
          </a:bodyPr>
          <a:lstStyle/>
          <a:p>
            <a:pPr algn="ctr">
              <a:lnSpc>
                <a:spcPct val="120017"/>
              </a:lnSpc>
            </a:pPr>
            <a:r>
              <a:rPr lang="en-US" sz="7200" dirty="0">
                <a:solidFill>
                  <a:schemeClr val="tx2">
                    <a:lumMod val="75000"/>
                  </a:schemeClr>
                </a:solidFill>
                <a:latin typeface="Russo One"/>
                <a:sym typeface="Russo One"/>
              </a:rPr>
              <a:t>Volet Réseau    </a:t>
            </a:r>
            <a:endParaRPr lang="en-US" sz="7200" dirty="0">
              <a:solidFill>
                <a:schemeClr val="tx2">
                  <a:lumMod val="75000"/>
                </a:schemeClr>
              </a:solidFill>
            </a:endParaRPr>
          </a:p>
        </p:txBody>
      </p:sp>
    </p:spTree>
    <p:extLst>
      <p:ext uri="{BB962C8B-B14F-4D97-AF65-F5344CB8AC3E}">
        <p14:creationId xmlns:p14="http://schemas.microsoft.com/office/powerpoint/2010/main" val="10464150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7352675C-2180-03A6-21E6-AEAE0E360005}"/>
            </a:ext>
          </a:extLst>
        </p:cNvPr>
        <p:cNvGrpSpPr/>
        <p:nvPr/>
      </p:nvGrpSpPr>
      <p:grpSpPr>
        <a:xfrm>
          <a:off x="0" y="0"/>
          <a:ext cx="0" cy="0"/>
          <a:chOff x="0" y="0"/>
          <a:chExt cx="0" cy="0"/>
        </a:xfrm>
      </p:grpSpPr>
      <p:sp>
        <p:nvSpPr>
          <p:cNvPr id="226" name="Google Shape;226;p13">
            <a:extLst>
              <a:ext uri="{FF2B5EF4-FFF2-40B4-BE49-F238E27FC236}">
                <a16:creationId xmlns:a16="http://schemas.microsoft.com/office/drawing/2014/main" id="{6346DCB3-4E0D-A2BF-AC1A-ED48B041F89D}"/>
              </a:ext>
            </a:extLst>
          </p:cNvPr>
          <p:cNvSpPr txBox="1"/>
          <p:nvPr/>
        </p:nvSpPr>
        <p:spPr>
          <a:xfrm>
            <a:off x="6423238" y="1254604"/>
            <a:ext cx="1607034" cy="325795"/>
          </a:xfrm>
          <a:prstGeom prst="rect">
            <a:avLst/>
          </a:prstGeom>
          <a:noFill/>
          <a:ln>
            <a:noFill/>
          </a:ln>
        </p:spPr>
        <p:txBody>
          <a:bodyPr spcFirstLastPara="1" wrap="square" lIns="0" tIns="0" rIns="0" bIns="0" anchor="t" anchorCtr="0">
            <a:spAutoFit/>
          </a:bodyPr>
          <a:lstStyle/>
          <a:p>
            <a:pPr algn="r">
              <a:lnSpc>
                <a:spcPct val="119988"/>
              </a:lnSpc>
            </a:pPr>
            <a:r>
              <a:rPr lang="en-US" sz="1764">
                <a:solidFill>
                  <a:srgbClr val="FFFFFF"/>
                </a:solidFill>
                <a:latin typeface="Russo One"/>
                <a:ea typeface="Russo One"/>
                <a:cs typeface="Russo One"/>
                <a:sym typeface="Russo One"/>
              </a:rPr>
              <a:t>01/02/2025</a:t>
            </a:r>
            <a:endParaRPr sz="900"/>
          </a:p>
        </p:txBody>
      </p:sp>
      <p:cxnSp>
        <p:nvCxnSpPr>
          <p:cNvPr id="227" name="Google Shape;227;p13">
            <a:extLst>
              <a:ext uri="{FF2B5EF4-FFF2-40B4-BE49-F238E27FC236}">
                <a16:creationId xmlns:a16="http://schemas.microsoft.com/office/drawing/2014/main" id="{C9547F86-82CF-471C-7E62-6602EC60D762}"/>
              </a:ext>
            </a:extLst>
          </p:cNvPr>
          <p:cNvCxnSpPr/>
          <p:nvPr/>
        </p:nvCxnSpPr>
        <p:spPr>
          <a:xfrm>
            <a:off x="8216870" y="1383191"/>
            <a:ext cx="496406" cy="0"/>
          </a:xfrm>
          <a:prstGeom prst="straightConnector1">
            <a:avLst/>
          </a:prstGeom>
          <a:noFill/>
          <a:ln w="38100" cap="flat" cmpd="sng">
            <a:solidFill>
              <a:srgbClr val="FFFFFF"/>
            </a:solidFill>
            <a:prstDash val="solid"/>
            <a:round/>
            <a:headEnd type="none" w="sm" len="sm"/>
            <a:tailEnd type="stealth" w="med" len="med"/>
          </a:ln>
        </p:spPr>
      </p:cxnSp>
      <p:sp>
        <p:nvSpPr>
          <p:cNvPr id="245" name="Google Shape;245;p13">
            <a:extLst>
              <a:ext uri="{FF2B5EF4-FFF2-40B4-BE49-F238E27FC236}">
                <a16:creationId xmlns:a16="http://schemas.microsoft.com/office/drawing/2014/main" id="{D8281614-0C28-DA0B-1921-40A1D19A55C9}"/>
              </a:ext>
            </a:extLst>
          </p:cNvPr>
          <p:cNvSpPr txBox="1"/>
          <p:nvPr/>
        </p:nvSpPr>
        <p:spPr>
          <a:xfrm>
            <a:off x="1345510" y="749591"/>
            <a:ext cx="6730969" cy="648191"/>
          </a:xfrm>
          <a:prstGeom prst="rect">
            <a:avLst/>
          </a:prstGeom>
          <a:noFill/>
          <a:ln>
            <a:noFill/>
          </a:ln>
        </p:spPr>
        <p:txBody>
          <a:bodyPr spcFirstLastPara="1" wrap="square" lIns="0" tIns="0" rIns="0" bIns="0" anchor="t" anchorCtr="0">
            <a:spAutoFit/>
          </a:bodyPr>
          <a:lstStyle/>
          <a:p>
            <a:pPr>
              <a:lnSpc>
                <a:spcPct val="120017"/>
              </a:lnSpc>
            </a:pPr>
            <a:r>
              <a:rPr lang="en-US" sz="3510" dirty="0">
                <a:solidFill>
                  <a:schemeClr val="tx2">
                    <a:lumMod val="75000"/>
                  </a:schemeClr>
                </a:solidFill>
                <a:latin typeface="Russo One"/>
                <a:sym typeface="Russo One"/>
              </a:rPr>
              <a:t>Description de l ’architecture</a:t>
            </a:r>
            <a:endParaRPr sz="900" dirty="0">
              <a:solidFill>
                <a:schemeClr val="tx2">
                  <a:lumMod val="75000"/>
                </a:schemeClr>
              </a:solidFill>
            </a:endParaRPr>
          </a:p>
        </p:txBody>
      </p:sp>
      <p:sp>
        <p:nvSpPr>
          <p:cNvPr id="3" name="ZoneTexte 2">
            <a:extLst>
              <a:ext uri="{FF2B5EF4-FFF2-40B4-BE49-F238E27FC236}">
                <a16:creationId xmlns:a16="http://schemas.microsoft.com/office/drawing/2014/main" id="{A3EE3595-EC5B-FAD0-0DCF-AB0D376DBAB8}"/>
              </a:ext>
            </a:extLst>
          </p:cNvPr>
          <p:cNvSpPr txBox="1"/>
          <p:nvPr/>
        </p:nvSpPr>
        <p:spPr>
          <a:xfrm>
            <a:off x="745672" y="4896203"/>
            <a:ext cx="6481083" cy="1815882"/>
          </a:xfrm>
          <a:prstGeom prst="rect">
            <a:avLst/>
          </a:prstGeom>
          <a:noFill/>
        </p:spPr>
        <p:txBody>
          <a:bodyPr wrap="square">
            <a:spAutoFit/>
          </a:bodyPr>
          <a:lstStyle/>
          <a:p>
            <a:r>
              <a:rPr lang="fr-FR" sz="1600" kern="100" dirty="0">
                <a:latin typeface="Calibri" panose="020F0502020204030204" pitchFamily="34" charset="0"/>
                <a:ea typeface="Calibri" panose="020F0502020204030204" pitchFamily="34" charset="0"/>
                <a:cs typeface="Calibri" panose="020F0502020204030204" pitchFamily="34" charset="0"/>
              </a:rPr>
              <a:t>L’architecture réseau repose sur un pare-feu ASA, deux routeurs (R1 et R2), et deux switches d’accès (SWITCH-INSIDE, SWITCH-AGENCY). La segmentation réseau est organisée en trois zones : LAN interne, DMZ, et agence distante. Le firewall ASA est bien configuré avec des interfaces distinctes pour </a:t>
            </a:r>
            <a:r>
              <a:rPr lang="fr-FR" sz="1600" kern="100" dirty="0" err="1">
                <a:latin typeface="Calibri" panose="020F0502020204030204" pitchFamily="34" charset="0"/>
                <a:ea typeface="Calibri" panose="020F0502020204030204" pitchFamily="34" charset="0"/>
                <a:cs typeface="Calibri" panose="020F0502020204030204" pitchFamily="34" charset="0"/>
              </a:rPr>
              <a:t>inside</a:t>
            </a:r>
            <a:r>
              <a:rPr lang="fr-FR" sz="1600" kern="100" dirty="0">
                <a:latin typeface="Calibri" panose="020F0502020204030204" pitchFamily="34" charset="0"/>
                <a:ea typeface="Calibri" panose="020F0502020204030204" pitchFamily="34" charset="0"/>
                <a:cs typeface="Calibri" panose="020F0502020204030204" pitchFamily="34" charset="0"/>
              </a:rPr>
              <a:t>, </a:t>
            </a:r>
            <a:r>
              <a:rPr lang="fr-FR" sz="1600" kern="100" dirty="0" err="1">
                <a:latin typeface="Calibri" panose="020F0502020204030204" pitchFamily="34" charset="0"/>
                <a:ea typeface="Calibri" panose="020F0502020204030204" pitchFamily="34" charset="0"/>
                <a:cs typeface="Calibri" panose="020F0502020204030204" pitchFamily="34" charset="0"/>
              </a:rPr>
              <a:t>outside</a:t>
            </a:r>
            <a:r>
              <a:rPr lang="fr-FR" sz="1600" kern="100" dirty="0">
                <a:latin typeface="Calibri" panose="020F0502020204030204" pitchFamily="34" charset="0"/>
                <a:ea typeface="Calibri" panose="020F0502020204030204" pitchFamily="34" charset="0"/>
                <a:cs typeface="Calibri" panose="020F0502020204030204" pitchFamily="34" charset="0"/>
              </a:rPr>
              <a:t> et </a:t>
            </a:r>
            <a:r>
              <a:rPr lang="fr-FR" sz="1600" kern="100" dirty="0" err="1">
                <a:latin typeface="Calibri" panose="020F0502020204030204" pitchFamily="34" charset="0"/>
                <a:ea typeface="Calibri" panose="020F0502020204030204" pitchFamily="34" charset="0"/>
                <a:cs typeface="Calibri" panose="020F0502020204030204" pitchFamily="34" charset="0"/>
              </a:rPr>
              <a:t>dmz</a:t>
            </a:r>
            <a:r>
              <a:rPr lang="fr-FR" sz="1600" kern="100" dirty="0">
                <a:latin typeface="Calibri" panose="020F0502020204030204" pitchFamily="34" charset="0"/>
                <a:ea typeface="Calibri" panose="020F0502020204030204" pitchFamily="34" charset="0"/>
                <a:cs typeface="Calibri" panose="020F0502020204030204" pitchFamily="34" charset="0"/>
              </a:rPr>
              <a:t>, avec traduction d’adresses NAT. Les VLANs sont utilisés, et la sécurité des switches est renforcée (port-</a:t>
            </a:r>
            <a:r>
              <a:rPr lang="fr-FR" sz="1600" kern="100" dirty="0" err="1">
                <a:latin typeface="Calibri" panose="020F0502020204030204" pitchFamily="34" charset="0"/>
                <a:ea typeface="Calibri" panose="020F0502020204030204" pitchFamily="34" charset="0"/>
                <a:cs typeface="Calibri" panose="020F0502020204030204" pitchFamily="34" charset="0"/>
              </a:rPr>
              <a:t>security</a:t>
            </a:r>
            <a:r>
              <a:rPr lang="fr-FR" sz="1600" kern="100" dirty="0">
                <a:latin typeface="Calibri" panose="020F0502020204030204" pitchFamily="34" charset="0"/>
                <a:ea typeface="Calibri" panose="020F0502020204030204" pitchFamily="34" charset="0"/>
                <a:cs typeface="Calibri" panose="020F0502020204030204" pitchFamily="34" charset="0"/>
              </a:rPr>
              <a:t>, DHCP </a:t>
            </a:r>
            <a:r>
              <a:rPr lang="fr-FR" sz="1600" kern="100" dirty="0" err="1">
                <a:latin typeface="Calibri" panose="020F0502020204030204" pitchFamily="34" charset="0"/>
                <a:ea typeface="Calibri" panose="020F0502020204030204" pitchFamily="34" charset="0"/>
                <a:cs typeface="Calibri" panose="020F0502020204030204" pitchFamily="34" charset="0"/>
              </a:rPr>
              <a:t>snooping</a:t>
            </a:r>
            <a:r>
              <a:rPr lang="fr-FR" sz="1600" kern="100" dirty="0">
                <a:latin typeface="Calibri" panose="020F0502020204030204" pitchFamily="34" charset="0"/>
                <a:ea typeface="Calibri" panose="020F0502020204030204" pitchFamily="34" charset="0"/>
                <a:cs typeface="Calibri" panose="020F0502020204030204" pitchFamily="34" charset="0"/>
              </a:rPr>
              <a:t>, BPDU </a:t>
            </a:r>
            <a:r>
              <a:rPr lang="fr-FR" sz="1600" kern="100" dirty="0" err="1">
                <a:latin typeface="Calibri" panose="020F0502020204030204" pitchFamily="34" charset="0"/>
                <a:ea typeface="Calibri" panose="020F0502020204030204" pitchFamily="34" charset="0"/>
                <a:cs typeface="Calibri" panose="020F0502020204030204" pitchFamily="34" charset="0"/>
              </a:rPr>
              <a:t>guard</a:t>
            </a:r>
            <a:r>
              <a:rPr lang="fr-FR" sz="1600" kern="100" dirty="0">
                <a:latin typeface="Calibri" panose="020F0502020204030204" pitchFamily="34" charset="0"/>
                <a:ea typeface="Calibri" panose="020F0502020204030204" pitchFamily="34" charset="0"/>
                <a:cs typeface="Calibri" panose="020F0502020204030204" pitchFamily="34" charset="0"/>
              </a:rPr>
              <a:t>, etc.).</a:t>
            </a:r>
            <a:endParaRPr lang="fr-FR" sz="1600" dirty="0"/>
          </a:p>
        </p:txBody>
      </p:sp>
      <p:pic>
        <p:nvPicPr>
          <p:cNvPr id="2" name="Image 1">
            <a:extLst>
              <a:ext uri="{FF2B5EF4-FFF2-40B4-BE49-F238E27FC236}">
                <a16:creationId xmlns:a16="http://schemas.microsoft.com/office/drawing/2014/main" id="{5F75F1BA-9619-2F3A-8B48-72D1A4CFCC97}"/>
              </a:ext>
            </a:extLst>
          </p:cNvPr>
          <p:cNvPicPr>
            <a:picLocks noChangeAspect="1"/>
          </p:cNvPicPr>
          <p:nvPr/>
        </p:nvPicPr>
        <p:blipFill>
          <a:blip r:embed="rId3"/>
          <a:stretch>
            <a:fillRect/>
          </a:stretch>
        </p:blipFill>
        <p:spPr>
          <a:xfrm>
            <a:off x="745672" y="1580399"/>
            <a:ext cx="7250933" cy="3226235"/>
          </a:xfrm>
          <a:prstGeom prst="rect">
            <a:avLst/>
          </a:prstGeom>
        </p:spPr>
      </p:pic>
    </p:spTree>
    <p:extLst>
      <p:ext uri="{BB962C8B-B14F-4D97-AF65-F5344CB8AC3E}">
        <p14:creationId xmlns:p14="http://schemas.microsoft.com/office/powerpoint/2010/main" val="26679336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A6623-A1F3-467A-B375-748B60146E6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51931EA-F871-AFEE-F77E-742EA4D0EF83}"/>
              </a:ext>
            </a:extLst>
          </p:cNvPr>
          <p:cNvSpPr/>
          <p:nvPr/>
        </p:nvSpPr>
        <p:spPr>
          <a:xfrm>
            <a:off x="38100" y="851352"/>
            <a:ext cx="7629525" cy="3152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a:rPr>
              <a:t>CONSTATS &amp; RECOMMANDATIONS – AUDIT RESEAU </a:t>
            </a:r>
            <a:endParaRPr lang="fr-FR" sz="1500" b="1" dirty="0">
              <a:solidFill>
                <a:prstClr val="white"/>
              </a:solidFill>
              <a:latin typeface="Trebuchet MS" panose="020B0603020202020204" pitchFamily="34" charset="0"/>
            </a:endParaRPr>
          </a:p>
        </p:txBody>
      </p:sp>
      <p:sp>
        <p:nvSpPr>
          <p:cNvPr id="16" name="Rectangle 15">
            <a:extLst>
              <a:ext uri="{FF2B5EF4-FFF2-40B4-BE49-F238E27FC236}">
                <a16:creationId xmlns:a16="http://schemas.microsoft.com/office/drawing/2014/main" id="{98595E05-9BD3-197D-8708-A11CB6C5425D}"/>
              </a:ext>
            </a:extLst>
          </p:cNvPr>
          <p:cNvSpPr/>
          <p:nvPr/>
        </p:nvSpPr>
        <p:spPr>
          <a:xfrm>
            <a:off x="1571681" y="1162351"/>
            <a:ext cx="6383599" cy="29794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schemeClr val="tx1"/>
                </a:solidFill>
                <a:latin typeface="Calibri" panose="020F0502020204030204"/>
              </a:rPr>
              <a:t>Constat </a:t>
            </a:r>
            <a:r>
              <a:rPr lang="en-US" sz="1200" b="1" dirty="0">
                <a:solidFill>
                  <a:schemeClr val="tx1"/>
                </a:solidFill>
                <a:latin typeface="Calibri" panose="020F0502020204030204"/>
              </a:rPr>
              <a:t>00:</a:t>
            </a:r>
            <a:r>
              <a:rPr lang="fr-FR" sz="1200" dirty="0">
                <a:solidFill>
                  <a:schemeClr val="tx1"/>
                </a:solidFill>
                <a:latin typeface="Calibri" panose="020F0502020204030204" pitchFamily="34" charset="0"/>
                <a:ea typeface="Calibri" panose="020F0502020204030204" pitchFamily="34" charset="0"/>
                <a:cs typeface="Calibri" panose="020F0502020204030204" pitchFamily="34" charset="0"/>
              </a:rPr>
              <a:t>Analyse de l’architecture réseau et des dispositifs de sécurité interzones</a:t>
            </a:r>
            <a:endParaRPr lang="en-US" sz="1200" b="1"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774C8667-6372-F447-6FD4-A2BE26A24A7E}"/>
              </a:ext>
            </a:extLst>
          </p:cNvPr>
          <p:cNvSpPr txBox="1"/>
          <p:nvPr/>
        </p:nvSpPr>
        <p:spPr>
          <a:xfrm>
            <a:off x="1563085" y="1469248"/>
            <a:ext cx="6383600" cy="1123193"/>
          </a:xfrm>
          <a:prstGeom prst="rect">
            <a:avLst/>
          </a:prstGeom>
          <a:noFill/>
          <a:ln>
            <a:solidFill>
              <a:schemeClr val="tx1"/>
            </a:solidFill>
          </a:ln>
        </p:spPr>
        <p:txBody>
          <a:bodyPr wrap="square" lIns="68580" tIns="34290" rIns="68580" bIns="34290" rtlCol="0" anchor="t">
            <a:spAutoFit/>
          </a:bodyPr>
          <a:lstStyle/>
          <a:p>
            <a:pPr marL="171450">
              <a:lnSpc>
                <a:spcPct val="107000"/>
              </a:lnSpc>
              <a:spcAft>
                <a:spcPts val="600"/>
              </a:spcAft>
            </a:pPr>
            <a:r>
              <a:rPr lang="fr-FR" sz="900" kern="100" dirty="0">
                <a:latin typeface="Calibri" panose="020F0502020204030204" pitchFamily="34" charset="0"/>
                <a:ea typeface="Calibri" panose="020F0502020204030204" pitchFamily="34" charset="0"/>
                <a:cs typeface="Calibri" panose="020F0502020204030204" pitchFamily="34" charset="0"/>
              </a:rPr>
              <a:t>Ainsi , plusieurs points d’alerte sont relevés :	</a:t>
            </a:r>
          </a:p>
          <a:p>
            <a:pPr marL="171450">
              <a:lnSpc>
                <a:spcPct val="107000"/>
              </a:lnSpc>
              <a:spcAft>
                <a:spcPts val="600"/>
              </a:spcAft>
            </a:pPr>
            <a:r>
              <a:rPr lang="fr-FR" sz="900" kern="100" dirty="0">
                <a:latin typeface="Calibri" panose="020F0502020204030204" pitchFamily="34" charset="0"/>
                <a:ea typeface="Calibri" panose="020F0502020204030204" pitchFamily="34" charset="0"/>
                <a:cs typeface="Calibri" panose="020F0502020204030204" pitchFamily="34" charset="0"/>
              </a:rPr>
              <a:t>•Absence de routage dynamique entre les sites (tout est en statique).</a:t>
            </a:r>
          </a:p>
          <a:p>
            <a:pPr marL="171450">
              <a:lnSpc>
                <a:spcPct val="107000"/>
              </a:lnSpc>
              <a:spcAft>
                <a:spcPts val="600"/>
              </a:spcAft>
            </a:pPr>
            <a:r>
              <a:rPr lang="fr-FR" sz="900" kern="100" dirty="0">
                <a:latin typeface="Calibri" panose="020F0502020204030204" pitchFamily="34" charset="0"/>
                <a:ea typeface="Calibri" panose="020F0502020204030204" pitchFamily="34" charset="0"/>
                <a:cs typeface="Calibri" panose="020F0502020204030204" pitchFamily="34" charset="0"/>
              </a:rPr>
              <a:t>•Absence de redondance des liens : tout repose sur un chemin unique.	</a:t>
            </a:r>
          </a:p>
          <a:p>
            <a:pPr marL="171450">
              <a:lnSpc>
                <a:spcPct val="107000"/>
              </a:lnSpc>
              <a:spcAft>
                <a:spcPts val="600"/>
              </a:spcAft>
            </a:pPr>
            <a:r>
              <a:rPr lang="fr-FR" sz="900" kern="100" dirty="0">
                <a:latin typeface="Calibri" panose="020F0502020204030204" pitchFamily="34" charset="0"/>
                <a:ea typeface="Calibri" panose="020F0502020204030204" pitchFamily="34" charset="0"/>
                <a:cs typeface="Calibri" panose="020F0502020204030204" pitchFamily="34" charset="0"/>
              </a:rPr>
              <a:t>•Le serveur web en DMZ (192.168.1.2) est exposé publiquement via une NAT statique, sans WAF ni proxy de sécurité.</a:t>
            </a:r>
          </a:p>
          <a:p>
            <a:pPr marL="171450">
              <a:lnSpc>
                <a:spcPct val="107000"/>
              </a:lnSpc>
              <a:spcAft>
                <a:spcPts val="600"/>
              </a:spcAft>
            </a:pPr>
            <a:endParaRPr lang="fr-FR" sz="975" kern="100" dirty="0">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8BE071E0-6D4A-7054-4E98-41F50C85D419}"/>
              </a:ext>
            </a:extLst>
          </p:cNvPr>
          <p:cNvSpPr/>
          <p:nvPr/>
        </p:nvSpPr>
        <p:spPr>
          <a:xfrm>
            <a:off x="1571680" y="3223610"/>
            <a:ext cx="6383601" cy="25742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a:rPr>
              <a:t>RISQUES</a:t>
            </a:r>
            <a:r>
              <a:rPr lang="en-SN" sz="1200" dirty="0">
                <a:solidFill>
                  <a:prstClr val="black"/>
                </a:solidFill>
                <a:latin typeface="Calibri" panose="020F0502020204030204"/>
                <a:cs typeface="Calibri"/>
              </a:rPr>
              <a:t> </a:t>
            </a:r>
            <a:endParaRPr lang="en-SN" sz="1200" dirty="0">
              <a:solidFill>
                <a:prstClr val="black"/>
              </a:solidFill>
              <a:latin typeface="Calibri" panose="020F0502020204030204"/>
            </a:endParaRPr>
          </a:p>
        </p:txBody>
      </p:sp>
      <p:sp>
        <p:nvSpPr>
          <p:cNvPr id="3" name="Rectangle 2">
            <a:extLst>
              <a:ext uri="{FF2B5EF4-FFF2-40B4-BE49-F238E27FC236}">
                <a16:creationId xmlns:a16="http://schemas.microsoft.com/office/drawing/2014/main" id="{A4B8F509-0911-2650-F534-48A5995A8089}"/>
              </a:ext>
            </a:extLst>
          </p:cNvPr>
          <p:cNvSpPr/>
          <p:nvPr/>
        </p:nvSpPr>
        <p:spPr>
          <a:xfrm>
            <a:off x="1563086" y="4297075"/>
            <a:ext cx="6392195" cy="29368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a:cs typeface="Calibri"/>
            </a:endParaRPr>
          </a:p>
        </p:txBody>
      </p:sp>
      <p:sp>
        <p:nvSpPr>
          <p:cNvPr id="4" name="TextBox 3">
            <a:extLst>
              <a:ext uri="{FF2B5EF4-FFF2-40B4-BE49-F238E27FC236}">
                <a16:creationId xmlns:a16="http://schemas.microsoft.com/office/drawing/2014/main" id="{F7BE4D9D-5DDA-4E27-26F3-E84560D92365}"/>
              </a:ext>
            </a:extLst>
          </p:cNvPr>
          <p:cNvSpPr txBox="1"/>
          <p:nvPr/>
        </p:nvSpPr>
        <p:spPr>
          <a:xfrm>
            <a:off x="1563086" y="4590758"/>
            <a:ext cx="6392196" cy="1049903"/>
          </a:xfrm>
          <a:prstGeom prst="rect">
            <a:avLst/>
          </a:prstGeom>
          <a:noFill/>
          <a:ln>
            <a:solidFill>
              <a:schemeClr val="tx1"/>
            </a:solidFill>
          </a:ln>
        </p:spPr>
        <p:txBody>
          <a:bodyPr wrap="square" lIns="68580" tIns="34290" rIns="68580" bIns="34290" rtlCol="0" anchor="t">
            <a:spAutoFit/>
          </a:bodyPr>
          <a:lstStyle/>
          <a:p>
            <a:pPr lvl="0">
              <a:lnSpc>
                <a:spcPct val="107000"/>
              </a:lnSpc>
            </a:pPr>
            <a:r>
              <a:rPr lang="fr-FR" sz="1000" kern="100" dirty="0">
                <a:latin typeface="Calibri" panose="020F0502020204030204" pitchFamily="34" charset="0"/>
                <a:ea typeface="Calibri" panose="020F0502020204030204" pitchFamily="34" charset="0"/>
                <a:cs typeface="Calibri" panose="020F0502020204030204" pitchFamily="34" charset="0"/>
              </a:rPr>
              <a:t>1.Mettre en place un routage dynamique sécurisé (OSPF avec authentification ou EIGRP) pour faciliter la gestion des routes entre R1, R2 et ASA.	</a:t>
            </a:r>
          </a:p>
          <a:p>
            <a:pPr lvl="0">
              <a:lnSpc>
                <a:spcPct val="107000"/>
              </a:lnSpc>
            </a:pPr>
            <a:r>
              <a:rPr lang="fr-FR" sz="1000" kern="100" dirty="0">
                <a:latin typeface="Calibri" panose="020F0502020204030204" pitchFamily="34" charset="0"/>
                <a:ea typeface="Calibri" panose="020F0502020204030204" pitchFamily="34" charset="0"/>
                <a:cs typeface="Calibri" panose="020F0502020204030204" pitchFamily="34" charset="0"/>
              </a:rPr>
              <a:t>2 .Ajouter des liens de redondance ou utiliser des protocoles de basculement (HSRP/VRRP) pour assurer la haute disponibilité.	</a:t>
            </a:r>
          </a:p>
          <a:p>
            <a:pPr lvl="0">
              <a:lnSpc>
                <a:spcPct val="107000"/>
              </a:lnSpc>
            </a:pPr>
            <a:r>
              <a:rPr lang="fr-FR" sz="1000" kern="100" dirty="0">
                <a:latin typeface="Calibri" panose="020F0502020204030204" pitchFamily="34" charset="0"/>
                <a:ea typeface="Calibri" panose="020F0502020204030204" pitchFamily="34" charset="0"/>
                <a:cs typeface="Calibri" panose="020F0502020204030204" pitchFamily="34" charset="0"/>
              </a:rPr>
              <a:t>3 .Déployer un WAF ou un reverse proxy devant le serveur web pour inspecter le trafic HTTP/HTTPS avant exposition.		</a:t>
            </a:r>
          </a:p>
        </p:txBody>
      </p:sp>
      <p:sp>
        <p:nvSpPr>
          <p:cNvPr id="2" name="Slide Number Placeholder 1">
            <a:extLst>
              <a:ext uri="{FF2B5EF4-FFF2-40B4-BE49-F238E27FC236}">
                <a16:creationId xmlns:a16="http://schemas.microsoft.com/office/drawing/2014/main" id="{1427B09C-846D-91D5-B4E5-AAC08A3C0272}"/>
              </a:ext>
            </a:extLst>
          </p:cNvPr>
          <p:cNvSpPr>
            <a:spLocks noGrp="1"/>
          </p:cNvSpPr>
          <p:nvPr>
            <p:ph type="sldNum" sz="quarter" idx="12"/>
          </p:nvPr>
        </p:nvSpPr>
        <p:spPr>
          <a:xfrm>
            <a:off x="6641721" y="5664224"/>
            <a:ext cx="2057400" cy="273844"/>
          </a:xfrm>
        </p:spPr>
        <p:txBody>
          <a:bodyPr/>
          <a:lstStyle/>
          <a:p>
            <a:pPr defTabSz="685800">
              <a:defRPr/>
            </a:pPr>
            <a:r>
              <a:rPr lang="fr-FR" b="1" dirty="0">
                <a:solidFill>
                  <a:prstClr val="black">
                    <a:tint val="75000"/>
                  </a:prstClr>
                </a:solidFill>
                <a:latin typeface="Calibri" panose="020F0502020204030204" pitchFamily="34" charset="0"/>
                <a:cs typeface="Calibri" panose="020F0502020204030204" pitchFamily="34" charset="0"/>
              </a:rPr>
              <a:t>2</a:t>
            </a:r>
          </a:p>
          <a:p>
            <a:pPr defTabSz="685800">
              <a:defRPr/>
            </a:pPr>
            <a:endParaRPr lang="en-GB" dirty="0">
              <a:solidFill>
                <a:prstClr val="black">
                  <a:tint val="75000"/>
                </a:prstClr>
              </a:solidFill>
              <a:latin typeface="Calibri" panose="020F0502020204030204"/>
            </a:endParaRPr>
          </a:p>
        </p:txBody>
      </p:sp>
      <p:sp>
        <p:nvSpPr>
          <p:cNvPr id="7" name="Rectangle 6">
            <a:extLst>
              <a:ext uri="{FF2B5EF4-FFF2-40B4-BE49-F238E27FC236}">
                <a16:creationId xmlns:a16="http://schemas.microsoft.com/office/drawing/2014/main" id="{064BF515-3234-0287-BE85-C54DF4DC95CD}"/>
              </a:ext>
            </a:extLst>
          </p:cNvPr>
          <p:cNvSpPr/>
          <p:nvPr/>
        </p:nvSpPr>
        <p:spPr>
          <a:xfrm>
            <a:off x="35278" y="1534465"/>
            <a:ext cx="1527808" cy="200791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dirty="0">
              <a:solidFill>
                <a:prstClr val="white"/>
              </a:solidFill>
              <a:latin typeface="Calibri" panose="020F0502020204030204"/>
            </a:endParaRPr>
          </a:p>
        </p:txBody>
      </p:sp>
      <p:sp>
        <p:nvSpPr>
          <p:cNvPr id="14" name="Rectangle 3">
            <a:extLst>
              <a:ext uri="{FF2B5EF4-FFF2-40B4-BE49-F238E27FC236}">
                <a16:creationId xmlns:a16="http://schemas.microsoft.com/office/drawing/2014/main" id="{7A48F6A8-E866-C75A-2A41-2E7891FBD76C}"/>
              </a:ext>
            </a:extLst>
          </p:cNvPr>
          <p:cNvSpPr>
            <a:spLocks noChangeArrowheads="1"/>
          </p:cNvSpPr>
          <p:nvPr/>
        </p:nvSpPr>
        <p:spPr bwMode="auto">
          <a:xfrm>
            <a:off x="1630652" y="3719510"/>
            <a:ext cx="6081428"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45720" tIns="22860" rIns="45720" bIns="22860" numCol="1" anchor="ctr" anchorCtr="0" compatLnSpc="1">
            <a:prstTxWarp prst="textNoShape">
              <a:avLst/>
            </a:prstTxWarp>
            <a:spAutoFit/>
          </a:bodyPr>
          <a:lstStyle/>
          <a:p>
            <a:pPr defTabSz="457200" eaLnBrk="0" fontAlgn="base" hangingPunct="0">
              <a:spcBef>
                <a:spcPct val="0"/>
              </a:spcBef>
              <a:spcAft>
                <a:spcPct val="0"/>
              </a:spcAft>
            </a:pPr>
            <a:r>
              <a:rPr lang="fr-FR" altLang="fr-FR" sz="900" dirty="0">
                <a:latin typeface="Arial" panose="020B0604020202020204" pitchFamily="34" charset="0"/>
              </a:rPr>
              <a:t>•Risque de panne réseau majeure en cas de coupure d’un lien ou d’un équipement, faute de redondance.	</a:t>
            </a:r>
          </a:p>
          <a:p>
            <a:pPr defTabSz="457200" eaLnBrk="0" fontAlgn="base" hangingPunct="0">
              <a:spcBef>
                <a:spcPct val="0"/>
              </a:spcBef>
              <a:spcAft>
                <a:spcPct val="0"/>
              </a:spcAft>
            </a:pPr>
            <a:r>
              <a:rPr lang="fr-FR" altLang="fr-FR" sz="900" dirty="0">
                <a:latin typeface="Arial" panose="020B0604020202020204" pitchFamily="34" charset="0"/>
              </a:rPr>
              <a:t>•Risque d’attaque externe sur le serveur web exposé directement sans filtrage applicatif.	</a:t>
            </a:r>
          </a:p>
        </p:txBody>
      </p:sp>
      <p:sp>
        <p:nvSpPr>
          <p:cNvPr id="25" name="Rectangle 24">
            <a:extLst>
              <a:ext uri="{FF2B5EF4-FFF2-40B4-BE49-F238E27FC236}">
                <a16:creationId xmlns:a16="http://schemas.microsoft.com/office/drawing/2014/main" id="{24F46681-943F-4FEE-3CF1-BCD7AAD8F298}"/>
              </a:ext>
            </a:extLst>
          </p:cNvPr>
          <p:cNvSpPr/>
          <p:nvPr/>
        </p:nvSpPr>
        <p:spPr>
          <a:xfrm>
            <a:off x="38100" y="1166616"/>
            <a:ext cx="1533582" cy="42882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SN" sz="1600" b="0" i="0" u="none" strike="noStrike" kern="1200" cap="none" spc="0" normalizeH="0" baseline="0" noProof="0" dirty="0">
                <a:ln>
                  <a:noFill/>
                </a:ln>
                <a:solidFill>
                  <a:prstClr val="black"/>
                </a:solidFill>
                <a:effectLst/>
                <a:uLnTx/>
                <a:uFillTx/>
                <a:latin typeface="Calibri" panose="020F0502020204030204"/>
                <a:ea typeface="+mn-ea"/>
                <a:cs typeface="+mn-cs"/>
              </a:rPr>
              <a:t>Niveau de criticité :</a:t>
            </a:r>
          </a:p>
        </p:txBody>
      </p:sp>
      <p:sp>
        <p:nvSpPr>
          <p:cNvPr id="5" name="Rectangle 4"/>
          <p:cNvSpPr/>
          <p:nvPr/>
        </p:nvSpPr>
        <p:spPr>
          <a:xfrm>
            <a:off x="447785" y="1697689"/>
            <a:ext cx="1182867" cy="369332"/>
          </a:xfrm>
          <a:prstGeom prst="rect">
            <a:avLst/>
          </a:prstGeom>
        </p:spPr>
        <p:txBody>
          <a:bodyPr wrap="square">
            <a:spAutoFit/>
          </a:bodyPr>
          <a:lstStyle/>
          <a:p>
            <a:r>
              <a:rPr lang="fr-FR" dirty="0">
                <a:latin typeface="Calibri" panose="020F0502020204030204" pitchFamily="34" charset="0"/>
                <a:ea typeface="Calibri" panose="020F0502020204030204" pitchFamily="34" charset="0"/>
                <a:cs typeface="Calibri" panose="020F0502020204030204" pitchFamily="34" charset="0"/>
              </a:rPr>
              <a:t>Extrême</a:t>
            </a:r>
          </a:p>
        </p:txBody>
      </p:sp>
      <p:sp>
        <p:nvSpPr>
          <p:cNvPr id="8" name="Rectangle 7"/>
          <p:cNvSpPr/>
          <p:nvPr/>
        </p:nvSpPr>
        <p:spPr>
          <a:xfrm>
            <a:off x="447785" y="2120078"/>
            <a:ext cx="864339" cy="369332"/>
          </a:xfrm>
          <a:prstGeom prst="rect">
            <a:avLst/>
          </a:prstGeom>
        </p:spPr>
        <p:txBody>
          <a:bodyPr wrap="none">
            <a:spAutoFit/>
          </a:bodyPr>
          <a:lstStyle/>
          <a:p>
            <a:r>
              <a:rPr lang="fr-FR" dirty="0">
                <a:latin typeface="Calibri" panose="020F0502020204030204" pitchFamily="34" charset="0"/>
                <a:ea typeface="Calibri" panose="020F0502020204030204" pitchFamily="34" charset="0"/>
                <a:cs typeface="Calibri" panose="020F0502020204030204" pitchFamily="34" charset="0"/>
              </a:rPr>
              <a:t>Majeur</a:t>
            </a:r>
          </a:p>
        </p:txBody>
      </p:sp>
      <p:sp>
        <p:nvSpPr>
          <p:cNvPr id="10" name="Rectangle 9"/>
          <p:cNvSpPr/>
          <p:nvPr/>
        </p:nvSpPr>
        <p:spPr>
          <a:xfrm>
            <a:off x="443229" y="2579601"/>
            <a:ext cx="933461" cy="369332"/>
          </a:xfrm>
          <a:prstGeom prst="rect">
            <a:avLst/>
          </a:prstGeom>
        </p:spPr>
        <p:txBody>
          <a:bodyPr wrap="none">
            <a:spAutoFit/>
          </a:bodyPr>
          <a:lstStyle/>
          <a:p>
            <a:r>
              <a:rPr lang="fr-FR" dirty="0">
                <a:latin typeface="Calibri" panose="020F0502020204030204" pitchFamily="34" charset="0"/>
                <a:ea typeface="Calibri" panose="020F0502020204030204" pitchFamily="34" charset="0"/>
                <a:cs typeface="Calibri" panose="020F0502020204030204" pitchFamily="34" charset="0"/>
              </a:rPr>
              <a:t>Modéré</a:t>
            </a:r>
          </a:p>
        </p:txBody>
      </p:sp>
      <p:sp>
        <p:nvSpPr>
          <p:cNvPr id="12" name="Rectangle 11"/>
          <p:cNvSpPr/>
          <p:nvPr/>
        </p:nvSpPr>
        <p:spPr>
          <a:xfrm>
            <a:off x="443229" y="3060989"/>
            <a:ext cx="873957" cy="369332"/>
          </a:xfrm>
          <a:prstGeom prst="rect">
            <a:avLst/>
          </a:prstGeom>
        </p:spPr>
        <p:txBody>
          <a:bodyPr wrap="none">
            <a:spAutoFit/>
          </a:bodyPr>
          <a:lstStyle/>
          <a:p>
            <a:r>
              <a:rPr lang="fr-FR" dirty="0">
                <a:latin typeface="Calibri" panose="020F0502020204030204" pitchFamily="34" charset="0"/>
                <a:ea typeface="Calibri" panose="020F0502020204030204" pitchFamily="34" charset="0"/>
                <a:cs typeface="Calibri" panose="020F0502020204030204" pitchFamily="34" charset="0"/>
              </a:rPr>
              <a:t>Mineur</a:t>
            </a:r>
          </a:p>
        </p:txBody>
      </p:sp>
      <p:sp>
        <p:nvSpPr>
          <p:cNvPr id="27" name="Oval 17">
            <a:extLst>
              <a:ext uri="{FF2B5EF4-FFF2-40B4-BE49-F238E27FC236}">
                <a16:creationId xmlns:a16="http://schemas.microsoft.com/office/drawing/2014/main" id="{8734A003-6A87-06C3-5EB3-9EC72C09148A}"/>
              </a:ext>
            </a:extLst>
          </p:cNvPr>
          <p:cNvSpPr/>
          <p:nvPr/>
        </p:nvSpPr>
        <p:spPr>
          <a:xfrm>
            <a:off x="65254" y="1637811"/>
            <a:ext cx="373935" cy="41448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Oval 17">
            <a:extLst>
              <a:ext uri="{FF2B5EF4-FFF2-40B4-BE49-F238E27FC236}">
                <a16:creationId xmlns:a16="http://schemas.microsoft.com/office/drawing/2014/main" id="{8734A003-6A87-06C3-5EB3-9EC72C09148A}"/>
              </a:ext>
            </a:extLst>
          </p:cNvPr>
          <p:cNvSpPr/>
          <p:nvPr/>
        </p:nvSpPr>
        <p:spPr>
          <a:xfrm>
            <a:off x="75751" y="2117514"/>
            <a:ext cx="372034" cy="400712"/>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Oval 17">
            <a:extLst>
              <a:ext uri="{FF2B5EF4-FFF2-40B4-BE49-F238E27FC236}">
                <a16:creationId xmlns:a16="http://schemas.microsoft.com/office/drawing/2014/main" id="{8734A003-6A87-06C3-5EB3-9EC72C09148A}"/>
              </a:ext>
            </a:extLst>
          </p:cNvPr>
          <p:cNvSpPr/>
          <p:nvPr/>
        </p:nvSpPr>
        <p:spPr>
          <a:xfrm>
            <a:off x="65254" y="2611902"/>
            <a:ext cx="369913" cy="3950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Oval 17">
            <a:extLst>
              <a:ext uri="{FF2B5EF4-FFF2-40B4-BE49-F238E27FC236}">
                <a16:creationId xmlns:a16="http://schemas.microsoft.com/office/drawing/2014/main" id="{8734A003-6A87-06C3-5EB3-9EC72C09148A}"/>
              </a:ext>
            </a:extLst>
          </p:cNvPr>
          <p:cNvSpPr/>
          <p:nvPr/>
        </p:nvSpPr>
        <p:spPr>
          <a:xfrm>
            <a:off x="65254" y="3100677"/>
            <a:ext cx="369913" cy="3801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S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TextBox 20">
            <a:extLst>
              <a:ext uri="{FF2B5EF4-FFF2-40B4-BE49-F238E27FC236}">
                <a16:creationId xmlns:a16="http://schemas.microsoft.com/office/drawing/2014/main" id="{C394A870-6A21-B69F-3DF2-386AD63F8466}"/>
              </a:ext>
            </a:extLst>
          </p:cNvPr>
          <p:cNvSpPr txBox="1"/>
          <p:nvPr/>
        </p:nvSpPr>
        <p:spPr>
          <a:xfrm>
            <a:off x="1563085" y="3480869"/>
            <a:ext cx="6392197" cy="692678"/>
          </a:xfrm>
          <a:prstGeom prst="rect">
            <a:avLst/>
          </a:prstGeom>
          <a:noFill/>
          <a:ln>
            <a:solidFill>
              <a:schemeClr val="tx1"/>
            </a:solidFill>
          </a:ln>
        </p:spPr>
        <p:txBody>
          <a:bodyPr wrap="square" lIns="91440" tIns="45720" rIns="91440" bIns="45720" rtlCol="0" anchor="t">
            <a:spAutoFit/>
          </a:bodyPr>
          <a:lstStyle/>
          <a:p>
            <a:pPr lvl="0">
              <a:lnSpc>
                <a:spcPct val="107000"/>
              </a:lnSpc>
            </a:pPr>
            <a:endParaRPr lang="fr-FR" sz="1300" kern="0" dirty="0">
              <a:solidFill>
                <a:srgbClr val="111111"/>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592507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64F93969-0FB7-050E-776A-53054933CFC7}"/>
            </a:ext>
          </a:extLst>
        </p:cNvPr>
        <p:cNvGrpSpPr/>
        <p:nvPr/>
      </p:nvGrpSpPr>
      <p:grpSpPr>
        <a:xfrm>
          <a:off x="0" y="0"/>
          <a:ext cx="0" cy="0"/>
          <a:chOff x="0" y="0"/>
          <a:chExt cx="0" cy="0"/>
        </a:xfrm>
      </p:grpSpPr>
      <p:sp>
        <p:nvSpPr>
          <p:cNvPr id="226" name="Google Shape;226;p13">
            <a:extLst>
              <a:ext uri="{FF2B5EF4-FFF2-40B4-BE49-F238E27FC236}">
                <a16:creationId xmlns:a16="http://schemas.microsoft.com/office/drawing/2014/main" id="{EF80D204-46C9-EC9B-BEC3-C45495A1B8CB}"/>
              </a:ext>
            </a:extLst>
          </p:cNvPr>
          <p:cNvSpPr txBox="1"/>
          <p:nvPr/>
        </p:nvSpPr>
        <p:spPr>
          <a:xfrm>
            <a:off x="6423238" y="1254604"/>
            <a:ext cx="1607034" cy="325795"/>
          </a:xfrm>
          <a:prstGeom prst="rect">
            <a:avLst/>
          </a:prstGeom>
          <a:noFill/>
          <a:ln>
            <a:noFill/>
          </a:ln>
        </p:spPr>
        <p:txBody>
          <a:bodyPr spcFirstLastPara="1" wrap="square" lIns="0" tIns="0" rIns="0" bIns="0" anchor="t" anchorCtr="0">
            <a:spAutoFit/>
          </a:bodyPr>
          <a:lstStyle/>
          <a:p>
            <a:pPr algn="r">
              <a:lnSpc>
                <a:spcPct val="119988"/>
              </a:lnSpc>
            </a:pPr>
            <a:r>
              <a:rPr lang="en-US" sz="1764">
                <a:solidFill>
                  <a:srgbClr val="FFFFFF"/>
                </a:solidFill>
                <a:latin typeface="Russo One"/>
                <a:ea typeface="Russo One"/>
                <a:cs typeface="Russo One"/>
                <a:sym typeface="Russo One"/>
              </a:rPr>
              <a:t>01/02/2025</a:t>
            </a:r>
            <a:endParaRPr sz="900"/>
          </a:p>
        </p:txBody>
      </p:sp>
      <p:cxnSp>
        <p:nvCxnSpPr>
          <p:cNvPr id="227" name="Google Shape;227;p13">
            <a:extLst>
              <a:ext uri="{FF2B5EF4-FFF2-40B4-BE49-F238E27FC236}">
                <a16:creationId xmlns:a16="http://schemas.microsoft.com/office/drawing/2014/main" id="{B93DFF77-80ED-7954-9D4D-A9504533B6F1}"/>
              </a:ext>
            </a:extLst>
          </p:cNvPr>
          <p:cNvCxnSpPr/>
          <p:nvPr/>
        </p:nvCxnSpPr>
        <p:spPr>
          <a:xfrm>
            <a:off x="8216870" y="1383191"/>
            <a:ext cx="496406" cy="0"/>
          </a:xfrm>
          <a:prstGeom prst="straightConnector1">
            <a:avLst/>
          </a:prstGeom>
          <a:noFill/>
          <a:ln w="38100" cap="flat" cmpd="sng">
            <a:solidFill>
              <a:srgbClr val="FFFFFF"/>
            </a:solidFill>
            <a:prstDash val="solid"/>
            <a:round/>
            <a:headEnd type="none" w="sm" len="sm"/>
            <a:tailEnd type="stealth" w="med" len="med"/>
          </a:ln>
        </p:spPr>
      </p:cxnSp>
      <p:sp>
        <p:nvSpPr>
          <p:cNvPr id="245" name="Google Shape;245;p13">
            <a:extLst>
              <a:ext uri="{FF2B5EF4-FFF2-40B4-BE49-F238E27FC236}">
                <a16:creationId xmlns:a16="http://schemas.microsoft.com/office/drawing/2014/main" id="{4423D85C-1EBC-CC02-4442-DCE299F805B7}"/>
              </a:ext>
            </a:extLst>
          </p:cNvPr>
          <p:cNvSpPr txBox="1"/>
          <p:nvPr/>
        </p:nvSpPr>
        <p:spPr>
          <a:xfrm>
            <a:off x="398834" y="2567197"/>
            <a:ext cx="7392615" cy="1107996"/>
          </a:xfrm>
          <a:prstGeom prst="rect">
            <a:avLst/>
          </a:prstGeom>
          <a:noFill/>
          <a:ln>
            <a:noFill/>
          </a:ln>
        </p:spPr>
        <p:txBody>
          <a:bodyPr spcFirstLastPara="1" wrap="square" lIns="0" tIns="0" rIns="0" bIns="0" anchor="t" anchorCtr="0">
            <a:spAutoFit/>
          </a:bodyPr>
          <a:lstStyle/>
          <a:p>
            <a:pPr algn="ctr">
              <a:lnSpc>
                <a:spcPct val="120017"/>
              </a:lnSpc>
            </a:pPr>
            <a:r>
              <a:rPr lang="en-US" sz="6000" dirty="0">
                <a:solidFill>
                  <a:schemeClr val="tx2">
                    <a:lumMod val="75000"/>
                  </a:schemeClr>
                </a:solidFill>
                <a:latin typeface="Russo One"/>
                <a:sym typeface="Russo One"/>
              </a:rPr>
              <a:t>VOLET APPLICATIF</a:t>
            </a:r>
            <a:endParaRPr sz="6000" dirty="0">
              <a:solidFill>
                <a:schemeClr val="tx2">
                  <a:lumMod val="75000"/>
                </a:schemeClr>
              </a:solidFill>
            </a:endParaRPr>
          </a:p>
        </p:txBody>
      </p:sp>
    </p:spTree>
    <p:extLst>
      <p:ext uri="{BB962C8B-B14F-4D97-AF65-F5344CB8AC3E}">
        <p14:creationId xmlns:p14="http://schemas.microsoft.com/office/powerpoint/2010/main" val="3246794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304435" y="792055"/>
            <a:ext cx="3260049" cy="835996"/>
          </a:xfrm>
        </p:spPr>
        <p:txBody>
          <a:bodyPr/>
          <a:lstStyle/>
          <a:p>
            <a:r>
              <a:rPr lang="en-US" sz="2800" b="1" u="sng" dirty="0">
                <a:solidFill>
                  <a:schemeClr val="tx1"/>
                </a:solidFill>
                <a:latin typeface="Book Antiqua" panose="02040602050305030304" pitchFamily="18" charset="0"/>
                <a:cs typeface="Calibri" panose="020F0502020204030204" pitchFamily="34" charset="0"/>
              </a:rPr>
              <a:t>PLAN D’ETUDE  </a:t>
            </a:r>
            <a:endParaRPr lang="fr-FR" sz="2800" b="1" u="sng" dirty="0">
              <a:solidFill>
                <a:schemeClr val="tx1"/>
              </a:solidFill>
              <a:latin typeface="Book Antiqua" panose="02040602050305030304" pitchFamily="18" charset="0"/>
              <a:cs typeface="Calibri" panose="020F0502020204030204" pitchFamily="34" charset="0"/>
            </a:endParaRPr>
          </a:p>
        </p:txBody>
      </p:sp>
      <p:sp>
        <p:nvSpPr>
          <p:cNvPr id="11" name="Arc 10"/>
          <p:cNvSpPr/>
          <p:nvPr/>
        </p:nvSpPr>
        <p:spPr>
          <a:xfrm>
            <a:off x="-1222019" y="1901398"/>
            <a:ext cx="4661987" cy="4278238"/>
          </a:xfrm>
          <a:prstGeom prst="arc">
            <a:avLst>
              <a:gd name="adj1" fmla="val 14441724"/>
              <a:gd name="adj2" fmla="val 7147691"/>
            </a:avLst>
          </a:prstGeom>
          <a:ln w="57150">
            <a:solidFill>
              <a:schemeClr val="tx1">
                <a:lumMod val="65000"/>
                <a:lumOff val="3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dirty="0">
              <a:latin typeface="Book Antiqua" panose="02040602050305030304" pitchFamily="18" charset="0"/>
            </a:endParaRPr>
          </a:p>
        </p:txBody>
      </p:sp>
      <p:grpSp>
        <p:nvGrpSpPr>
          <p:cNvPr id="20" name="Groupe 19"/>
          <p:cNvGrpSpPr/>
          <p:nvPr/>
        </p:nvGrpSpPr>
        <p:grpSpPr>
          <a:xfrm>
            <a:off x="740144" y="1578113"/>
            <a:ext cx="466329" cy="523665"/>
            <a:chOff x="1491096" y="1743826"/>
            <a:chExt cx="405246" cy="461694"/>
          </a:xfrm>
        </p:grpSpPr>
        <p:sp>
          <p:nvSpPr>
            <p:cNvPr id="12" name="Ellipse 11"/>
            <p:cNvSpPr/>
            <p:nvPr/>
          </p:nvSpPr>
          <p:spPr>
            <a:xfrm>
              <a:off x="1491096" y="1836188"/>
              <a:ext cx="405246" cy="369332"/>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atin typeface="Book Antiqua" panose="02040602050305030304" pitchFamily="18" charset="0"/>
              </a:endParaRPr>
            </a:p>
          </p:txBody>
        </p:sp>
        <p:sp>
          <p:nvSpPr>
            <p:cNvPr id="15" name="ZoneTexte 14"/>
            <p:cNvSpPr txBox="1"/>
            <p:nvPr/>
          </p:nvSpPr>
          <p:spPr>
            <a:xfrm>
              <a:off x="1491096" y="1743826"/>
              <a:ext cx="228827" cy="461302"/>
            </a:xfrm>
            <a:prstGeom prst="rect">
              <a:avLst/>
            </a:prstGeom>
            <a:noFill/>
          </p:spPr>
          <p:txBody>
            <a:bodyPr wrap="square" rtlCol="0">
              <a:spAutoFit/>
            </a:bodyPr>
            <a:lstStyle/>
            <a:p>
              <a:endParaRPr lang="fr-FR" sz="2800" b="1" dirty="0">
                <a:solidFill>
                  <a:schemeClr val="bg1"/>
                </a:solidFill>
                <a:latin typeface="Book Antiqua" panose="02040602050305030304" pitchFamily="18" charset="0"/>
                <a:cs typeface="Calibri" panose="020F0502020204030204" pitchFamily="34" charset="0"/>
              </a:endParaRPr>
            </a:p>
          </p:txBody>
        </p:sp>
      </p:grpSp>
      <p:sp>
        <p:nvSpPr>
          <p:cNvPr id="18" name="ZoneTexte 17"/>
          <p:cNvSpPr txBox="1"/>
          <p:nvPr/>
        </p:nvSpPr>
        <p:spPr>
          <a:xfrm>
            <a:off x="3002524" y="2274111"/>
            <a:ext cx="3947785" cy="369332"/>
          </a:xfrm>
          <a:prstGeom prst="rect">
            <a:avLst/>
          </a:prstGeom>
          <a:noFill/>
        </p:spPr>
        <p:txBody>
          <a:bodyPr wrap="square" rtlCol="0">
            <a:spAutoFit/>
          </a:bodyPr>
          <a:lstStyle/>
          <a:p>
            <a:pPr lvl="0"/>
            <a:r>
              <a:rPr lang="en-US" dirty="0">
                <a:latin typeface="Book Antiqua" panose="02040602050305030304" pitchFamily="18" charset="0"/>
              </a:rPr>
              <a:t>CONTEXTE</a:t>
            </a:r>
            <a:endParaRPr lang="fr-FR" dirty="0">
              <a:latin typeface="Book Antiqua" panose="02040602050305030304" pitchFamily="18" charset="0"/>
            </a:endParaRPr>
          </a:p>
        </p:txBody>
      </p:sp>
      <p:grpSp>
        <p:nvGrpSpPr>
          <p:cNvPr id="33" name="Groupe 32"/>
          <p:cNvGrpSpPr/>
          <p:nvPr/>
        </p:nvGrpSpPr>
        <p:grpSpPr>
          <a:xfrm>
            <a:off x="2307047" y="2160660"/>
            <a:ext cx="600841" cy="523220"/>
            <a:chOff x="1491096" y="1750433"/>
            <a:chExt cx="453728" cy="530210"/>
          </a:xfrm>
        </p:grpSpPr>
        <p:sp>
          <p:nvSpPr>
            <p:cNvPr id="34" name="Ellipse 33"/>
            <p:cNvSpPr/>
            <p:nvPr/>
          </p:nvSpPr>
          <p:spPr>
            <a:xfrm>
              <a:off x="1491096" y="1836188"/>
              <a:ext cx="405246" cy="369332"/>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atin typeface="Book Antiqua" panose="02040602050305030304" pitchFamily="18" charset="0"/>
              </a:endParaRPr>
            </a:p>
          </p:txBody>
        </p:sp>
        <p:sp>
          <p:nvSpPr>
            <p:cNvPr id="35" name="ZoneTexte 34"/>
            <p:cNvSpPr txBox="1"/>
            <p:nvPr/>
          </p:nvSpPr>
          <p:spPr>
            <a:xfrm>
              <a:off x="1509555" y="1750433"/>
              <a:ext cx="435269" cy="530210"/>
            </a:xfrm>
            <a:prstGeom prst="rect">
              <a:avLst/>
            </a:prstGeom>
            <a:noFill/>
          </p:spPr>
          <p:txBody>
            <a:bodyPr wrap="square" rtlCol="0">
              <a:spAutoFit/>
            </a:bodyPr>
            <a:lstStyle/>
            <a:p>
              <a:r>
                <a:rPr lang="en-US" sz="1600" b="1" dirty="0">
                  <a:solidFill>
                    <a:schemeClr val="bg1"/>
                  </a:solidFill>
                  <a:latin typeface="Book Antiqua" panose="02040602050305030304" pitchFamily="18" charset="0"/>
                  <a:cs typeface="Calibri" panose="020F0502020204030204" pitchFamily="34" charset="0"/>
                </a:rPr>
                <a:t>  </a:t>
              </a:r>
              <a:r>
                <a:rPr lang="en-US" sz="2800" b="1" dirty="0">
                  <a:solidFill>
                    <a:schemeClr val="bg1"/>
                  </a:solidFill>
                  <a:latin typeface="Book Antiqua" panose="02040602050305030304" pitchFamily="18" charset="0"/>
                  <a:cs typeface="Calibri" panose="020F0502020204030204" pitchFamily="34" charset="0"/>
                </a:rPr>
                <a:t>1</a:t>
              </a:r>
              <a:endParaRPr lang="fr-FR" sz="2800" b="1" dirty="0">
                <a:solidFill>
                  <a:schemeClr val="bg1"/>
                </a:solidFill>
                <a:latin typeface="Book Antiqua" panose="02040602050305030304" pitchFamily="18" charset="0"/>
                <a:cs typeface="Calibri" panose="020F0502020204030204" pitchFamily="34" charset="0"/>
              </a:endParaRPr>
            </a:p>
          </p:txBody>
        </p:sp>
      </p:grpSp>
      <p:sp>
        <p:nvSpPr>
          <p:cNvPr id="39" name="ZoneTexte 38"/>
          <p:cNvSpPr txBox="1"/>
          <p:nvPr/>
        </p:nvSpPr>
        <p:spPr>
          <a:xfrm>
            <a:off x="1482398" y="1621844"/>
            <a:ext cx="2031830" cy="369332"/>
          </a:xfrm>
          <a:prstGeom prst="rect">
            <a:avLst/>
          </a:prstGeom>
          <a:noFill/>
        </p:spPr>
        <p:txBody>
          <a:bodyPr wrap="square" rtlCol="0">
            <a:spAutoFit/>
          </a:bodyPr>
          <a:lstStyle/>
          <a:p>
            <a:r>
              <a:rPr lang="en-US" dirty="0">
                <a:latin typeface="Book Antiqua" panose="02040602050305030304" pitchFamily="18" charset="0"/>
              </a:rPr>
              <a:t>INTRODUCTION</a:t>
            </a:r>
            <a:endParaRPr lang="fr-FR" dirty="0">
              <a:latin typeface="Book Antiqua" panose="02040602050305030304" pitchFamily="18" charset="0"/>
            </a:endParaRPr>
          </a:p>
        </p:txBody>
      </p:sp>
      <p:grpSp>
        <p:nvGrpSpPr>
          <p:cNvPr id="51" name="Groupe 50"/>
          <p:cNvGrpSpPr/>
          <p:nvPr/>
        </p:nvGrpSpPr>
        <p:grpSpPr>
          <a:xfrm rot="221917">
            <a:off x="635407" y="2706048"/>
            <a:ext cx="576123" cy="2641647"/>
            <a:chOff x="198560" y="2934946"/>
            <a:chExt cx="301336" cy="2516990"/>
          </a:xfrm>
        </p:grpSpPr>
        <p:grpSp>
          <p:nvGrpSpPr>
            <p:cNvPr id="49" name="Groupe 48"/>
            <p:cNvGrpSpPr/>
            <p:nvPr/>
          </p:nvGrpSpPr>
          <p:grpSpPr>
            <a:xfrm>
              <a:off x="270164" y="2934946"/>
              <a:ext cx="189700" cy="2516990"/>
              <a:chOff x="270164" y="2934949"/>
              <a:chExt cx="189700" cy="2516992"/>
            </a:xfrm>
          </p:grpSpPr>
          <p:sp>
            <p:nvSpPr>
              <p:cNvPr id="46" name="Triangle isocèle 45"/>
              <p:cNvSpPr/>
              <p:nvPr/>
            </p:nvSpPr>
            <p:spPr>
              <a:xfrm>
                <a:off x="270164" y="2934949"/>
                <a:ext cx="189700" cy="1258496"/>
              </a:xfrm>
              <a:prstGeom prst="triangle">
                <a:avLst/>
              </a:prstGeom>
              <a:solidFill>
                <a:schemeClr val="tx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atin typeface="Book Antiqua" panose="02040602050305030304" pitchFamily="18" charset="0"/>
                </a:endParaRPr>
              </a:p>
            </p:txBody>
          </p:sp>
          <p:sp>
            <p:nvSpPr>
              <p:cNvPr id="48" name="Triangle isocèle 47"/>
              <p:cNvSpPr/>
              <p:nvPr/>
            </p:nvSpPr>
            <p:spPr>
              <a:xfrm flipV="1">
                <a:off x="270164" y="4193445"/>
                <a:ext cx="189700" cy="1258496"/>
              </a:xfrm>
              <a:prstGeom prst="triangle">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atin typeface="Book Antiqua" panose="02040602050305030304" pitchFamily="18" charset="0"/>
                </a:endParaRPr>
              </a:p>
            </p:txBody>
          </p:sp>
        </p:grpSp>
        <p:sp>
          <p:nvSpPr>
            <p:cNvPr id="50" name="Ellipse 49"/>
            <p:cNvSpPr/>
            <p:nvPr/>
          </p:nvSpPr>
          <p:spPr>
            <a:xfrm>
              <a:off x="198560" y="4066513"/>
              <a:ext cx="301336" cy="253864"/>
            </a:xfrm>
            <a:prstGeom prst="ellipse">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atin typeface="Book Antiqua" panose="02040602050305030304" pitchFamily="18" charset="0"/>
              </a:endParaRPr>
            </a:p>
          </p:txBody>
        </p:sp>
      </p:grpSp>
      <p:grpSp>
        <p:nvGrpSpPr>
          <p:cNvPr id="21" name="Groupe 20"/>
          <p:cNvGrpSpPr/>
          <p:nvPr/>
        </p:nvGrpSpPr>
        <p:grpSpPr>
          <a:xfrm>
            <a:off x="2950566" y="2897310"/>
            <a:ext cx="405246" cy="523220"/>
            <a:chOff x="1491096" y="1743826"/>
            <a:chExt cx="405246" cy="523220"/>
          </a:xfrm>
        </p:grpSpPr>
        <p:sp>
          <p:nvSpPr>
            <p:cNvPr id="22" name="Ellipse 21"/>
            <p:cNvSpPr/>
            <p:nvPr/>
          </p:nvSpPr>
          <p:spPr>
            <a:xfrm>
              <a:off x="1491096" y="1836188"/>
              <a:ext cx="405246" cy="369332"/>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atin typeface="Book Antiqua" panose="02040602050305030304" pitchFamily="18" charset="0"/>
              </a:endParaRPr>
            </a:p>
          </p:txBody>
        </p:sp>
        <p:sp>
          <p:nvSpPr>
            <p:cNvPr id="23" name="ZoneTexte 22"/>
            <p:cNvSpPr txBox="1"/>
            <p:nvPr/>
          </p:nvSpPr>
          <p:spPr>
            <a:xfrm>
              <a:off x="1491096" y="1743826"/>
              <a:ext cx="405246" cy="523220"/>
            </a:xfrm>
            <a:prstGeom prst="rect">
              <a:avLst/>
            </a:prstGeom>
            <a:noFill/>
          </p:spPr>
          <p:txBody>
            <a:bodyPr wrap="square" rtlCol="0">
              <a:spAutoFit/>
            </a:bodyPr>
            <a:lstStyle/>
            <a:p>
              <a:r>
                <a:rPr lang="en-US" sz="2800" b="1" dirty="0">
                  <a:solidFill>
                    <a:schemeClr val="bg1"/>
                  </a:solidFill>
                  <a:latin typeface="Book Antiqua" panose="02040602050305030304" pitchFamily="18" charset="0"/>
                  <a:cs typeface="Calibri" panose="020F0502020204030204" pitchFamily="34" charset="0"/>
                </a:rPr>
                <a:t>2</a:t>
              </a:r>
              <a:endParaRPr lang="fr-FR" sz="2800" b="1" dirty="0">
                <a:solidFill>
                  <a:schemeClr val="bg1"/>
                </a:solidFill>
                <a:latin typeface="Book Antiqua" panose="02040602050305030304" pitchFamily="18" charset="0"/>
                <a:cs typeface="Calibri" panose="020F0502020204030204" pitchFamily="34" charset="0"/>
              </a:endParaRPr>
            </a:p>
          </p:txBody>
        </p:sp>
      </p:grpSp>
      <p:sp>
        <p:nvSpPr>
          <p:cNvPr id="52" name="ZoneTexte 51"/>
          <p:cNvSpPr txBox="1"/>
          <p:nvPr/>
        </p:nvSpPr>
        <p:spPr>
          <a:xfrm>
            <a:off x="3376830" y="3001888"/>
            <a:ext cx="4240113" cy="369332"/>
          </a:xfrm>
          <a:prstGeom prst="rect">
            <a:avLst/>
          </a:prstGeom>
          <a:noFill/>
        </p:spPr>
        <p:txBody>
          <a:bodyPr wrap="square" rtlCol="0">
            <a:spAutoFit/>
          </a:bodyPr>
          <a:lstStyle/>
          <a:p>
            <a:r>
              <a:rPr lang="en-US" dirty="0">
                <a:latin typeface="Book Antiqua" panose="02040602050305030304" pitchFamily="18" charset="0"/>
              </a:rPr>
              <a:t>METHODOLOGIE</a:t>
            </a:r>
            <a:endParaRPr lang="fr-FR" dirty="0">
              <a:latin typeface="Book Antiqua" panose="02040602050305030304" pitchFamily="18" charset="0"/>
              <a:cs typeface="Calibri" panose="020F0502020204030204" pitchFamily="34" charset="0"/>
            </a:endParaRPr>
          </a:p>
        </p:txBody>
      </p:sp>
      <p:grpSp>
        <p:nvGrpSpPr>
          <p:cNvPr id="43" name="Groupe 42"/>
          <p:cNvGrpSpPr/>
          <p:nvPr/>
        </p:nvGrpSpPr>
        <p:grpSpPr>
          <a:xfrm>
            <a:off x="3119926" y="3826682"/>
            <a:ext cx="405246" cy="523220"/>
            <a:chOff x="1491096" y="1743826"/>
            <a:chExt cx="405246" cy="523220"/>
          </a:xfrm>
        </p:grpSpPr>
        <p:sp>
          <p:nvSpPr>
            <p:cNvPr id="44" name="Ellipse 43"/>
            <p:cNvSpPr/>
            <p:nvPr/>
          </p:nvSpPr>
          <p:spPr>
            <a:xfrm>
              <a:off x="1491096" y="1836188"/>
              <a:ext cx="405246" cy="369332"/>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atin typeface="Book Antiqua" panose="02040602050305030304" pitchFamily="18" charset="0"/>
              </a:endParaRPr>
            </a:p>
          </p:txBody>
        </p:sp>
        <p:sp>
          <p:nvSpPr>
            <p:cNvPr id="45" name="ZoneTexte 44"/>
            <p:cNvSpPr txBox="1"/>
            <p:nvPr/>
          </p:nvSpPr>
          <p:spPr>
            <a:xfrm rot="291768">
              <a:off x="1491096" y="1743826"/>
              <a:ext cx="375115" cy="523220"/>
            </a:xfrm>
            <a:prstGeom prst="rect">
              <a:avLst/>
            </a:prstGeom>
            <a:noFill/>
          </p:spPr>
          <p:txBody>
            <a:bodyPr wrap="square" rtlCol="0">
              <a:spAutoFit/>
            </a:bodyPr>
            <a:lstStyle/>
            <a:p>
              <a:r>
                <a:rPr lang="en-US" sz="2800" b="1" dirty="0">
                  <a:solidFill>
                    <a:schemeClr val="bg1"/>
                  </a:solidFill>
                  <a:latin typeface="Book Antiqua" panose="02040602050305030304" pitchFamily="18" charset="0"/>
                  <a:cs typeface="Calibri" panose="020F0502020204030204" pitchFamily="34" charset="0"/>
                </a:rPr>
                <a:t>3</a:t>
              </a:r>
              <a:endParaRPr lang="fr-FR" sz="2800" b="1" dirty="0">
                <a:solidFill>
                  <a:schemeClr val="bg1"/>
                </a:solidFill>
                <a:latin typeface="Book Antiqua" panose="02040602050305030304" pitchFamily="18" charset="0"/>
                <a:cs typeface="Calibri" panose="020F0502020204030204" pitchFamily="34" charset="0"/>
              </a:endParaRPr>
            </a:p>
          </p:txBody>
        </p:sp>
      </p:grpSp>
      <p:sp>
        <p:nvSpPr>
          <p:cNvPr id="65" name="ZoneTexte 64"/>
          <p:cNvSpPr txBox="1"/>
          <p:nvPr/>
        </p:nvSpPr>
        <p:spPr>
          <a:xfrm>
            <a:off x="3311393" y="4915128"/>
            <a:ext cx="4893650" cy="369332"/>
          </a:xfrm>
          <a:prstGeom prst="rect">
            <a:avLst/>
          </a:prstGeom>
          <a:noFill/>
        </p:spPr>
        <p:txBody>
          <a:bodyPr wrap="square" rtlCol="0">
            <a:spAutoFit/>
          </a:bodyPr>
          <a:lstStyle/>
          <a:p>
            <a:r>
              <a:rPr lang="en-US" dirty="0">
                <a:latin typeface="Book Antiqua" panose="02040602050305030304" pitchFamily="18" charset="0"/>
                <a:cs typeface="Calibri" panose="020F0502020204030204" pitchFamily="34" charset="0"/>
              </a:rPr>
              <a:t>DETAILS DES CONSTATS </a:t>
            </a:r>
            <a:endParaRPr lang="fr-FR" dirty="0">
              <a:latin typeface="Book Antiqua" panose="02040602050305030304" pitchFamily="18" charset="0"/>
              <a:cs typeface="Calibri" panose="020F0502020204030204" pitchFamily="34" charset="0"/>
            </a:endParaRPr>
          </a:p>
        </p:txBody>
      </p:sp>
      <p:grpSp>
        <p:nvGrpSpPr>
          <p:cNvPr id="75" name="Groupe 74"/>
          <p:cNvGrpSpPr/>
          <p:nvPr/>
        </p:nvGrpSpPr>
        <p:grpSpPr>
          <a:xfrm>
            <a:off x="793849" y="5973221"/>
            <a:ext cx="405246" cy="523220"/>
            <a:chOff x="1491096" y="1743826"/>
            <a:chExt cx="405246" cy="523220"/>
          </a:xfrm>
        </p:grpSpPr>
        <p:sp>
          <p:nvSpPr>
            <p:cNvPr id="76" name="Ellipse 75"/>
            <p:cNvSpPr/>
            <p:nvPr/>
          </p:nvSpPr>
          <p:spPr>
            <a:xfrm>
              <a:off x="1491096" y="1836188"/>
              <a:ext cx="405246" cy="369332"/>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atin typeface="Book Antiqua" panose="02040602050305030304" pitchFamily="18" charset="0"/>
              </a:endParaRPr>
            </a:p>
          </p:txBody>
        </p:sp>
        <p:sp>
          <p:nvSpPr>
            <p:cNvPr id="77" name="ZoneTexte 76"/>
            <p:cNvSpPr txBox="1"/>
            <p:nvPr/>
          </p:nvSpPr>
          <p:spPr>
            <a:xfrm>
              <a:off x="1491096" y="1743826"/>
              <a:ext cx="325685" cy="523220"/>
            </a:xfrm>
            <a:prstGeom prst="rect">
              <a:avLst/>
            </a:prstGeom>
            <a:noFill/>
          </p:spPr>
          <p:txBody>
            <a:bodyPr wrap="square" rtlCol="0">
              <a:spAutoFit/>
            </a:bodyPr>
            <a:lstStyle/>
            <a:p>
              <a:endParaRPr lang="fr-FR" sz="2800" b="1" dirty="0">
                <a:solidFill>
                  <a:schemeClr val="bg1"/>
                </a:solidFill>
                <a:latin typeface="Book Antiqua" panose="02040602050305030304" pitchFamily="18" charset="0"/>
                <a:cs typeface="Calibri" panose="020F0502020204030204" pitchFamily="34" charset="0"/>
              </a:endParaRPr>
            </a:p>
          </p:txBody>
        </p:sp>
      </p:grpSp>
      <p:sp>
        <p:nvSpPr>
          <p:cNvPr id="80" name="ZoneTexte 79"/>
          <p:cNvSpPr txBox="1"/>
          <p:nvPr/>
        </p:nvSpPr>
        <p:spPr>
          <a:xfrm>
            <a:off x="1402503" y="6154695"/>
            <a:ext cx="2084661" cy="369332"/>
          </a:xfrm>
          <a:prstGeom prst="rect">
            <a:avLst/>
          </a:prstGeom>
          <a:noFill/>
        </p:spPr>
        <p:txBody>
          <a:bodyPr wrap="square" rtlCol="0">
            <a:spAutoFit/>
          </a:bodyPr>
          <a:lstStyle/>
          <a:p>
            <a:r>
              <a:rPr lang="en-US" dirty="0">
                <a:latin typeface="Book Antiqua" panose="02040602050305030304" pitchFamily="18" charset="0"/>
              </a:rPr>
              <a:t>CONCLUSION </a:t>
            </a:r>
            <a:endParaRPr lang="fr-FR" dirty="0">
              <a:latin typeface="Book Antiqua" panose="02040602050305030304" pitchFamily="18" charset="0"/>
            </a:endParaRPr>
          </a:p>
        </p:txBody>
      </p:sp>
      <p:grpSp>
        <p:nvGrpSpPr>
          <p:cNvPr id="3" name="Groupe 2">
            <a:extLst>
              <a:ext uri="{FF2B5EF4-FFF2-40B4-BE49-F238E27FC236}">
                <a16:creationId xmlns:a16="http://schemas.microsoft.com/office/drawing/2014/main" id="{2C3C4C15-EEC9-859F-5B4B-2A49C72222FF}"/>
              </a:ext>
            </a:extLst>
          </p:cNvPr>
          <p:cNvGrpSpPr/>
          <p:nvPr/>
        </p:nvGrpSpPr>
        <p:grpSpPr>
          <a:xfrm>
            <a:off x="2855697" y="4773401"/>
            <a:ext cx="405246" cy="523220"/>
            <a:chOff x="1491096" y="1743826"/>
            <a:chExt cx="405246" cy="523220"/>
          </a:xfrm>
        </p:grpSpPr>
        <p:sp>
          <p:nvSpPr>
            <p:cNvPr id="4" name="Ellipse 3">
              <a:extLst>
                <a:ext uri="{FF2B5EF4-FFF2-40B4-BE49-F238E27FC236}">
                  <a16:creationId xmlns:a16="http://schemas.microsoft.com/office/drawing/2014/main" id="{94E4F711-5059-184B-A0E9-718B74BEEBF9}"/>
                </a:ext>
              </a:extLst>
            </p:cNvPr>
            <p:cNvSpPr/>
            <p:nvPr/>
          </p:nvSpPr>
          <p:spPr>
            <a:xfrm>
              <a:off x="1491096" y="1836188"/>
              <a:ext cx="405246" cy="369332"/>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atin typeface="Book Antiqua" panose="02040602050305030304" pitchFamily="18" charset="0"/>
              </a:endParaRPr>
            </a:p>
          </p:txBody>
        </p:sp>
        <p:sp>
          <p:nvSpPr>
            <p:cNvPr id="5" name="ZoneTexte 4">
              <a:extLst>
                <a:ext uri="{FF2B5EF4-FFF2-40B4-BE49-F238E27FC236}">
                  <a16:creationId xmlns:a16="http://schemas.microsoft.com/office/drawing/2014/main" id="{8FEC8BD7-8268-D396-9F55-845E591F1F8D}"/>
                </a:ext>
              </a:extLst>
            </p:cNvPr>
            <p:cNvSpPr txBox="1"/>
            <p:nvPr/>
          </p:nvSpPr>
          <p:spPr>
            <a:xfrm>
              <a:off x="1491096" y="1743826"/>
              <a:ext cx="325685" cy="523220"/>
            </a:xfrm>
            <a:prstGeom prst="rect">
              <a:avLst/>
            </a:prstGeom>
            <a:noFill/>
          </p:spPr>
          <p:txBody>
            <a:bodyPr wrap="square" rtlCol="0">
              <a:spAutoFit/>
            </a:bodyPr>
            <a:lstStyle/>
            <a:p>
              <a:r>
                <a:rPr lang="en-US" sz="2800" b="1" dirty="0">
                  <a:solidFill>
                    <a:schemeClr val="bg1"/>
                  </a:solidFill>
                  <a:latin typeface="Book Antiqua" panose="02040602050305030304" pitchFamily="18" charset="0"/>
                  <a:cs typeface="Calibri" panose="020F0502020204030204" pitchFamily="34" charset="0"/>
                </a:rPr>
                <a:t>4</a:t>
              </a:r>
              <a:endParaRPr lang="fr-FR" sz="2800" b="1" dirty="0">
                <a:solidFill>
                  <a:schemeClr val="bg1"/>
                </a:solidFill>
                <a:latin typeface="Book Antiqua" panose="02040602050305030304" pitchFamily="18" charset="0"/>
                <a:cs typeface="Calibri" panose="020F0502020204030204" pitchFamily="34" charset="0"/>
              </a:endParaRPr>
            </a:p>
          </p:txBody>
        </p:sp>
      </p:grpSp>
      <p:sp>
        <p:nvSpPr>
          <p:cNvPr id="6" name="ZoneTexte 5">
            <a:extLst>
              <a:ext uri="{FF2B5EF4-FFF2-40B4-BE49-F238E27FC236}">
                <a16:creationId xmlns:a16="http://schemas.microsoft.com/office/drawing/2014/main" id="{7729F1C3-9C7E-C6EC-88E3-38444BFB6FB1}"/>
              </a:ext>
            </a:extLst>
          </p:cNvPr>
          <p:cNvSpPr txBox="1"/>
          <p:nvPr/>
        </p:nvSpPr>
        <p:spPr>
          <a:xfrm>
            <a:off x="3585176" y="3947944"/>
            <a:ext cx="4893650" cy="369332"/>
          </a:xfrm>
          <a:prstGeom prst="rect">
            <a:avLst/>
          </a:prstGeom>
          <a:noFill/>
        </p:spPr>
        <p:txBody>
          <a:bodyPr wrap="square" rtlCol="0">
            <a:spAutoFit/>
          </a:bodyPr>
          <a:lstStyle/>
          <a:p>
            <a:r>
              <a:rPr lang="en-US" dirty="0">
                <a:latin typeface="Book Antiqua" panose="02040602050305030304" pitchFamily="18" charset="0"/>
              </a:rPr>
              <a:t>SCANS </a:t>
            </a:r>
            <a:endParaRPr lang="fr-FR" dirty="0">
              <a:latin typeface="Book Antiqua" panose="02040602050305030304" pitchFamily="18" charset="0"/>
            </a:endParaRPr>
          </a:p>
        </p:txBody>
      </p:sp>
      <p:sp>
        <p:nvSpPr>
          <p:cNvPr id="8" name="Ellipse 7">
            <a:extLst>
              <a:ext uri="{FF2B5EF4-FFF2-40B4-BE49-F238E27FC236}">
                <a16:creationId xmlns:a16="http://schemas.microsoft.com/office/drawing/2014/main" id="{E9A61A43-142F-9686-F3B5-5162380FE3C3}"/>
              </a:ext>
            </a:extLst>
          </p:cNvPr>
          <p:cNvSpPr/>
          <p:nvPr/>
        </p:nvSpPr>
        <p:spPr>
          <a:xfrm>
            <a:off x="2122431" y="5599078"/>
            <a:ext cx="447137" cy="461167"/>
          </a:xfrm>
          <a:prstGeom prst="ellipse">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fr-FR">
              <a:ln w="0"/>
              <a:solidFill>
                <a:schemeClr val="tx1"/>
              </a:solidFill>
              <a:effectLst>
                <a:outerShdw blurRad="38100" dist="19050" dir="2700000" algn="tl" rotWithShape="0">
                  <a:schemeClr val="dk1">
                    <a:alpha val="40000"/>
                  </a:schemeClr>
                </a:outerShdw>
              </a:effectLst>
            </a:endParaRPr>
          </a:p>
        </p:txBody>
      </p:sp>
      <p:grpSp>
        <p:nvGrpSpPr>
          <p:cNvPr id="9" name="Groupe 8">
            <a:extLst>
              <a:ext uri="{FF2B5EF4-FFF2-40B4-BE49-F238E27FC236}">
                <a16:creationId xmlns:a16="http://schemas.microsoft.com/office/drawing/2014/main" id="{09DF7F34-7CC0-1609-32A1-F11437B6C578}"/>
              </a:ext>
            </a:extLst>
          </p:cNvPr>
          <p:cNvGrpSpPr/>
          <p:nvPr/>
        </p:nvGrpSpPr>
        <p:grpSpPr>
          <a:xfrm>
            <a:off x="2156689" y="5584250"/>
            <a:ext cx="405246" cy="954107"/>
            <a:chOff x="1491096" y="1743826"/>
            <a:chExt cx="405246" cy="954107"/>
          </a:xfrm>
        </p:grpSpPr>
        <p:sp>
          <p:nvSpPr>
            <p:cNvPr id="10" name="Ellipse 9">
              <a:extLst>
                <a:ext uri="{FF2B5EF4-FFF2-40B4-BE49-F238E27FC236}">
                  <a16:creationId xmlns:a16="http://schemas.microsoft.com/office/drawing/2014/main" id="{971B8428-0756-DB71-CAEC-A97C7E5EC5D8}"/>
                </a:ext>
              </a:extLst>
            </p:cNvPr>
            <p:cNvSpPr/>
            <p:nvPr/>
          </p:nvSpPr>
          <p:spPr>
            <a:xfrm>
              <a:off x="1491096" y="1836188"/>
              <a:ext cx="405246" cy="369332"/>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atin typeface="Book Antiqua" panose="02040602050305030304" pitchFamily="18" charset="0"/>
              </a:endParaRPr>
            </a:p>
          </p:txBody>
        </p:sp>
        <p:sp>
          <p:nvSpPr>
            <p:cNvPr id="13" name="ZoneTexte 12">
              <a:extLst>
                <a:ext uri="{FF2B5EF4-FFF2-40B4-BE49-F238E27FC236}">
                  <a16:creationId xmlns:a16="http://schemas.microsoft.com/office/drawing/2014/main" id="{837B4CEF-50FA-B345-85FA-25536986CEEF}"/>
                </a:ext>
              </a:extLst>
            </p:cNvPr>
            <p:cNvSpPr txBox="1"/>
            <p:nvPr/>
          </p:nvSpPr>
          <p:spPr>
            <a:xfrm>
              <a:off x="1491096" y="1743826"/>
              <a:ext cx="325685" cy="954107"/>
            </a:xfrm>
            <a:prstGeom prst="rect">
              <a:avLst/>
            </a:prstGeom>
            <a:noFill/>
          </p:spPr>
          <p:txBody>
            <a:bodyPr wrap="square" rtlCol="0">
              <a:spAutoFit/>
            </a:bodyPr>
            <a:lstStyle/>
            <a:p>
              <a:r>
                <a:rPr lang="en-US" sz="2800" b="1" dirty="0">
                  <a:solidFill>
                    <a:schemeClr val="bg1"/>
                  </a:solidFill>
                  <a:latin typeface="Book Antiqua" panose="02040602050305030304" pitchFamily="18" charset="0"/>
                  <a:cs typeface="Calibri" panose="020F0502020204030204" pitchFamily="34" charset="0"/>
                </a:rPr>
                <a:t>5</a:t>
              </a:r>
            </a:p>
            <a:p>
              <a:endParaRPr lang="fr-FR" sz="2800" b="1" dirty="0">
                <a:solidFill>
                  <a:schemeClr val="bg1"/>
                </a:solidFill>
                <a:latin typeface="Book Antiqua" panose="02040602050305030304" pitchFamily="18" charset="0"/>
                <a:cs typeface="Calibri" panose="020F0502020204030204" pitchFamily="34" charset="0"/>
              </a:endParaRPr>
            </a:p>
          </p:txBody>
        </p:sp>
      </p:grpSp>
      <p:sp>
        <p:nvSpPr>
          <p:cNvPr id="14" name="ZoneTexte 13">
            <a:extLst>
              <a:ext uri="{FF2B5EF4-FFF2-40B4-BE49-F238E27FC236}">
                <a16:creationId xmlns:a16="http://schemas.microsoft.com/office/drawing/2014/main" id="{3148E984-7127-7927-8F41-26ADA2655937}"/>
              </a:ext>
            </a:extLst>
          </p:cNvPr>
          <p:cNvSpPr txBox="1"/>
          <p:nvPr/>
        </p:nvSpPr>
        <p:spPr>
          <a:xfrm>
            <a:off x="2569568" y="5738138"/>
            <a:ext cx="4893650" cy="369332"/>
          </a:xfrm>
          <a:prstGeom prst="rect">
            <a:avLst/>
          </a:prstGeom>
          <a:noFill/>
        </p:spPr>
        <p:txBody>
          <a:bodyPr wrap="square" rtlCol="0">
            <a:spAutoFit/>
          </a:bodyPr>
          <a:lstStyle/>
          <a:p>
            <a:r>
              <a:rPr lang="en-US" dirty="0">
                <a:latin typeface="Book Antiqua" panose="02040602050305030304" pitchFamily="18" charset="0"/>
              </a:rPr>
              <a:t>SYNTHESE</a:t>
            </a:r>
            <a:endParaRPr lang="fr-FR" dirty="0">
              <a:latin typeface="Book Antiqua" panose="02040602050305030304" pitchFamily="18" charset="0"/>
            </a:endParaRPr>
          </a:p>
        </p:txBody>
      </p:sp>
    </p:spTree>
    <p:extLst>
      <p:ext uri="{BB962C8B-B14F-4D97-AF65-F5344CB8AC3E}">
        <p14:creationId xmlns:p14="http://schemas.microsoft.com/office/powerpoint/2010/main" val="105093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down)">
                                      <p:cBhvr>
                                        <p:cTn id="7" dur="500"/>
                                        <p:tgtEl>
                                          <p:spTgt spid="51"/>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500" fill="hold"/>
                                        <p:tgtEl>
                                          <p:spTgt spid="20"/>
                                        </p:tgtEl>
                                        <p:attrNameLst>
                                          <p:attrName>ppt_w</p:attrName>
                                        </p:attrNameLst>
                                      </p:cBhvr>
                                      <p:tavLst>
                                        <p:tav tm="0">
                                          <p:val>
                                            <p:fltVal val="0"/>
                                          </p:val>
                                        </p:tav>
                                        <p:tav tm="100000">
                                          <p:val>
                                            <p:strVal val="#ppt_w"/>
                                          </p:val>
                                        </p:tav>
                                      </p:tavLst>
                                    </p:anim>
                                    <p:anim calcmode="lin" valueType="num">
                                      <p:cBhvr>
                                        <p:cTn id="12" dur="500" fill="hold"/>
                                        <p:tgtEl>
                                          <p:spTgt spid="20"/>
                                        </p:tgtEl>
                                        <p:attrNameLst>
                                          <p:attrName>ppt_h</p:attrName>
                                        </p:attrNameLst>
                                      </p:cBhvr>
                                      <p:tavLst>
                                        <p:tav tm="0">
                                          <p:val>
                                            <p:fltVal val="0"/>
                                          </p:val>
                                        </p:tav>
                                        <p:tav tm="100000">
                                          <p:val>
                                            <p:strVal val="#ppt_h"/>
                                          </p:val>
                                        </p:tav>
                                      </p:tavLst>
                                    </p:anim>
                                    <p:animEffect transition="in" filter="fade">
                                      <p:cBhvr>
                                        <p:cTn id="13" dur="500"/>
                                        <p:tgtEl>
                                          <p:spTgt spid="20"/>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left)">
                                      <p:cBhvr>
                                        <p:cTn id="17" dur="500"/>
                                        <p:tgtEl>
                                          <p:spTgt spid="39"/>
                                        </p:tgtEl>
                                      </p:cBhvr>
                                    </p:animEffect>
                                  </p:childTnLst>
                                </p:cTn>
                              </p:par>
                            </p:childTnLst>
                          </p:cTn>
                        </p:par>
                        <p:par>
                          <p:cTn id="18" fill="hold">
                            <p:stCondLst>
                              <p:cond delay="2000"/>
                            </p:stCondLst>
                            <p:childTnLst>
                              <p:par>
                                <p:cTn id="19" presetID="8" presetClass="emph" presetSubtype="0" fill="hold" nodeType="afterEffect">
                                  <p:stCondLst>
                                    <p:cond delay="0"/>
                                  </p:stCondLst>
                                  <p:childTnLst>
                                    <p:animRot by="1500000">
                                      <p:cBhvr>
                                        <p:cTn id="20" dur="500" fill="hold"/>
                                        <p:tgtEl>
                                          <p:spTgt spid="51"/>
                                        </p:tgtEl>
                                        <p:attrNameLst>
                                          <p:attrName>r</p:attrName>
                                        </p:attrNameLst>
                                      </p:cBhvr>
                                    </p:animRot>
                                  </p:childTnLst>
                                </p:cTn>
                              </p:par>
                            </p:childTnLst>
                          </p:cTn>
                        </p:par>
                        <p:par>
                          <p:cTn id="21" fill="hold">
                            <p:stCondLst>
                              <p:cond delay="2500"/>
                            </p:stCondLst>
                            <p:childTnLst>
                              <p:par>
                                <p:cTn id="22" presetID="53" presetClass="entr" presetSubtype="16" fill="hold" nodeType="after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wipe(left)">
                                      <p:cBhvr>
                                        <p:cTn id="30" dur="500"/>
                                        <p:tgtEl>
                                          <p:spTgt spid="18"/>
                                        </p:tgtEl>
                                      </p:cBhvr>
                                    </p:animEffect>
                                  </p:childTnLst>
                                </p:cTn>
                              </p:par>
                            </p:childTnLst>
                          </p:cTn>
                        </p:par>
                        <p:par>
                          <p:cTn id="31" fill="hold">
                            <p:stCondLst>
                              <p:cond delay="3500"/>
                            </p:stCondLst>
                            <p:childTnLst>
                              <p:par>
                                <p:cTn id="32" presetID="8" presetClass="emph" presetSubtype="0" fill="hold" nodeType="afterEffect">
                                  <p:stCondLst>
                                    <p:cond delay="0"/>
                                  </p:stCondLst>
                                  <p:childTnLst>
                                    <p:animRot by="600000">
                                      <p:cBhvr>
                                        <p:cTn id="33" dur="500" fill="hold"/>
                                        <p:tgtEl>
                                          <p:spTgt spid="51"/>
                                        </p:tgtEl>
                                        <p:attrNameLst>
                                          <p:attrName>r</p:attrName>
                                        </p:attrNameLst>
                                      </p:cBhvr>
                                    </p:animRot>
                                  </p:childTnLst>
                                </p:cTn>
                              </p:par>
                            </p:childTnLst>
                          </p:cTn>
                        </p:par>
                        <p:par>
                          <p:cTn id="34" fill="hold">
                            <p:stCondLst>
                              <p:cond delay="4000"/>
                            </p:stCondLst>
                            <p:childTnLst>
                              <p:par>
                                <p:cTn id="35" presetID="8" presetClass="emph" presetSubtype="0" fill="hold" nodeType="afterEffect">
                                  <p:stCondLst>
                                    <p:cond delay="0"/>
                                  </p:stCondLst>
                                  <p:childTnLst>
                                    <p:animRot by="900000">
                                      <p:cBhvr>
                                        <p:cTn id="36" dur="500" fill="hold"/>
                                        <p:tgtEl>
                                          <p:spTgt spid="51"/>
                                        </p:tgtEl>
                                        <p:attrNameLst>
                                          <p:attrName>r</p:attrName>
                                        </p:attrNameLst>
                                      </p:cBhvr>
                                    </p:animRot>
                                  </p:childTnLst>
                                </p:cTn>
                              </p:par>
                            </p:childTnLst>
                          </p:cTn>
                        </p:par>
                        <p:par>
                          <p:cTn id="37" fill="hold">
                            <p:stCondLst>
                              <p:cond delay="4500"/>
                            </p:stCondLst>
                            <p:childTnLst>
                              <p:par>
                                <p:cTn id="38" presetID="8" presetClass="emph" presetSubtype="0" fill="hold" nodeType="afterEffect">
                                  <p:stCondLst>
                                    <p:cond delay="0"/>
                                  </p:stCondLst>
                                  <p:childTnLst>
                                    <p:animRot by="900000">
                                      <p:cBhvr>
                                        <p:cTn id="39" dur="500" fill="hold"/>
                                        <p:tgtEl>
                                          <p:spTgt spid="51"/>
                                        </p:tgtEl>
                                        <p:attrNameLst>
                                          <p:attrName>r</p:attrName>
                                        </p:attrNameLst>
                                      </p:cBhvr>
                                    </p:animRot>
                                  </p:childTnLst>
                                </p:cTn>
                              </p:par>
                            </p:childTnLst>
                          </p:cTn>
                        </p:par>
                        <p:par>
                          <p:cTn id="40" fill="hold">
                            <p:stCondLst>
                              <p:cond delay="5000"/>
                            </p:stCondLst>
                            <p:childTnLst>
                              <p:par>
                                <p:cTn id="41" presetID="53" presetClass="entr" presetSubtype="16" fill="hold" nodeType="after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p:cTn id="43" dur="500" fill="hold"/>
                                        <p:tgtEl>
                                          <p:spTgt spid="21"/>
                                        </p:tgtEl>
                                        <p:attrNameLst>
                                          <p:attrName>ppt_w</p:attrName>
                                        </p:attrNameLst>
                                      </p:cBhvr>
                                      <p:tavLst>
                                        <p:tav tm="0">
                                          <p:val>
                                            <p:fltVal val="0"/>
                                          </p:val>
                                        </p:tav>
                                        <p:tav tm="100000">
                                          <p:val>
                                            <p:strVal val="#ppt_w"/>
                                          </p:val>
                                        </p:tav>
                                      </p:tavLst>
                                    </p:anim>
                                    <p:anim calcmode="lin" valueType="num">
                                      <p:cBhvr>
                                        <p:cTn id="44" dur="500" fill="hold"/>
                                        <p:tgtEl>
                                          <p:spTgt spid="21"/>
                                        </p:tgtEl>
                                        <p:attrNameLst>
                                          <p:attrName>ppt_h</p:attrName>
                                        </p:attrNameLst>
                                      </p:cBhvr>
                                      <p:tavLst>
                                        <p:tav tm="0">
                                          <p:val>
                                            <p:fltVal val="0"/>
                                          </p:val>
                                        </p:tav>
                                        <p:tav tm="100000">
                                          <p:val>
                                            <p:strVal val="#ppt_h"/>
                                          </p:val>
                                        </p:tav>
                                      </p:tavLst>
                                    </p:anim>
                                    <p:animEffect transition="in" filter="fade">
                                      <p:cBhvr>
                                        <p:cTn id="45" dur="500"/>
                                        <p:tgtEl>
                                          <p:spTgt spid="21"/>
                                        </p:tgtEl>
                                      </p:cBhvr>
                                    </p:animEffect>
                                  </p:childTnLst>
                                </p:cTn>
                              </p:par>
                            </p:childTnLst>
                          </p:cTn>
                        </p:par>
                        <p:par>
                          <p:cTn id="46" fill="hold">
                            <p:stCondLst>
                              <p:cond delay="5500"/>
                            </p:stCondLst>
                            <p:childTnLst>
                              <p:par>
                                <p:cTn id="47" presetID="22" presetClass="entr" presetSubtype="8" fill="hold" grpId="0" nodeType="afterEffect">
                                  <p:stCondLst>
                                    <p:cond delay="0"/>
                                  </p:stCondLst>
                                  <p:childTnLst>
                                    <p:set>
                                      <p:cBhvr>
                                        <p:cTn id="48" dur="1" fill="hold">
                                          <p:stCondLst>
                                            <p:cond delay="0"/>
                                          </p:stCondLst>
                                        </p:cTn>
                                        <p:tgtEl>
                                          <p:spTgt spid="52"/>
                                        </p:tgtEl>
                                        <p:attrNameLst>
                                          <p:attrName>style.visibility</p:attrName>
                                        </p:attrNameLst>
                                      </p:cBhvr>
                                      <p:to>
                                        <p:strVal val="visible"/>
                                      </p:to>
                                    </p:set>
                                    <p:animEffect transition="in" filter="wipe(left)">
                                      <p:cBhvr>
                                        <p:cTn id="49" dur="500"/>
                                        <p:tgtEl>
                                          <p:spTgt spid="52"/>
                                        </p:tgtEl>
                                      </p:cBhvr>
                                    </p:animEffect>
                                  </p:childTnLst>
                                </p:cTn>
                              </p:par>
                            </p:childTnLst>
                          </p:cTn>
                        </p:par>
                        <p:par>
                          <p:cTn id="50" fill="hold">
                            <p:stCondLst>
                              <p:cond delay="6000"/>
                            </p:stCondLst>
                            <p:childTnLst>
                              <p:par>
                                <p:cTn id="51" presetID="8" presetClass="emph" presetSubtype="0" fill="hold" nodeType="afterEffect">
                                  <p:stCondLst>
                                    <p:cond delay="0"/>
                                  </p:stCondLst>
                                  <p:childTnLst>
                                    <p:animRot by="900000">
                                      <p:cBhvr>
                                        <p:cTn id="52" dur="500" fill="hold"/>
                                        <p:tgtEl>
                                          <p:spTgt spid="51"/>
                                        </p:tgtEl>
                                        <p:attrNameLst>
                                          <p:attrName>r</p:attrName>
                                        </p:attrNameLst>
                                      </p:cBhvr>
                                    </p:animRot>
                                  </p:childTnLst>
                                </p:cTn>
                              </p:par>
                            </p:childTnLst>
                          </p:cTn>
                        </p:par>
                        <p:par>
                          <p:cTn id="53" fill="hold">
                            <p:stCondLst>
                              <p:cond delay="6500"/>
                            </p:stCondLst>
                            <p:childTnLst>
                              <p:par>
                                <p:cTn id="54" presetID="8" presetClass="emph" presetSubtype="0" fill="hold" nodeType="afterEffect">
                                  <p:stCondLst>
                                    <p:cond delay="0"/>
                                  </p:stCondLst>
                                  <p:childTnLst>
                                    <p:animRot by="600000">
                                      <p:cBhvr>
                                        <p:cTn id="55" dur="500" fill="hold"/>
                                        <p:tgtEl>
                                          <p:spTgt spid="51"/>
                                        </p:tgtEl>
                                        <p:attrNameLst>
                                          <p:attrName>r</p:attrName>
                                        </p:attrNameLst>
                                      </p:cBhvr>
                                    </p:animRot>
                                  </p:childTnLst>
                                </p:cTn>
                              </p:par>
                            </p:childTnLst>
                          </p:cTn>
                        </p:par>
                        <p:par>
                          <p:cTn id="56" fill="hold">
                            <p:stCondLst>
                              <p:cond delay="7000"/>
                            </p:stCondLst>
                            <p:childTnLst>
                              <p:par>
                                <p:cTn id="57" presetID="8" presetClass="emph" presetSubtype="0" fill="hold" nodeType="afterEffect">
                                  <p:stCondLst>
                                    <p:cond delay="0"/>
                                  </p:stCondLst>
                                  <p:childTnLst>
                                    <p:animRot by="600000">
                                      <p:cBhvr>
                                        <p:cTn id="58" dur="500" fill="hold"/>
                                        <p:tgtEl>
                                          <p:spTgt spid="51"/>
                                        </p:tgtEl>
                                        <p:attrNameLst>
                                          <p:attrName>r</p:attrName>
                                        </p:attrNameLst>
                                      </p:cBhvr>
                                    </p:animRot>
                                  </p:childTnLst>
                                </p:cTn>
                              </p:par>
                            </p:childTnLst>
                          </p:cTn>
                        </p:par>
                        <p:par>
                          <p:cTn id="59" fill="hold">
                            <p:stCondLst>
                              <p:cond delay="7500"/>
                            </p:stCondLst>
                            <p:childTnLst>
                              <p:par>
                                <p:cTn id="60" presetID="8" presetClass="emph" presetSubtype="0" fill="hold" nodeType="afterEffect">
                                  <p:stCondLst>
                                    <p:cond delay="0"/>
                                  </p:stCondLst>
                                  <p:childTnLst>
                                    <p:animRot by="900000">
                                      <p:cBhvr>
                                        <p:cTn id="61" dur="500" fill="hold"/>
                                        <p:tgtEl>
                                          <p:spTgt spid="51"/>
                                        </p:tgtEl>
                                        <p:attrNameLst>
                                          <p:attrName>r</p:attrName>
                                        </p:attrNameLst>
                                      </p:cBhvr>
                                    </p:animRot>
                                  </p:childTnLst>
                                </p:cTn>
                              </p:par>
                            </p:childTnLst>
                          </p:cTn>
                        </p:par>
                        <p:par>
                          <p:cTn id="62" fill="hold">
                            <p:stCondLst>
                              <p:cond delay="8000"/>
                            </p:stCondLst>
                            <p:childTnLst>
                              <p:par>
                                <p:cTn id="63" presetID="53" presetClass="entr" presetSubtype="16" fill="hold" nodeType="after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p:cTn id="65" dur="500" fill="hold"/>
                                        <p:tgtEl>
                                          <p:spTgt spid="43"/>
                                        </p:tgtEl>
                                        <p:attrNameLst>
                                          <p:attrName>ppt_w</p:attrName>
                                        </p:attrNameLst>
                                      </p:cBhvr>
                                      <p:tavLst>
                                        <p:tav tm="0">
                                          <p:val>
                                            <p:fltVal val="0"/>
                                          </p:val>
                                        </p:tav>
                                        <p:tav tm="100000">
                                          <p:val>
                                            <p:strVal val="#ppt_w"/>
                                          </p:val>
                                        </p:tav>
                                      </p:tavLst>
                                    </p:anim>
                                    <p:anim calcmode="lin" valueType="num">
                                      <p:cBhvr>
                                        <p:cTn id="66" dur="500" fill="hold"/>
                                        <p:tgtEl>
                                          <p:spTgt spid="43"/>
                                        </p:tgtEl>
                                        <p:attrNameLst>
                                          <p:attrName>ppt_h</p:attrName>
                                        </p:attrNameLst>
                                      </p:cBhvr>
                                      <p:tavLst>
                                        <p:tav tm="0">
                                          <p:val>
                                            <p:fltVal val="0"/>
                                          </p:val>
                                        </p:tav>
                                        <p:tav tm="100000">
                                          <p:val>
                                            <p:strVal val="#ppt_h"/>
                                          </p:val>
                                        </p:tav>
                                      </p:tavLst>
                                    </p:anim>
                                    <p:animEffect transition="in" filter="fade">
                                      <p:cBhvr>
                                        <p:cTn id="67" dur="500"/>
                                        <p:tgtEl>
                                          <p:spTgt spid="43"/>
                                        </p:tgtEl>
                                      </p:cBhvr>
                                    </p:animEffect>
                                  </p:childTnLst>
                                </p:cTn>
                              </p:par>
                            </p:childTnLst>
                          </p:cTn>
                        </p:par>
                        <p:par>
                          <p:cTn id="68" fill="hold">
                            <p:stCondLst>
                              <p:cond delay="8500"/>
                            </p:stCondLst>
                            <p:childTnLst>
                              <p:par>
                                <p:cTn id="69" presetID="22" presetClass="entr" presetSubtype="8" fill="hold" grpId="0" nodeType="afterEffect">
                                  <p:stCondLst>
                                    <p:cond delay="0"/>
                                  </p:stCondLst>
                                  <p:childTnLst>
                                    <p:set>
                                      <p:cBhvr>
                                        <p:cTn id="70" dur="1" fill="hold">
                                          <p:stCondLst>
                                            <p:cond delay="0"/>
                                          </p:stCondLst>
                                        </p:cTn>
                                        <p:tgtEl>
                                          <p:spTgt spid="65"/>
                                        </p:tgtEl>
                                        <p:attrNameLst>
                                          <p:attrName>style.visibility</p:attrName>
                                        </p:attrNameLst>
                                      </p:cBhvr>
                                      <p:to>
                                        <p:strVal val="visible"/>
                                      </p:to>
                                    </p:set>
                                    <p:animEffect transition="in" filter="wipe(left)">
                                      <p:cBhvr>
                                        <p:cTn id="71" dur="500"/>
                                        <p:tgtEl>
                                          <p:spTgt spid="65"/>
                                        </p:tgtEl>
                                      </p:cBhvr>
                                    </p:animEffect>
                                  </p:childTnLst>
                                </p:cTn>
                              </p:par>
                            </p:childTnLst>
                          </p:cTn>
                        </p:par>
                        <p:par>
                          <p:cTn id="72" fill="hold">
                            <p:stCondLst>
                              <p:cond delay="9000"/>
                            </p:stCondLst>
                            <p:childTnLst>
                              <p:par>
                                <p:cTn id="73" presetID="8" presetClass="emph" presetSubtype="0" fill="hold" nodeType="afterEffect">
                                  <p:stCondLst>
                                    <p:cond delay="0"/>
                                  </p:stCondLst>
                                  <p:childTnLst>
                                    <p:animRot by="600000">
                                      <p:cBhvr>
                                        <p:cTn id="74" dur="500" fill="hold"/>
                                        <p:tgtEl>
                                          <p:spTgt spid="51"/>
                                        </p:tgtEl>
                                        <p:attrNameLst>
                                          <p:attrName>r</p:attrName>
                                        </p:attrNameLst>
                                      </p:cBhvr>
                                    </p:animRot>
                                  </p:childTnLst>
                                </p:cTn>
                              </p:par>
                            </p:childTnLst>
                          </p:cTn>
                        </p:par>
                        <p:par>
                          <p:cTn id="75" fill="hold">
                            <p:stCondLst>
                              <p:cond delay="9500"/>
                            </p:stCondLst>
                            <p:childTnLst>
                              <p:par>
                                <p:cTn id="76" presetID="8" presetClass="emph" presetSubtype="0" fill="hold" nodeType="afterEffect">
                                  <p:stCondLst>
                                    <p:cond delay="0"/>
                                  </p:stCondLst>
                                  <p:childTnLst>
                                    <p:animRot by="600000">
                                      <p:cBhvr>
                                        <p:cTn id="77" dur="500" fill="hold"/>
                                        <p:tgtEl>
                                          <p:spTgt spid="51"/>
                                        </p:tgtEl>
                                        <p:attrNameLst>
                                          <p:attrName>r</p:attrName>
                                        </p:attrNameLst>
                                      </p:cBhvr>
                                    </p:animRot>
                                  </p:childTnLst>
                                </p:cTn>
                              </p:par>
                            </p:childTnLst>
                          </p:cTn>
                        </p:par>
                        <p:par>
                          <p:cTn id="78" fill="hold">
                            <p:stCondLst>
                              <p:cond delay="10000"/>
                            </p:stCondLst>
                            <p:childTnLst>
                              <p:par>
                                <p:cTn id="79" presetID="8" presetClass="emph" presetSubtype="0" fill="hold" nodeType="afterEffect">
                                  <p:stCondLst>
                                    <p:cond delay="0"/>
                                  </p:stCondLst>
                                  <p:childTnLst>
                                    <p:animRot by="1920000">
                                      <p:cBhvr>
                                        <p:cTn id="80" dur="500" fill="hold"/>
                                        <p:tgtEl>
                                          <p:spTgt spid="51"/>
                                        </p:tgtEl>
                                        <p:attrNameLst>
                                          <p:attrName>r</p:attrName>
                                        </p:attrNameLst>
                                      </p:cBhvr>
                                    </p:animRot>
                                  </p:childTnLst>
                                </p:cTn>
                              </p:par>
                            </p:childTnLst>
                          </p:cTn>
                        </p:par>
                        <p:par>
                          <p:cTn id="81" fill="hold">
                            <p:stCondLst>
                              <p:cond delay="10500"/>
                            </p:stCondLst>
                            <p:childTnLst>
                              <p:par>
                                <p:cTn id="82" presetID="53" presetClass="entr" presetSubtype="16" fill="hold" nodeType="afterEffect">
                                  <p:stCondLst>
                                    <p:cond delay="0"/>
                                  </p:stCondLst>
                                  <p:childTnLst>
                                    <p:set>
                                      <p:cBhvr>
                                        <p:cTn id="83" dur="1" fill="hold">
                                          <p:stCondLst>
                                            <p:cond delay="0"/>
                                          </p:stCondLst>
                                        </p:cTn>
                                        <p:tgtEl>
                                          <p:spTgt spid="75"/>
                                        </p:tgtEl>
                                        <p:attrNameLst>
                                          <p:attrName>style.visibility</p:attrName>
                                        </p:attrNameLst>
                                      </p:cBhvr>
                                      <p:to>
                                        <p:strVal val="visible"/>
                                      </p:to>
                                    </p:set>
                                    <p:anim calcmode="lin" valueType="num">
                                      <p:cBhvr>
                                        <p:cTn id="84" dur="500" fill="hold"/>
                                        <p:tgtEl>
                                          <p:spTgt spid="75"/>
                                        </p:tgtEl>
                                        <p:attrNameLst>
                                          <p:attrName>ppt_w</p:attrName>
                                        </p:attrNameLst>
                                      </p:cBhvr>
                                      <p:tavLst>
                                        <p:tav tm="0">
                                          <p:val>
                                            <p:fltVal val="0"/>
                                          </p:val>
                                        </p:tav>
                                        <p:tav tm="100000">
                                          <p:val>
                                            <p:strVal val="#ppt_w"/>
                                          </p:val>
                                        </p:tav>
                                      </p:tavLst>
                                    </p:anim>
                                    <p:anim calcmode="lin" valueType="num">
                                      <p:cBhvr>
                                        <p:cTn id="85" dur="500" fill="hold"/>
                                        <p:tgtEl>
                                          <p:spTgt spid="75"/>
                                        </p:tgtEl>
                                        <p:attrNameLst>
                                          <p:attrName>ppt_h</p:attrName>
                                        </p:attrNameLst>
                                      </p:cBhvr>
                                      <p:tavLst>
                                        <p:tav tm="0">
                                          <p:val>
                                            <p:fltVal val="0"/>
                                          </p:val>
                                        </p:tav>
                                        <p:tav tm="100000">
                                          <p:val>
                                            <p:strVal val="#ppt_h"/>
                                          </p:val>
                                        </p:tav>
                                      </p:tavLst>
                                    </p:anim>
                                    <p:animEffect transition="in" filter="fade">
                                      <p:cBhvr>
                                        <p:cTn id="86" dur="500"/>
                                        <p:tgtEl>
                                          <p:spTgt spid="75"/>
                                        </p:tgtEl>
                                      </p:cBhvr>
                                    </p:animEffect>
                                  </p:childTnLst>
                                </p:cTn>
                              </p:par>
                            </p:childTnLst>
                          </p:cTn>
                        </p:par>
                        <p:par>
                          <p:cTn id="87" fill="hold">
                            <p:stCondLst>
                              <p:cond delay="11000"/>
                            </p:stCondLst>
                            <p:childTnLst>
                              <p:par>
                                <p:cTn id="88" presetID="22" presetClass="entr" presetSubtype="8" fill="hold" grpId="0" nodeType="afterEffect">
                                  <p:stCondLst>
                                    <p:cond delay="0"/>
                                  </p:stCondLst>
                                  <p:childTnLst>
                                    <p:set>
                                      <p:cBhvr>
                                        <p:cTn id="89" dur="1" fill="hold">
                                          <p:stCondLst>
                                            <p:cond delay="0"/>
                                          </p:stCondLst>
                                        </p:cTn>
                                        <p:tgtEl>
                                          <p:spTgt spid="80"/>
                                        </p:tgtEl>
                                        <p:attrNameLst>
                                          <p:attrName>style.visibility</p:attrName>
                                        </p:attrNameLst>
                                      </p:cBhvr>
                                      <p:to>
                                        <p:strVal val="visible"/>
                                      </p:to>
                                    </p:set>
                                    <p:animEffect transition="in" filter="wipe(left)">
                                      <p:cBhvr>
                                        <p:cTn id="90" dur="500"/>
                                        <p:tgtEl>
                                          <p:spTgt spid="80"/>
                                        </p:tgtEl>
                                      </p:cBhvr>
                                    </p:animEffect>
                                  </p:childTnLst>
                                </p:cTn>
                              </p:par>
                            </p:childTnLst>
                          </p:cTn>
                        </p:par>
                        <p:par>
                          <p:cTn id="91" fill="hold">
                            <p:stCondLst>
                              <p:cond delay="11500"/>
                            </p:stCondLst>
                            <p:childTnLst>
                              <p:par>
                                <p:cTn id="92" presetID="53" presetClass="entr" presetSubtype="16" fill="hold" nodeType="afterEffect">
                                  <p:stCondLst>
                                    <p:cond delay="0"/>
                                  </p:stCondLst>
                                  <p:childTnLst>
                                    <p:set>
                                      <p:cBhvr>
                                        <p:cTn id="93" dur="1" fill="hold">
                                          <p:stCondLst>
                                            <p:cond delay="0"/>
                                          </p:stCondLst>
                                        </p:cTn>
                                        <p:tgtEl>
                                          <p:spTgt spid="3"/>
                                        </p:tgtEl>
                                        <p:attrNameLst>
                                          <p:attrName>style.visibility</p:attrName>
                                        </p:attrNameLst>
                                      </p:cBhvr>
                                      <p:to>
                                        <p:strVal val="visible"/>
                                      </p:to>
                                    </p:set>
                                    <p:anim calcmode="lin" valueType="num">
                                      <p:cBhvr>
                                        <p:cTn id="94" dur="500" fill="hold"/>
                                        <p:tgtEl>
                                          <p:spTgt spid="3"/>
                                        </p:tgtEl>
                                        <p:attrNameLst>
                                          <p:attrName>ppt_w</p:attrName>
                                        </p:attrNameLst>
                                      </p:cBhvr>
                                      <p:tavLst>
                                        <p:tav tm="0">
                                          <p:val>
                                            <p:fltVal val="0"/>
                                          </p:val>
                                        </p:tav>
                                        <p:tav tm="100000">
                                          <p:val>
                                            <p:strVal val="#ppt_w"/>
                                          </p:val>
                                        </p:tav>
                                      </p:tavLst>
                                    </p:anim>
                                    <p:anim calcmode="lin" valueType="num">
                                      <p:cBhvr>
                                        <p:cTn id="95" dur="500" fill="hold"/>
                                        <p:tgtEl>
                                          <p:spTgt spid="3"/>
                                        </p:tgtEl>
                                        <p:attrNameLst>
                                          <p:attrName>ppt_h</p:attrName>
                                        </p:attrNameLst>
                                      </p:cBhvr>
                                      <p:tavLst>
                                        <p:tav tm="0">
                                          <p:val>
                                            <p:fltVal val="0"/>
                                          </p:val>
                                        </p:tav>
                                        <p:tav tm="100000">
                                          <p:val>
                                            <p:strVal val="#ppt_h"/>
                                          </p:val>
                                        </p:tav>
                                      </p:tavLst>
                                    </p:anim>
                                    <p:animEffect transition="in" filter="fade">
                                      <p:cBhvr>
                                        <p:cTn id="96" dur="500"/>
                                        <p:tgtEl>
                                          <p:spTgt spid="3"/>
                                        </p:tgtEl>
                                      </p:cBhvr>
                                    </p:animEffect>
                                  </p:childTnLst>
                                </p:cTn>
                              </p:par>
                            </p:childTnLst>
                          </p:cTn>
                        </p:par>
                        <p:par>
                          <p:cTn id="97" fill="hold">
                            <p:stCondLst>
                              <p:cond delay="12000"/>
                            </p:stCondLst>
                            <p:childTnLst>
                              <p:par>
                                <p:cTn id="98" presetID="22" presetClass="entr" presetSubtype="8" fill="hold" grpId="0" nodeType="afterEffect">
                                  <p:stCondLst>
                                    <p:cond delay="0"/>
                                  </p:stCondLst>
                                  <p:childTnLst>
                                    <p:set>
                                      <p:cBhvr>
                                        <p:cTn id="99" dur="1" fill="hold">
                                          <p:stCondLst>
                                            <p:cond delay="0"/>
                                          </p:stCondLst>
                                        </p:cTn>
                                        <p:tgtEl>
                                          <p:spTgt spid="6"/>
                                        </p:tgtEl>
                                        <p:attrNameLst>
                                          <p:attrName>style.visibility</p:attrName>
                                        </p:attrNameLst>
                                      </p:cBhvr>
                                      <p:to>
                                        <p:strVal val="visible"/>
                                      </p:to>
                                    </p:set>
                                    <p:animEffect transition="in" filter="wipe(left)">
                                      <p:cBhvr>
                                        <p:cTn id="100" dur="500"/>
                                        <p:tgtEl>
                                          <p:spTgt spid="6"/>
                                        </p:tgtEl>
                                      </p:cBhvr>
                                    </p:animEffect>
                                  </p:childTnLst>
                                </p:cTn>
                              </p:par>
                            </p:childTnLst>
                          </p:cTn>
                        </p:par>
                        <p:par>
                          <p:cTn id="101" fill="hold">
                            <p:stCondLst>
                              <p:cond delay="12500"/>
                            </p:stCondLst>
                            <p:childTnLst>
                              <p:par>
                                <p:cTn id="102" presetID="53" presetClass="entr" presetSubtype="16" fill="hold" nodeType="afterEffect">
                                  <p:stCondLst>
                                    <p:cond delay="0"/>
                                  </p:stCondLst>
                                  <p:childTnLst>
                                    <p:set>
                                      <p:cBhvr>
                                        <p:cTn id="103" dur="1" fill="hold">
                                          <p:stCondLst>
                                            <p:cond delay="0"/>
                                          </p:stCondLst>
                                        </p:cTn>
                                        <p:tgtEl>
                                          <p:spTgt spid="9"/>
                                        </p:tgtEl>
                                        <p:attrNameLst>
                                          <p:attrName>style.visibility</p:attrName>
                                        </p:attrNameLst>
                                      </p:cBhvr>
                                      <p:to>
                                        <p:strVal val="visible"/>
                                      </p:to>
                                    </p:set>
                                    <p:anim calcmode="lin" valueType="num">
                                      <p:cBhvr>
                                        <p:cTn id="104" dur="500" fill="hold"/>
                                        <p:tgtEl>
                                          <p:spTgt spid="9"/>
                                        </p:tgtEl>
                                        <p:attrNameLst>
                                          <p:attrName>ppt_w</p:attrName>
                                        </p:attrNameLst>
                                      </p:cBhvr>
                                      <p:tavLst>
                                        <p:tav tm="0">
                                          <p:val>
                                            <p:fltVal val="0"/>
                                          </p:val>
                                        </p:tav>
                                        <p:tav tm="100000">
                                          <p:val>
                                            <p:strVal val="#ppt_w"/>
                                          </p:val>
                                        </p:tav>
                                      </p:tavLst>
                                    </p:anim>
                                    <p:anim calcmode="lin" valueType="num">
                                      <p:cBhvr>
                                        <p:cTn id="105" dur="500" fill="hold"/>
                                        <p:tgtEl>
                                          <p:spTgt spid="9"/>
                                        </p:tgtEl>
                                        <p:attrNameLst>
                                          <p:attrName>ppt_h</p:attrName>
                                        </p:attrNameLst>
                                      </p:cBhvr>
                                      <p:tavLst>
                                        <p:tav tm="0">
                                          <p:val>
                                            <p:fltVal val="0"/>
                                          </p:val>
                                        </p:tav>
                                        <p:tav tm="100000">
                                          <p:val>
                                            <p:strVal val="#ppt_h"/>
                                          </p:val>
                                        </p:tav>
                                      </p:tavLst>
                                    </p:anim>
                                    <p:animEffect transition="in" filter="fade">
                                      <p:cBhvr>
                                        <p:cTn id="106" dur="500"/>
                                        <p:tgtEl>
                                          <p:spTgt spid="9"/>
                                        </p:tgtEl>
                                      </p:cBhvr>
                                    </p:animEffect>
                                  </p:childTnLst>
                                </p:cTn>
                              </p:par>
                            </p:childTnLst>
                          </p:cTn>
                        </p:par>
                        <p:par>
                          <p:cTn id="107" fill="hold">
                            <p:stCondLst>
                              <p:cond delay="13000"/>
                            </p:stCondLst>
                            <p:childTnLst>
                              <p:par>
                                <p:cTn id="108" presetID="22" presetClass="entr" presetSubtype="8" fill="hold" grpId="0" nodeType="afterEffect">
                                  <p:stCondLst>
                                    <p:cond delay="0"/>
                                  </p:stCondLst>
                                  <p:childTnLst>
                                    <p:set>
                                      <p:cBhvr>
                                        <p:cTn id="109" dur="1" fill="hold">
                                          <p:stCondLst>
                                            <p:cond delay="0"/>
                                          </p:stCondLst>
                                        </p:cTn>
                                        <p:tgtEl>
                                          <p:spTgt spid="14"/>
                                        </p:tgtEl>
                                        <p:attrNameLst>
                                          <p:attrName>style.visibility</p:attrName>
                                        </p:attrNameLst>
                                      </p:cBhvr>
                                      <p:to>
                                        <p:strVal val="visible"/>
                                      </p:to>
                                    </p:set>
                                    <p:animEffect transition="in" filter="wipe(left)">
                                      <p:cBhvr>
                                        <p:cTn id="1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39" grpId="0"/>
      <p:bldP spid="52" grpId="0"/>
      <p:bldP spid="65" grpId="0"/>
      <p:bldP spid="80" grpId="0"/>
      <p:bldP spid="6"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DE732-26AF-7672-D791-A2662F51B50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C40807C-9664-C9FB-C2DB-D083E8DDEFBE}"/>
              </a:ext>
            </a:extLst>
          </p:cNvPr>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a:rPr>
              <a:t>CONSTATS &amp; RECOMMANDATIONS – AUDIT APPLICATIF  </a:t>
            </a:r>
            <a:endParaRPr lang="fr-FR" sz="1500" b="1" dirty="0">
              <a:solidFill>
                <a:prstClr val="white"/>
              </a:solidFill>
              <a:latin typeface="Trebuchet MS" panose="020B0603020202020204" pitchFamily="34" charset="0"/>
            </a:endParaRPr>
          </a:p>
        </p:txBody>
      </p:sp>
      <p:sp>
        <p:nvSpPr>
          <p:cNvPr id="16" name="Rectangle 15">
            <a:extLst>
              <a:ext uri="{FF2B5EF4-FFF2-40B4-BE49-F238E27FC236}">
                <a16:creationId xmlns:a16="http://schemas.microsoft.com/office/drawing/2014/main" id="{48AE6C2A-2AEB-AFAC-3A6A-DFB2072C49E8}"/>
              </a:ext>
            </a:extLst>
          </p:cNvPr>
          <p:cNvSpPr/>
          <p:nvPr/>
        </p:nvSpPr>
        <p:spPr>
          <a:xfrm>
            <a:off x="1602898" y="1132929"/>
            <a:ext cx="6465279" cy="34363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schemeClr val="tx1"/>
                </a:solidFill>
                <a:latin typeface="Calibri" panose="020F0502020204030204"/>
              </a:rPr>
              <a:t>Constat </a:t>
            </a:r>
            <a:r>
              <a:rPr lang="en-US" sz="1200" b="1" dirty="0">
                <a:solidFill>
                  <a:schemeClr val="tx1"/>
                </a:solidFill>
                <a:latin typeface="Calibri" panose="020F0502020204030204"/>
              </a:rPr>
              <a:t>00:</a:t>
            </a:r>
            <a:r>
              <a:rPr lang="fr-FR" sz="1200" b="1" dirty="0">
                <a:solidFill>
                  <a:schemeClr val="tx1"/>
                </a:solidFill>
                <a:latin typeface="Calibri" panose="020F0502020204030204"/>
              </a:rPr>
              <a:t>Évaluation de l’exposition et de la sécurité des services applicatifs</a:t>
            </a:r>
            <a:endParaRPr lang="en-US" sz="1200" b="1" dirty="0">
              <a:solidFill>
                <a:schemeClr val="tx1"/>
              </a:solidFill>
              <a:latin typeface="Calibri" panose="020F0502020204030204"/>
              <a:ea typeface="Calibri"/>
              <a:cs typeface="Calibri"/>
            </a:endParaRPr>
          </a:p>
        </p:txBody>
      </p:sp>
      <p:sp>
        <p:nvSpPr>
          <p:cNvPr id="19" name="TextBox 18">
            <a:extLst>
              <a:ext uri="{FF2B5EF4-FFF2-40B4-BE49-F238E27FC236}">
                <a16:creationId xmlns:a16="http://schemas.microsoft.com/office/drawing/2014/main" id="{592EEA67-94E7-8160-D658-054FCC7F41ED}"/>
              </a:ext>
            </a:extLst>
          </p:cNvPr>
          <p:cNvSpPr txBox="1"/>
          <p:nvPr/>
        </p:nvSpPr>
        <p:spPr>
          <a:xfrm>
            <a:off x="1602899" y="1483065"/>
            <a:ext cx="6465278" cy="1654299"/>
          </a:xfrm>
          <a:prstGeom prst="rect">
            <a:avLst/>
          </a:prstGeom>
          <a:noFill/>
          <a:ln>
            <a:solidFill>
              <a:schemeClr val="tx1"/>
            </a:solidFill>
          </a:ln>
        </p:spPr>
        <p:txBody>
          <a:bodyPr wrap="square" lIns="68580" tIns="34290" rIns="68580" bIns="34290" rtlCol="0" anchor="t">
            <a:spAutoFit/>
          </a:bodyPr>
          <a:lstStyle/>
          <a:p>
            <a:pPr marL="171450">
              <a:spcAft>
                <a:spcPts val="600"/>
              </a:spcAft>
            </a:pPr>
            <a:r>
              <a:rPr lang="fr-FR" sz="975" kern="100" dirty="0">
                <a:latin typeface="Calibri" panose="020F0502020204030204" pitchFamily="34" charset="0"/>
                <a:ea typeface="Calibri" panose="020F0502020204030204" pitchFamily="34" charset="0"/>
                <a:cs typeface="Calibri" panose="020F0502020204030204" pitchFamily="34" charset="0"/>
              </a:rPr>
              <a:t>L’architecture héberge plusieurs services applicatifs critiques :	</a:t>
            </a:r>
          </a:p>
          <a:p>
            <a:pPr marL="171450">
              <a:spcAft>
                <a:spcPts val="600"/>
              </a:spcAft>
            </a:pPr>
            <a:r>
              <a:rPr lang="fr-FR" sz="975" kern="100" dirty="0">
                <a:latin typeface="Calibri" panose="020F0502020204030204" pitchFamily="34" charset="0"/>
                <a:ea typeface="Calibri" panose="020F0502020204030204" pitchFamily="34" charset="0"/>
                <a:cs typeface="Calibri" panose="020F0502020204030204" pitchFamily="34" charset="0"/>
              </a:rPr>
              <a:t>•Serveur Web (SRV-WEB – 192.168.1.2) en DMZ, exposé à l’extérieur via une NAT statique (209.165.200.227)</a:t>
            </a:r>
          </a:p>
          <a:p>
            <a:pPr marL="171450">
              <a:spcAft>
                <a:spcPts val="600"/>
              </a:spcAft>
            </a:pPr>
            <a:r>
              <a:rPr lang="fr-FR" sz="975" kern="100" dirty="0">
                <a:latin typeface="Calibri" panose="020F0502020204030204" pitchFamily="34" charset="0"/>
                <a:ea typeface="Calibri" panose="020F0502020204030204" pitchFamily="34" charset="0"/>
                <a:cs typeface="Calibri" panose="020F0502020204030204" pitchFamily="34" charset="0"/>
              </a:rPr>
              <a:t>•Serveur de messagerie (SRV-MSG – 192.168.4.3) et Contrôleur de domaine Active Directory (SRV-ADDS – 192.168.4.4) en réseau interne, eux aussi exposés via NAT statique </a:t>
            </a:r>
          </a:p>
          <a:p>
            <a:pPr marL="171450">
              <a:spcAft>
                <a:spcPts val="600"/>
              </a:spcAft>
            </a:pPr>
            <a:r>
              <a:rPr lang="fr-FR" sz="975" kern="100" dirty="0">
                <a:latin typeface="Calibri" panose="020F0502020204030204" pitchFamily="34" charset="0"/>
                <a:ea typeface="Calibri" panose="020F0502020204030204" pitchFamily="34" charset="0"/>
                <a:cs typeface="Calibri" panose="020F0502020204030204" pitchFamily="34" charset="0"/>
              </a:rPr>
              <a:t>.•Aucune indication de pare-feu applicatif (WAF).	</a:t>
            </a:r>
          </a:p>
          <a:p>
            <a:pPr marL="171450">
              <a:spcAft>
                <a:spcPts val="600"/>
              </a:spcAft>
            </a:pPr>
            <a:r>
              <a:rPr lang="fr-FR" sz="975" kern="100" dirty="0">
                <a:latin typeface="Calibri" panose="020F0502020204030204" pitchFamily="34" charset="0"/>
                <a:ea typeface="Calibri" panose="020F0502020204030204" pitchFamily="34" charset="0"/>
                <a:cs typeface="Calibri" panose="020F0502020204030204" pitchFamily="34" charset="0"/>
              </a:rPr>
              <a:t>•Il n’est pas précisé si les services web ou mails utilisent des connexions chiffrées (HTTPS, SMTPS, LDAPS).</a:t>
            </a:r>
          </a:p>
          <a:p>
            <a:pPr marL="171450">
              <a:spcAft>
                <a:spcPts val="600"/>
              </a:spcAft>
            </a:pPr>
            <a:r>
              <a:rPr lang="fr-FR" sz="975" kern="100" dirty="0">
                <a:latin typeface="Calibri" panose="020F0502020204030204" pitchFamily="34" charset="0"/>
                <a:ea typeface="Calibri" panose="020F0502020204030204" pitchFamily="34" charset="0"/>
                <a:cs typeface="Calibri" panose="020F0502020204030204" pitchFamily="34" charset="0"/>
              </a:rPr>
              <a:t>•Les serveurs critiques semblent hébergés sur Windows 11, un système non recommandé pour des services de production.</a:t>
            </a:r>
          </a:p>
        </p:txBody>
      </p:sp>
      <p:sp>
        <p:nvSpPr>
          <p:cNvPr id="20" name="Rectangle 19">
            <a:extLst>
              <a:ext uri="{FF2B5EF4-FFF2-40B4-BE49-F238E27FC236}">
                <a16:creationId xmlns:a16="http://schemas.microsoft.com/office/drawing/2014/main" id="{D8419147-923A-5094-2D3A-A4A2C9D72E8A}"/>
              </a:ext>
            </a:extLst>
          </p:cNvPr>
          <p:cNvSpPr/>
          <p:nvPr/>
        </p:nvSpPr>
        <p:spPr>
          <a:xfrm>
            <a:off x="1614790" y="3307403"/>
            <a:ext cx="6465279" cy="22118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err="1">
                <a:solidFill>
                  <a:prstClr val="black"/>
                </a:solidFill>
                <a:latin typeface="Calibri" panose="020F0502020204030204"/>
                <a:cs typeface="Calibri"/>
              </a:rPr>
              <a:t>Risques</a:t>
            </a:r>
            <a:r>
              <a:rPr lang="en-US" sz="1200" b="1" dirty="0">
                <a:solidFill>
                  <a:prstClr val="black"/>
                </a:solidFill>
                <a:latin typeface="Calibri" panose="020F0502020204030204"/>
                <a:cs typeface="Calibri"/>
              </a:rPr>
              <a:t> </a:t>
            </a:r>
            <a:r>
              <a:rPr lang="en-SN" sz="1200" dirty="0">
                <a:solidFill>
                  <a:prstClr val="black"/>
                </a:solidFill>
                <a:latin typeface="Calibri" panose="020F0502020204030204"/>
                <a:cs typeface="Calibri"/>
              </a:rPr>
              <a:t> </a:t>
            </a:r>
            <a:endParaRPr lang="en-SN" sz="1200" dirty="0">
              <a:solidFill>
                <a:prstClr val="black"/>
              </a:solidFill>
              <a:latin typeface="Calibri" panose="020F0502020204030204"/>
            </a:endParaRPr>
          </a:p>
        </p:txBody>
      </p:sp>
      <p:sp>
        <p:nvSpPr>
          <p:cNvPr id="21" name="TextBox 20">
            <a:extLst>
              <a:ext uri="{FF2B5EF4-FFF2-40B4-BE49-F238E27FC236}">
                <a16:creationId xmlns:a16="http://schemas.microsoft.com/office/drawing/2014/main" id="{C394A870-6A21-B69F-3DF2-386AD63F8466}"/>
              </a:ext>
            </a:extLst>
          </p:cNvPr>
          <p:cNvSpPr txBox="1"/>
          <p:nvPr/>
        </p:nvSpPr>
        <p:spPr>
          <a:xfrm>
            <a:off x="1602898" y="3528585"/>
            <a:ext cx="6465279" cy="1032590"/>
          </a:xfrm>
          <a:prstGeom prst="rect">
            <a:avLst/>
          </a:prstGeom>
          <a:noFill/>
          <a:ln>
            <a:solidFill>
              <a:schemeClr val="tx1"/>
            </a:solidFill>
          </a:ln>
        </p:spPr>
        <p:txBody>
          <a:bodyPr wrap="square" lIns="68580" tIns="34290" rIns="68580" bIns="34290" rtlCol="0" anchor="t">
            <a:spAutoFit/>
          </a:bodyPr>
          <a:lstStyle/>
          <a:p>
            <a:pPr lvl="0">
              <a:lnSpc>
                <a:spcPct val="107000"/>
              </a:lnSpc>
            </a:pPr>
            <a:r>
              <a:rPr lang="fr-FR" sz="975" kern="0" dirty="0">
                <a:solidFill>
                  <a:srgbClr val="111111"/>
                </a:solidFill>
                <a:latin typeface="Calibri" panose="020F0502020204030204" pitchFamily="34" charset="0"/>
                <a:ea typeface="Calibri" panose="020F0502020204030204" pitchFamily="34" charset="0"/>
                <a:cs typeface="Calibri" panose="020F0502020204030204" pitchFamily="34" charset="0"/>
              </a:rPr>
              <a:t>•Exposition directe d’applications critiques à Internet sans protection applicative (serveur web, messagerie, AD).	</a:t>
            </a:r>
          </a:p>
          <a:p>
            <a:pPr lvl="0">
              <a:lnSpc>
                <a:spcPct val="107000"/>
              </a:lnSpc>
            </a:pPr>
            <a:r>
              <a:rPr lang="fr-FR" sz="975" kern="0" dirty="0">
                <a:solidFill>
                  <a:srgbClr val="111111"/>
                </a:solidFill>
                <a:latin typeface="Calibri" panose="020F0502020204030204" pitchFamily="34" charset="0"/>
                <a:ea typeface="Calibri" panose="020F0502020204030204" pitchFamily="34" charset="0"/>
                <a:cs typeface="Calibri" panose="020F0502020204030204" pitchFamily="34" charset="0"/>
              </a:rPr>
              <a:t>•Absence de chiffrement potentiel des flux applicatifs sensibles (HTTP, SMTP, LDAP), favorisant les attaques par interception.</a:t>
            </a:r>
          </a:p>
          <a:p>
            <a:pPr lvl="0">
              <a:lnSpc>
                <a:spcPct val="107000"/>
              </a:lnSpc>
            </a:pPr>
            <a:r>
              <a:rPr lang="fr-FR" sz="975" kern="0" dirty="0">
                <a:solidFill>
                  <a:srgbClr val="111111"/>
                </a:solidFill>
                <a:latin typeface="Calibri" panose="020F0502020204030204" pitchFamily="34" charset="0"/>
                <a:ea typeface="Calibri" panose="020F0502020204030204" pitchFamily="34" charset="0"/>
                <a:cs typeface="Calibri" panose="020F0502020204030204" pitchFamily="34" charset="0"/>
              </a:rPr>
              <a:t>•Hébergement non conforme (Windows 11 au lieu de Windows Server), augmentant le risque de failles ou d’instabilité.</a:t>
            </a:r>
          </a:p>
          <a:p>
            <a:pPr lvl="0">
              <a:lnSpc>
                <a:spcPct val="107000"/>
              </a:lnSpc>
            </a:pPr>
            <a:r>
              <a:rPr lang="fr-FR" sz="975" kern="0" dirty="0">
                <a:solidFill>
                  <a:srgbClr val="111111"/>
                </a:solidFill>
                <a:latin typeface="Calibri" panose="020F0502020204030204" pitchFamily="34" charset="0"/>
                <a:ea typeface="Calibri" panose="020F0502020204030204" pitchFamily="34" charset="0"/>
                <a:cs typeface="Calibri" panose="020F0502020204030204" pitchFamily="34" charset="0"/>
              </a:rPr>
              <a:t>•Risque d’exploitation des services exposés (ex : faille CVE sur IIS, failles RPC/LDAP sur AD).</a:t>
            </a:r>
          </a:p>
          <a:p>
            <a:pPr lvl="0">
              <a:lnSpc>
                <a:spcPct val="107000"/>
              </a:lnSpc>
            </a:pPr>
            <a:r>
              <a:rPr lang="fr-FR" sz="975" kern="0" dirty="0">
                <a:solidFill>
                  <a:srgbClr val="111111"/>
                </a:solidFill>
                <a:latin typeface="Calibri" panose="020F0502020204030204" pitchFamily="34" charset="0"/>
                <a:ea typeface="Calibri" panose="020F0502020204030204" pitchFamily="34" charset="0"/>
                <a:cs typeface="Calibri" panose="020F0502020204030204" pitchFamily="34" charset="0"/>
              </a:rPr>
              <a:t>•Manque de supervision : absence de détection en temps réel en cas de compromission applicative.</a:t>
            </a:r>
          </a:p>
        </p:txBody>
      </p:sp>
      <p:sp>
        <p:nvSpPr>
          <p:cNvPr id="3" name="Rectangle 2">
            <a:extLst>
              <a:ext uri="{FF2B5EF4-FFF2-40B4-BE49-F238E27FC236}">
                <a16:creationId xmlns:a16="http://schemas.microsoft.com/office/drawing/2014/main" id="{E9B48146-32AB-199D-CBD2-4A4B18847C28}"/>
              </a:ext>
            </a:extLst>
          </p:cNvPr>
          <p:cNvSpPr/>
          <p:nvPr/>
        </p:nvSpPr>
        <p:spPr>
          <a:xfrm>
            <a:off x="1602899" y="4753489"/>
            <a:ext cx="6477172" cy="314622"/>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a:cs typeface="Calibri"/>
            </a:endParaRPr>
          </a:p>
        </p:txBody>
      </p:sp>
      <p:sp>
        <p:nvSpPr>
          <p:cNvPr id="4" name="TextBox 3">
            <a:extLst>
              <a:ext uri="{FF2B5EF4-FFF2-40B4-BE49-F238E27FC236}">
                <a16:creationId xmlns:a16="http://schemas.microsoft.com/office/drawing/2014/main" id="{F743E050-B1E0-32BA-C308-58312A9B9779}"/>
              </a:ext>
            </a:extLst>
          </p:cNvPr>
          <p:cNvSpPr txBox="1"/>
          <p:nvPr/>
        </p:nvSpPr>
        <p:spPr>
          <a:xfrm>
            <a:off x="1602898" y="5067654"/>
            <a:ext cx="6465279" cy="1106521"/>
          </a:xfrm>
          <a:prstGeom prst="rect">
            <a:avLst/>
          </a:prstGeom>
          <a:noFill/>
          <a:ln>
            <a:solidFill>
              <a:schemeClr val="tx1"/>
            </a:solidFill>
          </a:ln>
        </p:spPr>
        <p:txBody>
          <a:bodyPr wrap="square" lIns="68580" tIns="34290" rIns="68580" bIns="34290" rtlCol="0" anchor="t">
            <a:spAutoFit/>
          </a:bodyPr>
          <a:lstStyle/>
          <a:p>
            <a:pPr lvl="0">
              <a:lnSpc>
                <a:spcPct val="107000"/>
              </a:lnSpc>
            </a:pPr>
            <a:r>
              <a:rPr lang="fr-FR" sz="900" kern="0" dirty="0">
                <a:solidFill>
                  <a:srgbClr val="111111"/>
                </a:solidFill>
                <a:latin typeface="Calibri" panose="020F0502020204030204" pitchFamily="34" charset="0"/>
                <a:ea typeface="Calibri" panose="020F0502020204030204" pitchFamily="34" charset="0"/>
                <a:cs typeface="Calibri" panose="020F0502020204030204" pitchFamily="34" charset="0"/>
              </a:rPr>
              <a:t> 1.Déployer un WAF (Web Application Firewall) devant le serveur web (</a:t>
            </a:r>
            <a:r>
              <a:rPr lang="fr-FR" sz="900" kern="0" dirty="0" err="1">
                <a:solidFill>
                  <a:srgbClr val="111111"/>
                </a:solidFill>
                <a:latin typeface="Calibri" panose="020F0502020204030204" pitchFamily="34" charset="0"/>
                <a:ea typeface="Calibri" panose="020F0502020204030204" pitchFamily="34" charset="0"/>
                <a:cs typeface="Calibri" panose="020F0502020204030204" pitchFamily="34" charset="0"/>
              </a:rPr>
              <a:t>mod_security</a:t>
            </a:r>
            <a:r>
              <a:rPr lang="fr-FR" sz="900" kern="0" dirty="0">
                <a:solidFill>
                  <a:srgbClr val="111111"/>
                </a:solidFill>
                <a:latin typeface="Calibri" panose="020F0502020204030204" pitchFamily="34" charset="0"/>
                <a:ea typeface="Calibri" panose="020F0502020204030204" pitchFamily="34" charset="0"/>
                <a:cs typeface="Calibri" panose="020F0502020204030204" pitchFamily="34" charset="0"/>
              </a:rPr>
              <a:t>, Azure WAF, </a:t>
            </a:r>
            <a:r>
              <a:rPr lang="fr-FR" sz="900" kern="0" dirty="0" err="1">
                <a:solidFill>
                  <a:srgbClr val="111111"/>
                </a:solidFill>
                <a:latin typeface="Calibri" panose="020F0502020204030204" pitchFamily="34" charset="0"/>
                <a:ea typeface="Calibri" panose="020F0502020204030204" pitchFamily="34" charset="0"/>
                <a:cs typeface="Calibri" panose="020F0502020204030204" pitchFamily="34" charset="0"/>
              </a:rPr>
              <a:t>FortiWeb</a:t>
            </a:r>
            <a:r>
              <a:rPr lang="fr-FR" sz="900" kern="0" dirty="0">
                <a:solidFill>
                  <a:srgbClr val="111111"/>
                </a:solidFill>
                <a:latin typeface="Calibri" panose="020F0502020204030204" pitchFamily="34" charset="0"/>
                <a:ea typeface="Calibri" panose="020F0502020204030204" pitchFamily="34" charset="0"/>
                <a:cs typeface="Calibri" panose="020F0502020204030204" pitchFamily="34" charset="0"/>
              </a:rPr>
              <a:t>…).</a:t>
            </a:r>
          </a:p>
          <a:p>
            <a:pPr lvl="0">
              <a:lnSpc>
                <a:spcPct val="107000"/>
              </a:lnSpc>
            </a:pPr>
            <a:r>
              <a:rPr lang="fr-FR" sz="900" kern="0" dirty="0">
                <a:solidFill>
                  <a:srgbClr val="111111"/>
                </a:solidFill>
                <a:latin typeface="Calibri" panose="020F0502020204030204" pitchFamily="34" charset="0"/>
                <a:ea typeface="Calibri" panose="020F0502020204030204" pitchFamily="34" charset="0"/>
                <a:cs typeface="Calibri" panose="020F0502020204030204" pitchFamily="34" charset="0"/>
              </a:rPr>
              <a:t>2.Migrer les serveurs critiques vers des OS serveur (ex : Windows Server 2019/2022 pour l’ADDS et la messagerie).</a:t>
            </a:r>
          </a:p>
          <a:p>
            <a:pPr lvl="0">
              <a:lnSpc>
                <a:spcPct val="107000"/>
              </a:lnSpc>
            </a:pPr>
            <a:r>
              <a:rPr lang="fr-FR" sz="900" kern="0" dirty="0">
                <a:solidFill>
                  <a:srgbClr val="111111"/>
                </a:solidFill>
                <a:latin typeface="Calibri" panose="020F0502020204030204" pitchFamily="34" charset="0"/>
                <a:ea typeface="Calibri" panose="020F0502020204030204" pitchFamily="34" charset="0"/>
                <a:cs typeface="Calibri" panose="020F0502020204030204" pitchFamily="34" charset="0"/>
              </a:rPr>
              <a:t>3.Activer le chiffrement SSL/TLS sur tous les services exposés (HTTPS, SMTPS, LDAPS).	</a:t>
            </a:r>
          </a:p>
          <a:p>
            <a:pPr marL="171450" indent="-171450">
              <a:lnSpc>
                <a:spcPct val="107000"/>
              </a:lnSpc>
              <a:buAutoNum type="arabicPeriod" startAt="4"/>
            </a:pPr>
            <a:r>
              <a:rPr lang="fr-FR" sz="900" kern="0" dirty="0">
                <a:solidFill>
                  <a:srgbClr val="111111"/>
                </a:solidFill>
                <a:latin typeface="Calibri" panose="020F0502020204030204" pitchFamily="34" charset="0"/>
                <a:ea typeface="Calibri" panose="020F0502020204030204" pitchFamily="34" charset="0"/>
                <a:cs typeface="Calibri" panose="020F0502020204030204" pitchFamily="34" charset="0"/>
              </a:rPr>
              <a:t>Limiter les accès applicatifs via des </a:t>
            </a:r>
            <a:r>
              <a:rPr lang="fr-FR" sz="900" kern="0" dirty="0" err="1">
                <a:solidFill>
                  <a:srgbClr val="111111"/>
                </a:solidFill>
                <a:latin typeface="Calibri" panose="020F0502020204030204" pitchFamily="34" charset="0"/>
                <a:ea typeface="Calibri" panose="020F0502020204030204" pitchFamily="34" charset="0"/>
                <a:cs typeface="Calibri" panose="020F0502020204030204" pitchFamily="34" charset="0"/>
              </a:rPr>
              <a:t>ACLs</a:t>
            </a:r>
            <a:r>
              <a:rPr lang="fr-FR" sz="900" kern="0" dirty="0">
                <a:solidFill>
                  <a:srgbClr val="111111"/>
                </a:solidFill>
                <a:latin typeface="Calibri" panose="020F0502020204030204" pitchFamily="34" charset="0"/>
                <a:ea typeface="Calibri" panose="020F0502020204030204" pitchFamily="34" charset="0"/>
                <a:cs typeface="Calibri" panose="020F0502020204030204" pitchFamily="34" charset="0"/>
              </a:rPr>
              <a:t>, des firewalls applicatifs et des listes blanches IP.	</a:t>
            </a:r>
          </a:p>
          <a:p>
            <a:pPr>
              <a:lnSpc>
                <a:spcPct val="107000"/>
              </a:lnSpc>
            </a:pPr>
            <a:r>
              <a:rPr lang="fr-FR" sz="900" kern="0" dirty="0">
                <a:solidFill>
                  <a:srgbClr val="111111"/>
                </a:solidFill>
                <a:latin typeface="Calibri" panose="020F0502020204030204" pitchFamily="34" charset="0"/>
                <a:ea typeface="Calibri" panose="020F0502020204030204" pitchFamily="34" charset="0"/>
                <a:cs typeface="Calibri" panose="020F0502020204030204" pitchFamily="34" charset="0"/>
              </a:rPr>
              <a:t>5 Mettre en place un système de supervision applicative (ex : Zabbix, Nagios, ELK stack) pour surveiller en temps réel les anomalies</a:t>
            </a:r>
          </a:p>
          <a:p>
            <a:pPr>
              <a:lnSpc>
                <a:spcPct val="107000"/>
              </a:lnSpc>
            </a:pPr>
            <a:r>
              <a:rPr lang="fr-FR" sz="900" kern="0" dirty="0">
                <a:solidFill>
                  <a:srgbClr val="111111"/>
                </a:solidFill>
                <a:latin typeface="Calibri" panose="020F0502020204030204" pitchFamily="34" charset="0"/>
                <a:ea typeface="Calibri" panose="020F0502020204030204" pitchFamily="34" charset="0"/>
                <a:cs typeface="Calibri" panose="020F0502020204030204" pitchFamily="34" charset="0"/>
              </a:rPr>
              <a:t>6.Effectuer des tests de vulnérabilités réguliers avec des outils comme OWASP ZAP, Nessus ou </a:t>
            </a:r>
            <a:r>
              <a:rPr lang="fr-FR" sz="900" kern="0" dirty="0" err="1">
                <a:solidFill>
                  <a:srgbClr val="111111"/>
                </a:solidFill>
                <a:latin typeface="Calibri" panose="020F0502020204030204" pitchFamily="34" charset="0"/>
                <a:ea typeface="Calibri" panose="020F0502020204030204" pitchFamily="34" charset="0"/>
                <a:cs typeface="Calibri" panose="020F0502020204030204" pitchFamily="34" charset="0"/>
              </a:rPr>
              <a:t>OpenVAS</a:t>
            </a:r>
            <a:r>
              <a:rPr lang="fr-FR" sz="900" kern="0" dirty="0">
                <a:solidFill>
                  <a:srgbClr val="111111"/>
                </a:solidFill>
                <a:latin typeface="Calibri" panose="020F0502020204030204" pitchFamily="34" charset="0"/>
                <a:ea typeface="Calibri" panose="020F0502020204030204" pitchFamily="34" charset="0"/>
                <a:cs typeface="Calibri" panose="020F0502020204030204" pitchFamily="34" charset="0"/>
              </a:rPr>
              <a:t> pour identifier les failles dans les applications hébergées.</a:t>
            </a:r>
            <a:endParaRPr lang="fr-FR" sz="900" kern="100" dirty="0">
              <a:latin typeface="Calibri" panose="020F0502020204030204" pitchFamily="34" charset="0"/>
              <a:ea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C3C94B52-344F-D31B-8430-0EC3692C1963}"/>
              </a:ext>
            </a:extLst>
          </p:cNvPr>
          <p:cNvSpPr>
            <a:spLocks noGrp="1"/>
          </p:cNvSpPr>
          <p:nvPr>
            <p:ph type="sldNum" sz="quarter" idx="12"/>
          </p:nvPr>
        </p:nvSpPr>
        <p:spPr>
          <a:xfrm>
            <a:off x="6641721" y="5664224"/>
            <a:ext cx="2057400" cy="273844"/>
          </a:xfrm>
        </p:spPr>
        <p:txBody>
          <a:bodyPr/>
          <a:lstStyle/>
          <a:p>
            <a:pPr defTabSz="685800">
              <a:defRPr/>
            </a:pPr>
            <a:r>
              <a:rPr lang="fr-FR" b="1" dirty="0">
                <a:solidFill>
                  <a:prstClr val="black">
                    <a:tint val="75000"/>
                  </a:prstClr>
                </a:solidFill>
                <a:latin typeface="Calibri" panose="020F0502020204030204" pitchFamily="34" charset="0"/>
                <a:cs typeface="Calibri" panose="020F0502020204030204" pitchFamily="34" charset="0"/>
              </a:rPr>
              <a:t>2</a:t>
            </a:r>
          </a:p>
          <a:p>
            <a:pPr defTabSz="685800">
              <a:defRPr/>
            </a:pPr>
            <a:endParaRPr lang="en-GB" dirty="0">
              <a:solidFill>
                <a:prstClr val="black">
                  <a:tint val="75000"/>
                </a:prstClr>
              </a:solidFill>
              <a:latin typeface="Calibri" panose="020F0502020204030204"/>
            </a:endParaRPr>
          </a:p>
        </p:txBody>
      </p:sp>
      <p:sp>
        <p:nvSpPr>
          <p:cNvPr id="6" name="Rectangle 5">
            <a:extLst>
              <a:ext uri="{FF2B5EF4-FFF2-40B4-BE49-F238E27FC236}">
                <a16:creationId xmlns:a16="http://schemas.microsoft.com/office/drawing/2014/main" id="{24F46681-943F-4FEE-3CF1-BCD7AAD8F298}"/>
              </a:ext>
            </a:extLst>
          </p:cNvPr>
          <p:cNvSpPr/>
          <p:nvPr/>
        </p:nvSpPr>
        <p:spPr>
          <a:xfrm>
            <a:off x="38101" y="1132930"/>
            <a:ext cx="1504232" cy="35013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SN" sz="1200" dirty="0">
                <a:solidFill>
                  <a:prstClr val="black"/>
                </a:solidFill>
                <a:latin typeface="Calibri" panose="020F0502020204030204"/>
              </a:rPr>
              <a:t>Niveau de criticité </a:t>
            </a:r>
          </a:p>
        </p:txBody>
      </p:sp>
      <p:sp>
        <p:nvSpPr>
          <p:cNvPr id="7" name="Rectangle 6">
            <a:extLst>
              <a:ext uri="{FF2B5EF4-FFF2-40B4-BE49-F238E27FC236}">
                <a16:creationId xmlns:a16="http://schemas.microsoft.com/office/drawing/2014/main" id="{4F4FDD41-1599-35F6-FF35-6B6D36E1E8BF}"/>
              </a:ext>
            </a:extLst>
          </p:cNvPr>
          <p:cNvSpPr/>
          <p:nvPr/>
        </p:nvSpPr>
        <p:spPr>
          <a:xfrm>
            <a:off x="38100" y="1485755"/>
            <a:ext cx="1504232" cy="19841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1" name="Oval 17">
            <a:extLst>
              <a:ext uri="{FF2B5EF4-FFF2-40B4-BE49-F238E27FC236}">
                <a16:creationId xmlns:a16="http://schemas.microsoft.com/office/drawing/2014/main" id="{8734A003-6A87-06C3-5EB3-9EC72C09148A}"/>
              </a:ext>
            </a:extLst>
          </p:cNvPr>
          <p:cNvSpPr/>
          <p:nvPr/>
        </p:nvSpPr>
        <p:spPr>
          <a:xfrm>
            <a:off x="101799" y="1546240"/>
            <a:ext cx="366192" cy="3796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3" name="Oval 24">
            <a:extLst>
              <a:ext uri="{FF2B5EF4-FFF2-40B4-BE49-F238E27FC236}">
                <a16:creationId xmlns:a16="http://schemas.microsoft.com/office/drawing/2014/main" id="{3DD0EADC-A68E-050A-EBC6-C89442F8CB84}"/>
              </a:ext>
            </a:extLst>
          </p:cNvPr>
          <p:cNvSpPr/>
          <p:nvPr/>
        </p:nvSpPr>
        <p:spPr>
          <a:xfrm>
            <a:off x="101798" y="1995609"/>
            <a:ext cx="366193" cy="37967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5" name="Oval 26">
            <a:extLst>
              <a:ext uri="{FF2B5EF4-FFF2-40B4-BE49-F238E27FC236}">
                <a16:creationId xmlns:a16="http://schemas.microsoft.com/office/drawing/2014/main" id="{EE8778FE-0352-B7CB-201E-7DBB1165E2B2}"/>
              </a:ext>
            </a:extLst>
          </p:cNvPr>
          <p:cNvSpPr/>
          <p:nvPr/>
        </p:nvSpPr>
        <p:spPr>
          <a:xfrm>
            <a:off x="101798" y="2476203"/>
            <a:ext cx="366193" cy="3770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17" name="Oval 26">
            <a:extLst>
              <a:ext uri="{FF2B5EF4-FFF2-40B4-BE49-F238E27FC236}">
                <a16:creationId xmlns:a16="http://schemas.microsoft.com/office/drawing/2014/main" id="{1C5FEE7B-171D-C2DC-9876-CA8998F4929D}"/>
              </a:ext>
            </a:extLst>
          </p:cNvPr>
          <p:cNvSpPr/>
          <p:nvPr/>
        </p:nvSpPr>
        <p:spPr>
          <a:xfrm>
            <a:off x="101799" y="2934232"/>
            <a:ext cx="366192" cy="3591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22" name="ZoneTexte 21">
            <a:extLst>
              <a:ext uri="{FF2B5EF4-FFF2-40B4-BE49-F238E27FC236}">
                <a16:creationId xmlns:a16="http://schemas.microsoft.com/office/drawing/2014/main" id="{5D583E81-B3C2-4B56-1E78-5AD48BAE3DDF}"/>
              </a:ext>
            </a:extLst>
          </p:cNvPr>
          <p:cNvSpPr txBox="1"/>
          <p:nvPr/>
        </p:nvSpPr>
        <p:spPr>
          <a:xfrm>
            <a:off x="467993" y="1995610"/>
            <a:ext cx="933128"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Majeur</a:t>
            </a:r>
          </a:p>
        </p:txBody>
      </p:sp>
      <p:sp>
        <p:nvSpPr>
          <p:cNvPr id="23" name="ZoneTexte 22">
            <a:extLst>
              <a:ext uri="{FF2B5EF4-FFF2-40B4-BE49-F238E27FC236}">
                <a16:creationId xmlns:a16="http://schemas.microsoft.com/office/drawing/2014/main" id="{5DD10718-57A8-4ECA-00A2-023ED8E1F6A4}"/>
              </a:ext>
            </a:extLst>
          </p:cNvPr>
          <p:cNvSpPr txBox="1"/>
          <p:nvPr/>
        </p:nvSpPr>
        <p:spPr>
          <a:xfrm>
            <a:off x="467993" y="2444980"/>
            <a:ext cx="933128"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Modéré</a:t>
            </a:r>
          </a:p>
        </p:txBody>
      </p:sp>
      <p:sp>
        <p:nvSpPr>
          <p:cNvPr id="24" name="ZoneTexte 23">
            <a:extLst>
              <a:ext uri="{FF2B5EF4-FFF2-40B4-BE49-F238E27FC236}">
                <a16:creationId xmlns:a16="http://schemas.microsoft.com/office/drawing/2014/main" id="{3B60CE01-2418-E72E-3704-D451431366C1}"/>
              </a:ext>
            </a:extLst>
          </p:cNvPr>
          <p:cNvSpPr txBox="1"/>
          <p:nvPr/>
        </p:nvSpPr>
        <p:spPr>
          <a:xfrm>
            <a:off x="467993" y="2975355"/>
            <a:ext cx="919991"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Mineur</a:t>
            </a:r>
          </a:p>
        </p:txBody>
      </p:sp>
      <p:sp>
        <p:nvSpPr>
          <p:cNvPr id="26" name="ZoneTexte 25">
            <a:extLst>
              <a:ext uri="{FF2B5EF4-FFF2-40B4-BE49-F238E27FC236}">
                <a16:creationId xmlns:a16="http://schemas.microsoft.com/office/drawing/2014/main" id="{464DB88D-14D4-5497-755D-9E8D2C0CD1D4}"/>
              </a:ext>
            </a:extLst>
          </p:cNvPr>
          <p:cNvSpPr txBox="1"/>
          <p:nvPr/>
        </p:nvSpPr>
        <p:spPr>
          <a:xfrm>
            <a:off x="467993" y="1546240"/>
            <a:ext cx="931883"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Extrême</a:t>
            </a:r>
          </a:p>
        </p:txBody>
      </p:sp>
    </p:spTree>
    <p:extLst>
      <p:ext uri="{BB962C8B-B14F-4D97-AF65-F5344CB8AC3E}">
        <p14:creationId xmlns:p14="http://schemas.microsoft.com/office/powerpoint/2010/main" val="1384022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A93321F8-8132-7160-7AE3-FC0EB38E5B63}"/>
            </a:ext>
          </a:extLst>
        </p:cNvPr>
        <p:cNvGrpSpPr/>
        <p:nvPr/>
      </p:nvGrpSpPr>
      <p:grpSpPr>
        <a:xfrm>
          <a:off x="0" y="0"/>
          <a:ext cx="0" cy="0"/>
          <a:chOff x="0" y="0"/>
          <a:chExt cx="0" cy="0"/>
        </a:xfrm>
      </p:grpSpPr>
      <p:sp>
        <p:nvSpPr>
          <p:cNvPr id="226" name="Google Shape;226;p13">
            <a:extLst>
              <a:ext uri="{FF2B5EF4-FFF2-40B4-BE49-F238E27FC236}">
                <a16:creationId xmlns:a16="http://schemas.microsoft.com/office/drawing/2014/main" id="{D6F8B0DB-AF73-B6BB-CC2C-17A8332A03CC}"/>
              </a:ext>
            </a:extLst>
          </p:cNvPr>
          <p:cNvSpPr txBox="1"/>
          <p:nvPr/>
        </p:nvSpPr>
        <p:spPr>
          <a:xfrm>
            <a:off x="6423238" y="1254604"/>
            <a:ext cx="1607034" cy="325795"/>
          </a:xfrm>
          <a:prstGeom prst="rect">
            <a:avLst/>
          </a:prstGeom>
          <a:noFill/>
          <a:ln>
            <a:noFill/>
          </a:ln>
        </p:spPr>
        <p:txBody>
          <a:bodyPr spcFirstLastPara="1" wrap="square" lIns="0" tIns="0" rIns="0" bIns="0" anchor="t" anchorCtr="0">
            <a:spAutoFit/>
          </a:bodyPr>
          <a:lstStyle/>
          <a:p>
            <a:pPr algn="r">
              <a:lnSpc>
                <a:spcPct val="119988"/>
              </a:lnSpc>
            </a:pPr>
            <a:r>
              <a:rPr lang="en-US" sz="1764">
                <a:solidFill>
                  <a:srgbClr val="FFFFFF"/>
                </a:solidFill>
                <a:latin typeface="Russo One"/>
                <a:ea typeface="Russo One"/>
                <a:cs typeface="Russo One"/>
                <a:sym typeface="Russo One"/>
              </a:rPr>
              <a:t>01/02/2025</a:t>
            </a:r>
            <a:endParaRPr sz="900"/>
          </a:p>
        </p:txBody>
      </p:sp>
      <p:cxnSp>
        <p:nvCxnSpPr>
          <p:cNvPr id="227" name="Google Shape;227;p13">
            <a:extLst>
              <a:ext uri="{FF2B5EF4-FFF2-40B4-BE49-F238E27FC236}">
                <a16:creationId xmlns:a16="http://schemas.microsoft.com/office/drawing/2014/main" id="{4214113E-42A0-873E-8DA8-019B3DCEB9F4}"/>
              </a:ext>
            </a:extLst>
          </p:cNvPr>
          <p:cNvCxnSpPr/>
          <p:nvPr/>
        </p:nvCxnSpPr>
        <p:spPr>
          <a:xfrm>
            <a:off x="8216870" y="1383191"/>
            <a:ext cx="496406" cy="0"/>
          </a:xfrm>
          <a:prstGeom prst="straightConnector1">
            <a:avLst/>
          </a:prstGeom>
          <a:noFill/>
          <a:ln w="38100" cap="flat" cmpd="sng">
            <a:solidFill>
              <a:srgbClr val="FFFFFF"/>
            </a:solidFill>
            <a:prstDash val="solid"/>
            <a:round/>
            <a:headEnd type="none" w="sm" len="sm"/>
            <a:tailEnd type="stealth" w="med" len="med"/>
          </a:ln>
        </p:spPr>
      </p:cxnSp>
      <p:sp>
        <p:nvSpPr>
          <p:cNvPr id="245" name="Google Shape;245;p13">
            <a:extLst>
              <a:ext uri="{FF2B5EF4-FFF2-40B4-BE49-F238E27FC236}">
                <a16:creationId xmlns:a16="http://schemas.microsoft.com/office/drawing/2014/main" id="{435523FC-5485-B492-CE23-17279E34871F}"/>
              </a:ext>
            </a:extLst>
          </p:cNvPr>
          <p:cNvSpPr txBox="1"/>
          <p:nvPr/>
        </p:nvSpPr>
        <p:spPr>
          <a:xfrm>
            <a:off x="-323850" y="3329197"/>
            <a:ext cx="9305925" cy="1292662"/>
          </a:xfrm>
          <a:prstGeom prst="rect">
            <a:avLst/>
          </a:prstGeom>
          <a:noFill/>
          <a:ln>
            <a:noFill/>
          </a:ln>
        </p:spPr>
        <p:txBody>
          <a:bodyPr spcFirstLastPara="1" wrap="square" lIns="0" tIns="0" rIns="0" bIns="0" anchor="t" anchorCtr="0">
            <a:spAutoFit/>
          </a:bodyPr>
          <a:lstStyle/>
          <a:p>
            <a:pPr algn="ctr">
              <a:lnSpc>
                <a:spcPct val="120017"/>
              </a:lnSpc>
            </a:pPr>
            <a:r>
              <a:rPr lang="en-US" sz="7000" dirty="0">
                <a:solidFill>
                  <a:schemeClr val="tx2">
                    <a:lumMod val="75000"/>
                  </a:schemeClr>
                </a:solidFill>
                <a:latin typeface="Russo One"/>
                <a:sym typeface="Russo One"/>
              </a:rPr>
              <a:t>VOLET SYSTEME </a:t>
            </a:r>
            <a:endParaRPr sz="7000" dirty="0">
              <a:solidFill>
                <a:schemeClr val="tx2">
                  <a:lumMod val="75000"/>
                </a:schemeClr>
              </a:solidFill>
            </a:endParaRPr>
          </a:p>
        </p:txBody>
      </p:sp>
    </p:spTree>
    <p:extLst>
      <p:ext uri="{BB962C8B-B14F-4D97-AF65-F5344CB8AC3E}">
        <p14:creationId xmlns:p14="http://schemas.microsoft.com/office/powerpoint/2010/main" val="35535236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DE732-26AF-7672-D791-A2662F51B50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C40807C-9664-C9FB-C2DB-D083E8DDEFBE}"/>
              </a:ext>
            </a:extLst>
          </p:cNvPr>
          <p:cNvSpPr/>
          <p:nvPr/>
        </p:nvSpPr>
        <p:spPr>
          <a:xfrm>
            <a:off x="38100" y="891839"/>
            <a:ext cx="8581396" cy="2410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a:rPr>
              <a:t>CONSTATS &amp; RECOMMANDATIONS – AUDIT  SYSTÈME  </a:t>
            </a:r>
            <a:endParaRPr lang="fr-FR" sz="1500" b="1" dirty="0">
              <a:solidFill>
                <a:prstClr val="white"/>
              </a:solidFill>
              <a:latin typeface="Trebuchet MS" panose="020B0603020202020204" pitchFamily="34" charset="0"/>
            </a:endParaRPr>
          </a:p>
        </p:txBody>
      </p:sp>
      <p:sp>
        <p:nvSpPr>
          <p:cNvPr id="16" name="Rectangle 15">
            <a:extLst>
              <a:ext uri="{FF2B5EF4-FFF2-40B4-BE49-F238E27FC236}">
                <a16:creationId xmlns:a16="http://schemas.microsoft.com/office/drawing/2014/main" id="{48AE6C2A-2AEB-AFAC-3A6A-DFB2072C49E8}"/>
              </a:ext>
            </a:extLst>
          </p:cNvPr>
          <p:cNvSpPr/>
          <p:nvPr/>
        </p:nvSpPr>
        <p:spPr>
          <a:xfrm>
            <a:off x="1523784" y="1132930"/>
            <a:ext cx="7095712" cy="35013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schemeClr val="tx1"/>
                </a:solidFill>
                <a:latin typeface="Calibri" panose="020F0502020204030204"/>
              </a:rPr>
              <a:t>Constat </a:t>
            </a:r>
            <a:r>
              <a:rPr lang="en-US" sz="1200" b="1" dirty="0">
                <a:solidFill>
                  <a:schemeClr val="tx1"/>
                </a:solidFill>
                <a:latin typeface="Calibri" panose="020F0502020204030204"/>
              </a:rPr>
              <a:t>00:</a:t>
            </a:r>
            <a:r>
              <a:rPr lang="fr-FR" sz="1200" b="1" dirty="0">
                <a:solidFill>
                  <a:schemeClr val="tx1"/>
                </a:solidFill>
                <a:latin typeface="Calibri" panose="020F0502020204030204"/>
              </a:rPr>
              <a:t>Audit des systèmes d’exploitation et de l’environnement serveur</a:t>
            </a:r>
            <a:endParaRPr lang="en-US" sz="1200" b="1" dirty="0">
              <a:solidFill>
                <a:schemeClr val="tx1"/>
              </a:solidFill>
              <a:latin typeface="Calibri" panose="020F0502020204030204"/>
              <a:ea typeface="Calibri"/>
              <a:cs typeface="Calibri"/>
            </a:endParaRPr>
          </a:p>
        </p:txBody>
      </p:sp>
      <p:sp>
        <p:nvSpPr>
          <p:cNvPr id="19" name="TextBox 18">
            <a:extLst>
              <a:ext uri="{FF2B5EF4-FFF2-40B4-BE49-F238E27FC236}">
                <a16:creationId xmlns:a16="http://schemas.microsoft.com/office/drawing/2014/main" id="{592EEA67-94E7-8160-D658-054FCC7F41ED}"/>
              </a:ext>
            </a:extLst>
          </p:cNvPr>
          <p:cNvSpPr txBox="1"/>
          <p:nvPr/>
        </p:nvSpPr>
        <p:spPr>
          <a:xfrm>
            <a:off x="1519158" y="1512086"/>
            <a:ext cx="7100337" cy="1057341"/>
          </a:xfrm>
          <a:prstGeom prst="rect">
            <a:avLst/>
          </a:prstGeom>
          <a:noFill/>
          <a:ln>
            <a:solidFill>
              <a:schemeClr val="tx1"/>
            </a:solidFill>
          </a:ln>
        </p:spPr>
        <p:txBody>
          <a:bodyPr wrap="square" lIns="68580" tIns="34290" rIns="68580" bIns="34290" rtlCol="0" anchor="t">
            <a:spAutoFit/>
          </a:bodyPr>
          <a:lstStyle/>
          <a:p>
            <a:pPr marL="171450">
              <a:lnSpc>
                <a:spcPct val="107000"/>
              </a:lnSpc>
              <a:spcAft>
                <a:spcPts val="600"/>
              </a:spcAft>
            </a:pPr>
            <a:r>
              <a:rPr lang="fr-FR" sz="1200" kern="100" dirty="0">
                <a:latin typeface="Calibri" panose="020F0502020204030204" pitchFamily="34" charset="0"/>
                <a:ea typeface="Calibri" panose="020F0502020204030204" pitchFamily="34" charset="0"/>
                <a:cs typeface="Calibri" panose="020F0502020204030204" pitchFamily="34" charset="0"/>
              </a:rPr>
              <a:t>Les serveurs hébergeant les services critiques (Web, ADDS, Messagerie) sont installés sur des machines Windows 11, système orienté poste client. </a:t>
            </a:r>
            <a:r>
              <a:rPr lang="fr-FR" sz="1200" dirty="0">
                <a:latin typeface="Calibri" panose="020F0502020204030204" pitchFamily="34" charset="0"/>
                <a:ea typeface="Calibri" panose="020F0502020204030204" pitchFamily="34" charset="0"/>
                <a:cs typeface="Calibri" panose="020F0502020204030204" pitchFamily="34" charset="0"/>
              </a:rPr>
              <a:t>Le système utilise </a:t>
            </a:r>
            <a:r>
              <a:rPr lang="fr-FR" sz="1200" b="1" dirty="0">
                <a:latin typeface="Calibri" panose="020F0502020204030204" pitchFamily="34" charset="0"/>
                <a:ea typeface="Calibri" panose="020F0502020204030204" pitchFamily="34" charset="0"/>
                <a:cs typeface="Calibri" panose="020F0502020204030204" pitchFamily="34" charset="0"/>
              </a:rPr>
              <a:t>Windows Server 2012</a:t>
            </a:r>
            <a:r>
              <a:rPr lang="fr-FR" sz="1200" dirty="0">
                <a:latin typeface="Calibri" panose="020F0502020204030204" pitchFamily="34" charset="0"/>
                <a:ea typeface="Calibri" panose="020F0502020204030204" pitchFamily="34" charset="0"/>
                <a:cs typeface="Calibri" panose="020F0502020204030204" pitchFamily="34" charset="0"/>
              </a:rPr>
              <a:t>, une version </a:t>
            </a:r>
            <a:r>
              <a:rPr lang="fr-FR" sz="1200" b="1" dirty="0">
                <a:latin typeface="Calibri" panose="020F0502020204030204" pitchFamily="34" charset="0"/>
                <a:ea typeface="Calibri" panose="020F0502020204030204" pitchFamily="34" charset="0"/>
                <a:cs typeface="Calibri" panose="020F0502020204030204" pitchFamily="34" charset="0"/>
              </a:rPr>
              <a:t>obsolète</a:t>
            </a:r>
            <a:r>
              <a:rPr lang="fr-FR" sz="1200" dirty="0">
                <a:latin typeface="Calibri" panose="020F0502020204030204" pitchFamily="34" charset="0"/>
                <a:ea typeface="Calibri" panose="020F0502020204030204" pitchFamily="34" charset="0"/>
                <a:cs typeface="Calibri" panose="020F0502020204030204" pitchFamily="34" charset="0"/>
              </a:rPr>
              <a:t> et </a:t>
            </a:r>
            <a:r>
              <a:rPr lang="fr-FR" sz="1200" b="1" dirty="0">
                <a:latin typeface="Calibri" panose="020F0502020204030204" pitchFamily="34" charset="0"/>
                <a:ea typeface="Calibri" panose="020F0502020204030204" pitchFamily="34" charset="0"/>
                <a:cs typeface="Calibri" panose="020F0502020204030204" pitchFamily="34" charset="0"/>
              </a:rPr>
              <a:t>non sécurisée</a:t>
            </a:r>
            <a:r>
              <a:rPr lang="fr-FR" sz="1200" dirty="0">
                <a:latin typeface="Calibri" panose="020F0502020204030204" pitchFamily="34" charset="0"/>
                <a:ea typeface="Calibri" panose="020F0502020204030204" pitchFamily="34" charset="0"/>
                <a:cs typeface="Calibri" panose="020F0502020204030204" pitchFamily="34" charset="0"/>
              </a:rPr>
              <a:t> car plus supportée par Microsoft. Cette situation expose le serveur à des </a:t>
            </a:r>
            <a:r>
              <a:rPr lang="fr-FR" sz="1200" b="1" dirty="0">
                <a:latin typeface="Calibri" panose="020F0502020204030204" pitchFamily="34" charset="0"/>
                <a:ea typeface="Calibri" panose="020F0502020204030204" pitchFamily="34" charset="0"/>
                <a:cs typeface="Calibri" panose="020F0502020204030204" pitchFamily="34" charset="0"/>
              </a:rPr>
              <a:t>failles non corrigées</a:t>
            </a:r>
            <a:r>
              <a:rPr lang="fr-FR" sz="1200" dirty="0">
                <a:latin typeface="Calibri" panose="020F0502020204030204" pitchFamily="34" charset="0"/>
                <a:ea typeface="Calibri" panose="020F0502020204030204" pitchFamily="34" charset="0"/>
                <a:cs typeface="Calibri" panose="020F0502020204030204" pitchFamily="34" charset="0"/>
              </a:rPr>
              <a:t>. De plus, des </a:t>
            </a:r>
            <a:r>
              <a:rPr lang="fr-FR" sz="1200" b="1" dirty="0">
                <a:latin typeface="Calibri" panose="020F0502020204030204" pitchFamily="34" charset="0"/>
                <a:ea typeface="Calibri" panose="020F0502020204030204" pitchFamily="34" charset="0"/>
                <a:cs typeface="Calibri" panose="020F0502020204030204" pitchFamily="34" charset="0"/>
              </a:rPr>
              <a:t>incohérences de configuration</a:t>
            </a:r>
            <a:r>
              <a:rPr lang="fr-FR" sz="1200" dirty="0">
                <a:latin typeface="Calibri" panose="020F0502020204030204" pitchFamily="34" charset="0"/>
                <a:ea typeface="Calibri" panose="020F0502020204030204" pitchFamily="34" charset="0"/>
                <a:cs typeface="Calibri" panose="020F0502020204030204" pitchFamily="34" charset="0"/>
              </a:rPr>
              <a:t> sont présentes, notamment autour de PowerShell, et l'</a:t>
            </a:r>
            <a:r>
              <a:rPr lang="fr-FR" sz="1200" b="1" dirty="0">
                <a:latin typeface="Calibri" panose="020F0502020204030204" pitchFamily="34" charset="0"/>
                <a:ea typeface="Calibri" panose="020F0502020204030204" pitchFamily="34" charset="0"/>
                <a:cs typeface="Calibri" panose="020F0502020204030204" pitchFamily="34" charset="0"/>
              </a:rPr>
              <a:t>accès à distance désactivé</a:t>
            </a:r>
            <a:r>
              <a:rPr lang="fr-FR" sz="1200" dirty="0">
                <a:latin typeface="Calibri" panose="020F0502020204030204" pitchFamily="34" charset="0"/>
                <a:ea typeface="Calibri" panose="020F0502020204030204" pitchFamily="34" charset="0"/>
                <a:cs typeface="Calibri" panose="020F0502020204030204" pitchFamily="34" charset="0"/>
              </a:rPr>
              <a:t> complique l’administration. Une </a:t>
            </a:r>
            <a:r>
              <a:rPr lang="fr-FR" sz="1200" b="1" dirty="0">
                <a:latin typeface="Calibri" panose="020F0502020204030204" pitchFamily="34" charset="0"/>
                <a:ea typeface="Calibri" panose="020F0502020204030204" pitchFamily="34" charset="0"/>
                <a:cs typeface="Calibri" panose="020F0502020204030204" pitchFamily="34" charset="0"/>
              </a:rPr>
              <a:t>mise à niveau</a:t>
            </a:r>
            <a:r>
              <a:rPr lang="fr-FR" sz="1200" dirty="0">
                <a:latin typeface="Calibri" panose="020F0502020204030204" pitchFamily="34" charset="0"/>
                <a:ea typeface="Calibri" panose="020F0502020204030204" pitchFamily="34" charset="0"/>
                <a:cs typeface="Calibri" panose="020F0502020204030204" pitchFamily="34" charset="0"/>
              </a:rPr>
              <a:t> est indispensable.</a:t>
            </a:r>
            <a:endParaRPr lang="fr-FR" sz="1200" kern="100" dirty="0">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D8419147-923A-5094-2D3A-A4A2C9D72E8A}"/>
              </a:ext>
            </a:extLst>
          </p:cNvPr>
          <p:cNvSpPr/>
          <p:nvPr/>
        </p:nvSpPr>
        <p:spPr>
          <a:xfrm>
            <a:off x="1519158" y="2578804"/>
            <a:ext cx="7100337" cy="26174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err="1">
                <a:solidFill>
                  <a:prstClr val="black"/>
                </a:solidFill>
                <a:latin typeface="Calibri" panose="020F0502020204030204"/>
                <a:cs typeface="Calibri"/>
              </a:rPr>
              <a:t>Risques</a:t>
            </a:r>
            <a:r>
              <a:rPr lang="en-US" sz="1200" b="1" dirty="0">
                <a:solidFill>
                  <a:prstClr val="black"/>
                </a:solidFill>
                <a:latin typeface="Calibri" panose="020F0502020204030204"/>
                <a:cs typeface="Calibri"/>
              </a:rPr>
              <a:t> </a:t>
            </a:r>
            <a:r>
              <a:rPr lang="en-SN" sz="1200" dirty="0">
                <a:solidFill>
                  <a:prstClr val="black"/>
                </a:solidFill>
                <a:latin typeface="Calibri" panose="020F0502020204030204"/>
                <a:cs typeface="Calibri"/>
              </a:rPr>
              <a:t> </a:t>
            </a:r>
            <a:endParaRPr lang="en-SN" sz="1200" dirty="0">
              <a:solidFill>
                <a:prstClr val="black"/>
              </a:solidFill>
              <a:latin typeface="Calibri" panose="020F0502020204030204"/>
            </a:endParaRPr>
          </a:p>
        </p:txBody>
      </p:sp>
      <p:sp>
        <p:nvSpPr>
          <p:cNvPr id="21" name="TextBox 20">
            <a:extLst>
              <a:ext uri="{FF2B5EF4-FFF2-40B4-BE49-F238E27FC236}">
                <a16:creationId xmlns:a16="http://schemas.microsoft.com/office/drawing/2014/main" id="{C394A870-6A21-B69F-3DF2-386AD63F8466}"/>
              </a:ext>
            </a:extLst>
          </p:cNvPr>
          <p:cNvSpPr txBox="1"/>
          <p:nvPr/>
        </p:nvSpPr>
        <p:spPr>
          <a:xfrm>
            <a:off x="1519158" y="2863334"/>
            <a:ext cx="7100338" cy="1641475"/>
          </a:xfrm>
          <a:prstGeom prst="rect">
            <a:avLst/>
          </a:prstGeom>
          <a:noFill/>
          <a:ln>
            <a:solidFill>
              <a:schemeClr val="tx1"/>
            </a:solidFill>
          </a:ln>
        </p:spPr>
        <p:txBody>
          <a:bodyPr wrap="square" lIns="68580" tIns="34290" rIns="68580" bIns="34290" rtlCol="0" anchor="t">
            <a:spAutoFit/>
          </a:bodyPr>
          <a:lstStyle/>
          <a:p>
            <a:pPr lvl="0">
              <a:lnSpc>
                <a:spcPct val="107000"/>
              </a:lnSpc>
            </a:pPr>
            <a:r>
              <a:rPr lang="fr-FR" sz="1200" kern="0" dirty="0">
                <a:solidFill>
                  <a:srgbClr val="111111"/>
                </a:solidFill>
                <a:latin typeface="Calibri" panose="020F0502020204030204" pitchFamily="34" charset="0"/>
                <a:ea typeface="Calibri" panose="020F0502020204030204" pitchFamily="34" charset="0"/>
                <a:cs typeface="Calibri" panose="020F0502020204030204" pitchFamily="34" charset="0"/>
              </a:rPr>
              <a:t>•Système d’exploitation inadapté : Windows 11 n’est pas conçu pour héberger des services réseau critiques (pas de support serveur étendu, pas de services AD/DNS/DHCP intégrés nativement de manière sécurisée).</a:t>
            </a:r>
          </a:p>
          <a:p>
            <a:pPr lvl="0">
              <a:lnSpc>
                <a:spcPct val="107000"/>
              </a:lnSpc>
            </a:pPr>
            <a:r>
              <a:rPr lang="fr-FR" sz="1200" kern="0" dirty="0">
                <a:solidFill>
                  <a:srgbClr val="111111"/>
                </a:solidFill>
                <a:latin typeface="Calibri" panose="020F0502020204030204" pitchFamily="34" charset="0"/>
                <a:ea typeface="Calibri" panose="020F0502020204030204" pitchFamily="34" charset="0"/>
                <a:cs typeface="Calibri" panose="020F0502020204030204" pitchFamily="34" charset="0"/>
              </a:rPr>
              <a:t>•Exposition aux vulnérabilités : l’usage d’un système client pour des services critiques favorise l’exploitation de failles non corrigées ou de configurations par défaut.	</a:t>
            </a:r>
          </a:p>
          <a:p>
            <a:pPr lvl="0">
              <a:lnSpc>
                <a:spcPct val="107000"/>
              </a:lnSpc>
            </a:pPr>
            <a:r>
              <a:rPr lang="fr-FR" sz="1200" kern="0" dirty="0">
                <a:solidFill>
                  <a:srgbClr val="111111"/>
                </a:solidFill>
                <a:latin typeface="Calibri" panose="020F0502020204030204" pitchFamily="34" charset="0"/>
                <a:ea typeface="Calibri" panose="020F0502020204030204" pitchFamily="34" charset="0"/>
                <a:cs typeface="Calibri" panose="020F0502020204030204" pitchFamily="34" charset="0"/>
              </a:rPr>
              <a:t>•Absence de durcissement :  pas de contrôle d’accès renforcé, pas d’antivirus ou d’EDR professionnel.	</a:t>
            </a:r>
          </a:p>
          <a:p>
            <a:pPr lvl="0">
              <a:lnSpc>
                <a:spcPct val="107000"/>
              </a:lnSpc>
            </a:pPr>
            <a:r>
              <a:rPr lang="fr-FR" sz="1200" kern="0" dirty="0">
                <a:solidFill>
                  <a:srgbClr val="111111"/>
                </a:solidFill>
                <a:latin typeface="Calibri" panose="020F0502020204030204" pitchFamily="34" charset="0"/>
                <a:ea typeface="Calibri" panose="020F0502020204030204" pitchFamily="34" charset="0"/>
                <a:cs typeface="Calibri" panose="020F0502020204030204" pitchFamily="34" charset="0"/>
              </a:rPr>
              <a:t>•Risque d’instabilité ou de panne lors des mises à jour automatiques ou de sessions utilisateur non contrôlées</a:t>
            </a:r>
          </a:p>
          <a:p>
            <a:pPr lvl="0">
              <a:lnSpc>
                <a:spcPct val="107000"/>
              </a:lnSpc>
            </a:pPr>
            <a:r>
              <a:rPr lang="fr-FR" sz="1200" kern="0" dirty="0">
                <a:solidFill>
                  <a:srgbClr val="111111"/>
                </a:solidFill>
                <a:latin typeface="Calibri" panose="020F0502020204030204" pitchFamily="34" charset="0"/>
                <a:ea typeface="Calibri" panose="020F0502020204030204" pitchFamily="34" charset="0"/>
                <a:cs typeface="Calibri" panose="020F0502020204030204" pitchFamily="34" charset="0"/>
              </a:rPr>
              <a:t>•Persistance et traçabilité faibles : </a:t>
            </a:r>
            <a:r>
              <a:rPr lang="fr-FR" sz="1200" kern="0" dirty="0" err="1">
                <a:solidFill>
                  <a:srgbClr val="111111"/>
                </a:solidFill>
                <a:latin typeface="Calibri" panose="020F0502020204030204" pitchFamily="34" charset="0"/>
                <a:ea typeface="Calibri" panose="020F0502020204030204" pitchFamily="34" charset="0"/>
                <a:cs typeface="Calibri" panose="020F0502020204030204" pitchFamily="34" charset="0"/>
              </a:rPr>
              <a:t>malgres</a:t>
            </a:r>
            <a:r>
              <a:rPr lang="fr-FR" sz="1200" kern="0" dirty="0">
                <a:solidFill>
                  <a:srgbClr val="111111"/>
                </a:solidFill>
                <a:latin typeface="Calibri" panose="020F0502020204030204" pitchFamily="34" charset="0"/>
                <a:ea typeface="Calibri" panose="020F0502020204030204" pitchFamily="34" charset="0"/>
                <a:cs typeface="Calibri" panose="020F0502020204030204" pitchFamily="34" charset="0"/>
              </a:rPr>
              <a:t> de logs système centralisés, pas de solution SIEM ou de suivi en cas d’incident</a:t>
            </a:r>
          </a:p>
        </p:txBody>
      </p:sp>
      <p:sp>
        <p:nvSpPr>
          <p:cNvPr id="3" name="Rectangle 2">
            <a:extLst>
              <a:ext uri="{FF2B5EF4-FFF2-40B4-BE49-F238E27FC236}">
                <a16:creationId xmlns:a16="http://schemas.microsoft.com/office/drawing/2014/main" id="{E9B48146-32AB-199D-CBD2-4A4B18847C28}"/>
              </a:ext>
            </a:extLst>
          </p:cNvPr>
          <p:cNvSpPr/>
          <p:nvPr/>
        </p:nvSpPr>
        <p:spPr>
          <a:xfrm>
            <a:off x="1519158" y="4922829"/>
            <a:ext cx="7100336" cy="25165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a:cs typeface="Calibri"/>
            </a:endParaRPr>
          </a:p>
        </p:txBody>
      </p:sp>
      <p:sp>
        <p:nvSpPr>
          <p:cNvPr id="4" name="TextBox 3">
            <a:extLst>
              <a:ext uri="{FF2B5EF4-FFF2-40B4-BE49-F238E27FC236}">
                <a16:creationId xmlns:a16="http://schemas.microsoft.com/office/drawing/2014/main" id="{F743E050-B1E0-32BA-C308-58312A9B9779}"/>
              </a:ext>
            </a:extLst>
          </p:cNvPr>
          <p:cNvSpPr txBox="1"/>
          <p:nvPr/>
        </p:nvSpPr>
        <p:spPr>
          <a:xfrm>
            <a:off x="1519158" y="5139170"/>
            <a:ext cx="7100336" cy="661976"/>
          </a:xfrm>
          <a:prstGeom prst="rect">
            <a:avLst/>
          </a:prstGeom>
          <a:noFill/>
          <a:ln>
            <a:solidFill>
              <a:schemeClr val="tx1"/>
            </a:solidFill>
          </a:ln>
        </p:spPr>
        <p:txBody>
          <a:bodyPr wrap="square" lIns="68580" tIns="34290" rIns="68580" bIns="34290" rtlCol="0" anchor="t">
            <a:spAutoFit/>
          </a:bodyPr>
          <a:lstStyle/>
          <a:p>
            <a:pPr lvl="0">
              <a:lnSpc>
                <a:spcPct val="107000"/>
              </a:lnSpc>
            </a:pPr>
            <a:r>
              <a:rPr lang="fr-FR" sz="900" dirty="0"/>
              <a:t>Procéder à une </a:t>
            </a:r>
            <a:r>
              <a:rPr lang="fr-FR" sz="900" b="1" dirty="0"/>
              <a:t>mise à niveau vers une version récente de Windows Server</a:t>
            </a:r>
            <a:r>
              <a:rPr lang="fr-FR" sz="900" dirty="0"/>
              <a:t> (2019 ou 2022) pour garantir le support et les mises à jour de sécurité. Corriger les </a:t>
            </a:r>
            <a:r>
              <a:rPr lang="fr-FR" sz="900" b="1" dirty="0"/>
              <a:t>incohérences de configuration</a:t>
            </a:r>
            <a:r>
              <a:rPr lang="fr-FR" sz="900" dirty="0"/>
              <a:t> (exécution PowerShell) et rétablir l’</a:t>
            </a:r>
            <a:r>
              <a:rPr lang="fr-FR" sz="900" b="1" dirty="0"/>
              <a:t>accès à distance sécurisé</a:t>
            </a:r>
            <a:r>
              <a:rPr lang="fr-FR" sz="900" dirty="0"/>
              <a:t> pour les administrateurs via un contrôle d’accès strict et l’authentification réseau (NLA).</a:t>
            </a:r>
            <a:endParaRPr lang="fr-FR" sz="900" kern="100" dirty="0">
              <a:latin typeface="Calibri" panose="020F0502020204030204" pitchFamily="34" charset="0"/>
              <a:ea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C3C94B52-344F-D31B-8430-0EC3692C1963}"/>
              </a:ext>
            </a:extLst>
          </p:cNvPr>
          <p:cNvSpPr>
            <a:spLocks noGrp="1"/>
          </p:cNvSpPr>
          <p:nvPr>
            <p:ph type="sldNum" sz="quarter" idx="12"/>
          </p:nvPr>
        </p:nvSpPr>
        <p:spPr>
          <a:xfrm>
            <a:off x="6641721" y="5664224"/>
            <a:ext cx="2057400" cy="273844"/>
          </a:xfrm>
        </p:spPr>
        <p:txBody>
          <a:bodyPr/>
          <a:lstStyle/>
          <a:p>
            <a:pPr defTabSz="685800">
              <a:defRPr/>
            </a:pPr>
            <a:r>
              <a:rPr lang="fr-FR" b="1" dirty="0">
                <a:solidFill>
                  <a:prstClr val="black">
                    <a:tint val="75000"/>
                  </a:prstClr>
                </a:solidFill>
                <a:latin typeface="Calibri" panose="020F0502020204030204" pitchFamily="34" charset="0"/>
                <a:cs typeface="Calibri" panose="020F0502020204030204" pitchFamily="34" charset="0"/>
              </a:rPr>
              <a:t>2</a:t>
            </a:r>
          </a:p>
          <a:p>
            <a:pPr defTabSz="685800">
              <a:defRPr/>
            </a:pPr>
            <a:endParaRPr lang="en-GB" dirty="0">
              <a:solidFill>
                <a:prstClr val="black">
                  <a:tint val="75000"/>
                </a:prstClr>
              </a:solidFill>
              <a:latin typeface="Calibri" panose="020F0502020204030204"/>
            </a:endParaRPr>
          </a:p>
        </p:txBody>
      </p:sp>
      <p:sp>
        <p:nvSpPr>
          <p:cNvPr id="6" name="Rectangle 5">
            <a:extLst>
              <a:ext uri="{FF2B5EF4-FFF2-40B4-BE49-F238E27FC236}">
                <a16:creationId xmlns:a16="http://schemas.microsoft.com/office/drawing/2014/main" id="{24F46681-943F-4FEE-3CF1-BCD7AAD8F298}"/>
              </a:ext>
            </a:extLst>
          </p:cNvPr>
          <p:cNvSpPr/>
          <p:nvPr/>
        </p:nvSpPr>
        <p:spPr>
          <a:xfrm>
            <a:off x="38099" y="1132930"/>
            <a:ext cx="1485685" cy="33583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SN" sz="1200" dirty="0">
                <a:solidFill>
                  <a:prstClr val="black"/>
                </a:solidFill>
                <a:latin typeface="Calibri" panose="020F0502020204030204"/>
              </a:rPr>
              <a:t>Niveau de criticité </a:t>
            </a:r>
          </a:p>
        </p:txBody>
      </p:sp>
      <p:sp>
        <p:nvSpPr>
          <p:cNvPr id="7" name="Rectangle 6">
            <a:extLst>
              <a:ext uri="{FF2B5EF4-FFF2-40B4-BE49-F238E27FC236}">
                <a16:creationId xmlns:a16="http://schemas.microsoft.com/office/drawing/2014/main" id="{4F4FDD41-1599-35F6-FF35-6B6D36E1E8BF}"/>
              </a:ext>
            </a:extLst>
          </p:cNvPr>
          <p:cNvSpPr/>
          <p:nvPr/>
        </p:nvSpPr>
        <p:spPr>
          <a:xfrm>
            <a:off x="27029" y="1468762"/>
            <a:ext cx="1496755" cy="20050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1" name="Oval 17">
            <a:extLst>
              <a:ext uri="{FF2B5EF4-FFF2-40B4-BE49-F238E27FC236}">
                <a16:creationId xmlns:a16="http://schemas.microsoft.com/office/drawing/2014/main" id="{8734A003-6A87-06C3-5EB3-9EC72C09148A}"/>
              </a:ext>
            </a:extLst>
          </p:cNvPr>
          <p:cNvSpPr/>
          <p:nvPr/>
        </p:nvSpPr>
        <p:spPr>
          <a:xfrm>
            <a:off x="84961" y="1512086"/>
            <a:ext cx="391694" cy="37225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3" name="Oval 24">
            <a:extLst>
              <a:ext uri="{FF2B5EF4-FFF2-40B4-BE49-F238E27FC236}">
                <a16:creationId xmlns:a16="http://schemas.microsoft.com/office/drawing/2014/main" id="{3DD0EADC-A68E-050A-EBC6-C89442F8CB84}"/>
              </a:ext>
            </a:extLst>
          </p:cNvPr>
          <p:cNvSpPr/>
          <p:nvPr/>
        </p:nvSpPr>
        <p:spPr>
          <a:xfrm>
            <a:off x="93743" y="1991688"/>
            <a:ext cx="382912" cy="4001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7" name="Oval 26">
            <a:extLst>
              <a:ext uri="{FF2B5EF4-FFF2-40B4-BE49-F238E27FC236}">
                <a16:creationId xmlns:a16="http://schemas.microsoft.com/office/drawing/2014/main" id="{1C5FEE7B-171D-C2DC-9876-CA8998F4929D}"/>
              </a:ext>
            </a:extLst>
          </p:cNvPr>
          <p:cNvSpPr/>
          <p:nvPr/>
        </p:nvSpPr>
        <p:spPr>
          <a:xfrm>
            <a:off x="84961" y="3012087"/>
            <a:ext cx="391694" cy="4120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22" name="ZoneTexte 21">
            <a:extLst>
              <a:ext uri="{FF2B5EF4-FFF2-40B4-BE49-F238E27FC236}">
                <a16:creationId xmlns:a16="http://schemas.microsoft.com/office/drawing/2014/main" id="{5D583E81-B3C2-4B56-1E78-5AD48BAE3DDF}"/>
              </a:ext>
            </a:extLst>
          </p:cNvPr>
          <p:cNvSpPr txBox="1"/>
          <p:nvPr/>
        </p:nvSpPr>
        <p:spPr>
          <a:xfrm>
            <a:off x="543369" y="1991688"/>
            <a:ext cx="857752" cy="300082"/>
          </a:xfrm>
          <a:prstGeom prst="rect">
            <a:avLst/>
          </a:prstGeom>
          <a:noFill/>
        </p:spPr>
        <p:txBody>
          <a:bodyPr wrap="square" rtlCol="0">
            <a:spAutoFit/>
          </a:bodyPr>
          <a:lstStyle/>
          <a:p>
            <a:r>
              <a:rPr lang="fr-FR" sz="1350" dirty="0"/>
              <a:t>Majeur</a:t>
            </a:r>
          </a:p>
        </p:txBody>
      </p:sp>
      <p:sp>
        <p:nvSpPr>
          <p:cNvPr id="23" name="ZoneTexte 22">
            <a:extLst>
              <a:ext uri="{FF2B5EF4-FFF2-40B4-BE49-F238E27FC236}">
                <a16:creationId xmlns:a16="http://schemas.microsoft.com/office/drawing/2014/main" id="{5DD10718-57A8-4ECA-00A2-023ED8E1F6A4}"/>
              </a:ext>
            </a:extLst>
          </p:cNvPr>
          <p:cNvSpPr txBox="1"/>
          <p:nvPr/>
        </p:nvSpPr>
        <p:spPr>
          <a:xfrm>
            <a:off x="543369" y="2500607"/>
            <a:ext cx="857752" cy="300082"/>
          </a:xfrm>
          <a:prstGeom prst="rect">
            <a:avLst/>
          </a:prstGeom>
          <a:noFill/>
        </p:spPr>
        <p:txBody>
          <a:bodyPr wrap="square" rtlCol="0">
            <a:spAutoFit/>
          </a:bodyPr>
          <a:lstStyle/>
          <a:p>
            <a:r>
              <a:rPr lang="fr-FR" sz="1350" dirty="0"/>
              <a:t>Modéré</a:t>
            </a:r>
          </a:p>
        </p:txBody>
      </p:sp>
      <p:sp>
        <p:nvSpPr>
          <p:cNvPr id="24" name="ZoneTexte 23">
            <a:extLst>
              <a:ext uri="{FF2B5EF4-FFF2-40B4-BE49-F238E27FC236}">
                <a16:creationId xmlns:a16="http://schemas.microsoft.com/office/drawing/2014/main" id="{3B60CE01-2418-E72E-3704-D451431366C1}"/>
              </a:ext>
            </a:extLst>
          </p:cNvPr>
          <p:cNvSpPr txBox="1"/>
          <p:nvPr/>
        </p:nvSpPr>
        <p:spPr>
          <a:xfrm>
            <a:off x="543369" y="3009526"/>
            <a:ext cx="856507" cy="300082"/>
          </a:xfrm>
          <a:prstGeom prst="rect">
            <a:avLst/>
          </a:prstGeom>
          <a:noFill/>
        </p:spPr>
        <p:txBody>
          <a:bodyPr wrap="square" rtlCol="0">
            <a:spAutoFit/>
          </a:bodyPr>
          <a:lstStyle/>
          <a:p>
            <a:r>
              <a:rPr lang="fr-FR" sz="1350" dirty="0"/>
              <a:t>Mineur</a:t>
            </a:r>
          </a:p>
        </p:txBody>
      </p:sp>
      <p:sp>
        <p:nvSpPr>
          <p:cNvPr id="26" name="ZoneTexte 25">
            <a:extLst>
              <a:ext uri="{FF2B5EF4-FFF2-40B4-BE49-F238E27FC236}">
                <a16:creationId xmlns:a16="http://schemas.microsoft.com/office/drawing/2014/main" id="{464DB88D-14D4-5497-755D-9E8D2C0CD1D4}"/>
              </a:ext>
            </a:extLst>
          </p:cNvPr>
          <p:cNvSpPr txBox="1"/>
          <p:nvPr/>
        </p:nvSpPr>
        <p:spPr>
          <a:xfrm>
            <a:off x="476655" y="1573065"/>
            <a:ext cx="923221" cy="300082"/>
          </a:xfrm>
          <a:prstGeom prst="rect">
            <a:avLst/>
          </a:prstGeom>
          <a:noFill/>
        </p:spPr>
        <p:txBody>
          <a:bodyPr wrap="square" rtlCol="0">
            <a:spAutoFit/>
          </a:bodyPr>
          <a:lstStyle/>
          <a:p>
            <a:r>
              <a:rPr lang="fr-FR" sz="1350" dirty="0"/>
              <a:t>Extrême</a:t>
            </a:r>
          </a:p>
        </p:txBody>
      </p:sp>
      <p:sp>
        <p:nvSpPr>
          <p:cNvPr id="25" name="Oval 24">
            <a:extLst>
              <a:ext uri="{FF2B5EF4-FFF2-40B4-BE49-F238E27FC236}">
                <a16:creationId xmlns:a16="http://schemas.microsoft.com/office/drawing/2014/main" id="{3DD0EADC-A68E-050A-EBC6-C89442F8CB84}"/>
              </a:ext>
            </a:extLst>
          </p:cNvPr>
          <p:cNvSpPr/>
          <p:nvPr/>
        </p:nvSpPr>
        <p:spPr>
          <a:xfrm>
            <a:off x="89117" y="2500607"/>
            <a:ext cx="382912" cy="40015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Tree>
    <p:extLst>
      <p:ext uri="{BB962C8B-B14F-4D97-AF65-F5344CB8AC3E}">
        <p14:creationId xmlns:p14="http://schemas.microsoft.com/office/powerpoint/2010/main" val="2356197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1">
          <a:extLst>
            <a:ext uri="{FF2B5EF4-FFF2-40B4-BE49-F238E27FC236}">
              <a16:creationId xmlns:a16="http://schemas.microsoft.com/office/drawing/2014/main" id="{E5580EA2-66BC-E78B-976A-DADCB081624A}"/>
            </a:ext>
          </a:extLst>
        </p:cNvPr>
        <p:cNvGrpSpPr/>
        <p:nvPr/>
      </p:nvGrpSpPr>
      <p:grpSpPr>
        <a:xfrm>
          <a:off x="0" y="0"/>
          <a:ext cx="0" cy="0"/>
          <a:chOff x="0" y="0"/>
          <a:chExt cx="0" cy="0"/>
        </a:xfrm>
      </p:grpSpPr>
      <p:sp>
        <p:nvSpPr>
          <p:cNvPr id="226" name="Google Shape;226;p13">
            <a:extLst>
              <a:ext uri="{FF2B5EF4-FFF2-40B4-BE49-F238E27FC236}">
                <a16:creationId xmlns:a16="http://schemas.microsoft.com/office/drawing/2014/main" id="{1B81F515-BAFD-C8D1-2D2B-E712BAC64E66}"/>
              </a:ext>
            </a:extLst>
          </p:cNvPr>
          <p:cNvSpPr txBox="1"/>
          <p:nvPr/>
        </p:nvSpPr>
        <p:spPr>
          <a:xfrm>
            <a:off x="6423238" y="1254604"/>
            <a:ext cx="1607034" cy="325795"/>
          </a:xfrm>
          <a:prstGeom prst="rect">
            <a:avLst/>
          </a:prstGeom>
          <a:noFill/>
          <a:ln>
            <a:noFill/>
          </a:ln>
        </p:spPr>
        <p:txBody>
          <a:bodyPr spcFirstLastPara="1" wrap="square" lIns="0" tIns="0" rIns="0" bIns="0" anchor="t" anchorCtr="0">
            <a:spAutoFit/>
          </a:bodyPr>
          <a:lstStyle/>
          <a:p>
            <a:pPr algn="r">
              <a:lnSpc>
                <a:spcPct val="119988"/>
              </a:lnSpc>
            </a:pPr>
            <a:r>
              <a:rPr lang="en-US" sz="1764">
                <a:solidFill>
                  <a:srgbClr val="FFFFFF"/>
                </a:solidFill>
                <a:latin typeface="Russo One"/>
                <a:ea typeface="Russo One"/>
                <a:cs typeface="Russo One"/>
                <a:sym typeface="Russo One"/>
              </a:rPr>
              <a:t>01/02/2025</a:t>
            </a:r>
            <a:endParaRPr sz="900"/>
          </a:p>
        </p:txBody>
      </p:sp>
      <p:cxnSp>
        <p:nvCxnSpPr>
          <p:cNvPr id="227" name="Google Shape;227;p13">
            <a:extLst>
              <a:ext uri="{FF2B5EF4-FFF2-40B4-BE49-F238E27FC236}">
                <a16:creationId xmlns:a16="http://schemas.microsoft.com/office/drawing/2014/main" id="{DDD7F882-7E7F-2FB9-B9F5-69686FA8F600}"/>
              </a:ext>
            </a:extLst>
          </p:cNvPr>
          <p:cNvCxnSpPr/>
          <p:nvPr/>
        </p:nvCxnSpPr>
        <p:spPr>
          <a:xfrm>
            <a:off x="8216870" y="1383191"/>
            <a:ext cx="496406" cy="0"/>
          </a:xfrm>
          <a:prstGeom prst="straightConnector1">
            <a:avLst/>
          </a:prstGeom>
          <a:noFill/>
          <a:ln w="38100" cap="flat" cmpd="sng">
            <a:solidFill>
              <a:srgbClr val="FFFFFF"/>
            </a:solidFill>
            <a:prstDash val="solid"/>
            <a:round/>
            <a:headEnd type="none" w="sm" len="sm"/>
            <a:tailEnd type="stealth" w="med" len="med"/>
          </a:ln>
        </p:spPr>
      </p:cxnSp>
      <p:sp>
        <p:nvSpPr>
          <p:cNvPr id="245" name="Google Shape;245;p13">
            <a:extLst>
              <a:ext uri="{FF2B5EF4-FFF2-40B4-BE49-F238E27FC236}">
                <a16:creationId xmlns:a16="http://schemas.microsoft.com/office/drawing/2014/main" id="{E0901732-383A-5CAD-2FB3-F87F89CF4E0A}"/>
              </a:ext>
            </a:extLst>
          </p:cNvPr>
          <p:cNvSpPr txBox="1"/>
          <p:nvPr/>
        </p:nvSpPr>
        <p:spPr>
          <a:xfrm>
            <a:off x="1089093" y="2984068"/>
            <a:ext cx="7306890" cy="1107996"/>
          </a:xfrm>
          <a:prstGeom prst="rect">
            <a:avLst/>
          </a:prstGeom>
          <a:noFill/>
          <a:ln>
            <a:noFill/>
          </a:ln>
        </p:spPr>
        <p:txBody>
          <a:bodyPr spcFirstLastPara="1" wrap="square" lIns="0" tIns="0" rIns="0" bIns="0" anchor="t" anchorCtr="0">
            <a:spAutoFit/>
          </a:bodyPr>
          <a:lstStyle/>
          <a:p>
            <a:pPr>
              <a:lnSpc>
                <a:spcPct val="120017"/>
              </a:lnSpc>
            </a:pPr>
            <a:r>
              <a:rPr lang="en-US" sz="6000" dirty="0">
                <a:solidFill>
                  <a:schemeClr val="tx2">
                    <a:lumMod val="75000"/>
                  </a:schemeClr>
                </a:solidFill>
                <a:latin typeface="Russo One"/>
                <a:sym typeface="Russo One"/>
              </a:rPr>
              <a:t>AUDIT PHYSIQUE  </a:t>
            </a:r>
            <a:endParaRPr sz="6000" dirty="0">
              <a:solidFill>
                <a:schemeClr val="tx2">
                  <a:lumMod val="75000"/>
                </a:schemeClr>
              </a:solidFill>
            </a:endParaRPr>
          </a:p>
        </p:txBody>
      </p:sp>
    </p:spTree>
    <p:extLst>
      <p:ext uri="{BB962C8B-B14F-4D97-AF65-F5344CB8AC3E}">
        <p14:creationId xmlns:p14="http://schemas.microsoft.com/office/powerpoint/2010/main" val="26240695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grpSp>
        <p:nvGrpSpPr>
          <p:cNvPr id="319" name="Google Shape;319;p16"/>
          <p:cNvGrpSpPr/>
          <p:nvPr/>
        </p:nvGrpSpPr>
        <p:grpSpPr>
          <a:xfrm>
            <a:off x="617565" y="1355980"/>
            <a:ext cx="7465700" cy="4726428"/>
            <a:chOff x="0" y="-241102"/>
            <a:chExt cx="22771962" cy="12603808"/>
          </a:xfrm>
        </p:grpSpPr>
        <p:grpSp>
          <p:nvGrpSpPr>
            <p:cNvPr id="320" name="Google Shape;320;p16"/>
            <p:cNvGrpSpPr/>
            <p:nvPr/>
          </p:nvGrpSpPr>
          <p:grpSpPr>
            <a:xfrm>
              <a:off x="0" y="-241102"/>
              <a:ext cx="22771962" cy="12603808"/>
              <a:chOff x="0" y="-47625"/>
              <a:chExt cx="4498165" cy="2489641"/>
            </a:xfrm>
          </p:grpSpPr>
          <p:sp>
            <p:nvSpPr>
              <p:cNvPr id="321" name="Google Shape;321;p16"/>
              <p:cNvSpPr/>
              <p:nvPr/>
            </p:nvSpPr>
            <p:spPr>
              <a:xfrm>
                <a:off x="0" y="0"/>
                <a:ext cx="4498165" cy="2442016"/>
              </a:xfrm>
              <a:custGeom>
                <a:avLst/>
                <a:gdLst/>
                <a:ahLst/>
                <a:cxnLst/>
                <a:rect l="l" t="t" r="r" b="b"/>
                <a:pathLst>
                  <a:path w="4498165" h="2442016" extrusionOk="0">
                    <a:moveTo>
                      <a:pt x="0" y="0"/>
                    </a:moveTo>
                    <a:lnTo>
                      <a:pt x="4498165" y="0"/>
                    </a:lnTo>
                    <a:lnTo>
                      <a:pt x="4498165" y="2442016"/>
                    </a:lnTo>
                    <a:lnTo>
                      <a:pt x="0" y="2442016"/>
                    </a:lnTo>
                    <a:close/>
                  </a:path>
                </a:pathLst>
              </a:custGeom>
              <a:gradFill>
                <a:gsLst>
                  <a:gs pos="0">
                    <a:srgbClr val="16181B"/>
                  </a:gs>
                  <a:gs pos="100000">
                    <a:srgbClr val="333940"/>
                  </a:gs>
                </a:gsLst>
                <a:path path="circle">
                  <a:fillToRect l="50000" t="50000" r="50000" b="50000"/>
                </a:path>
                <a:tileRect/>
              </a:gradFill>
              <a:ln w="19050" cap="sq" cmpd="sng">
                <a:solidFill>
                  <a:srgbClr val="FFFFFF"/>
                </a:solidFill>
                <a:prstDash val="solid"/>
                <a:miter lim="8000"/>
                <a:headEnd type="none" w="sm" len="sm"/>
                <a:tailEnd type="none" w="sm" len="sm"/>
              </a:ln>
            </p:spPr>
            <p:txBody>
              <a:bodyPr/>
              <a:lstStyle/>
              <a:p>
                <a:endParaRPr lang="fr-FR" sz="900"/>
              </a:p>
            </p:txBody>
          </p:sp>
          <p:sp>
            <p:nvSpPr>
              <p:cNvPr id="322" name="Google Shape;322;p16"/>
              <p:cNvSpPr txBox="1"/>
              <p:nvPr/>
            </p:nvSpPr>
            <p:spPr>
              <a:xfrm>
                <a:off x="0" y="-47625"/>
                <a:ext cx="4498164" cy="2489641"/>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8100000" scaled="1"/>
                <a:tileRect/>
              </a:gradFill>
              <a:ln>
                <a:noFill/>
              </a:ln>
            </p:spPr>
            <p:txBody>
              <a:bodyPr spcFirstLastPara="1" wrap="square" lIns="25400" tIns="25400" rIns="25400" bIns="25400" anchor="ctr" anchorCtr="0">
                <a:noAutofit/>
              </a:bodyPr>
              <a:lstStyle/>
              <a:p>
                <a:pPr algn="ctr">
                  <a:lnSpc>
                    <a:spcPct val="186611"/>
                  </a:lnSpc>
                </a:pPr>
                <a:endParaRPr sz="900" dirty="0">
                  <a:solidFill>
                    <a:schemeClr val="dk1"/>
                  </a:solidFill>
                  <a:latin typeface="Calibri"/>
                  <a:ea typeface="Calibri"/>
                  <a:cs typeface="Calibri"/>
                  <a:sym typeface="Calibri"/>
                </a:endParaRPr>
              </a:p>
            </p:txBody>
          </p:sp>
        </p:grpSp>
        <p:sp>
          <p:nvSpPr>
            <p:cNvPr id="324" name="Google Shape;324;p16"/>
            <p:cNvSpPr txBox="1"/>
            <p:nvPr/>
          </p:nvSpPr>
          <p:spPr>
            <a:xfrm>
              <a:off x="16322613" y="386138"/>
              <a:ext cx="4285424" cy="443197"/>
            </a:xfrm>
            <a:prstGeom prst="rect">
              <a:avLst/>
            </a:prstGeom>
            <a:noFill/>
            <a:ln>
              <a:noFill/>
            </a:ln>
          </p:spPr>
          <p:txBody>
            <a:bodyPr spcFirstLastPara="1" wrap="square" lIns="0" tIns="0" rIns="0" bIns="0" anchor="t" anchorCtr="0">
              <a:spAutoFit/>
            </a:bodyPr>
            <a:lstStyle/>
            <a:p>
              <a:pPr algn="r">
                <a:lnSpc>
                  <a:spcPct val="119988"/>
                </a:lnSpc>
              </a:pPr>
              <a:endParaRPr sz="900" dirty="0"/>
            </a:p>
          </p:txBody>
        </p:sp>
      </p:grpSp>
      <p:grpSp>
        <p:nvGrpSpPr>
          <p:cNvPr id="325" name="Google Shape;325;p16"/>
          <p:cNvGrpSpPr/>
          <p:nvPr/>
        </p:nvGrpSpPr>
        <p:grpSpPr>
          <a:xfrm>
            <a:off x="2947272" y="4609208"/>
            <a:ext cx="3021599" cy="678023"/>
            <a:chOff x="0" y="0"/>
            <a:chExt cx="9766498" cy="2784186"/>
          </a:xfrm>
        </p:grpSpPr>
        <p:cxnSp>
          <p:nvCxnSpPr>
            <p:cNvPr id="326" name="Google Shape;326;p16"/>
            <p:cNvCxnSpPr/>
            <p:nvPr/>
          </p:nvCxnSpPr>
          <p:spPr>
            <a:xfrm>
              <a:off x="81166" y="108204"/>
              <a:ext cx="9613503" cy="0"/>
            </a:xfrm>
            <a:prstGeom prst="straightConnector1">
              <a:avLst/>
            </a:prstGeom>
            <a:noFill/>
            <a:ln w="18700" cap="flat" cmpd="sng">
              <a:solidFill>
                <a:srgbClr val="FFFFFF"/>
              </a:solidFill>
              <a:prstDash val="solid"/>
              <a:round/>
              <a:headEnd type="none" w="sm" len="sm"/>
              <a:tailEnd type="none" w="sm" len="sm"/>
            </a:ln>
          </p:spPr>
        </p:cxnSp>
        <p:cxnSp>
          <p:nvCxnSpPr>
            <p:cNvPr id="327" name="Google Shape;327;p16"/>
            <p:cNvCxnSpPr/>
            <p:nvPr/>
          </p:nvCxnSpPr>
          <p:spPr>
            <a:xfrm rot="10800000">
              <a:off x="9704006" y="108204"/>
              <a:ext cx="0" cy="2572452"/>
            </a:xfrm>
            <a:prstGeom prst="straightConnector1">
              <a:avLst/>
            </a:prstGeom>
            <a:noFill/>
            <a:ln w="18700" cap="flat" cmpd="sng">
              <a:solidFill>
                <a:srgbClr val="FFFFFF"/>
              </a:solidFill>
              <a:prstDash val="solid"/>
              <a:round/>
              <a:headEnd type="none" w="sm" len="sm"/>
              <a:tailEnd type="none" w="sm" len="sm"/>
            </a:ln>
          </p:spPr>
        </p:cxnSp>
        <p:cxnSp>
          <p:nvCxnSpPr>
            <p:cNvPr id="328" name="Google Shape;328;p16"/>
            <p:cNvCxnSpPr/>
            <p:nvPr/>
          </p:nvCxnSpPr>
          <p:spPr>
            <a:xfrm>
              <a:off x="81166" y="2667198"/>
              <a:ext cx="9613503" cy="0"/>
            </a:xfrm>
            <a:prstGeom prst="straightConnector1">
              <a:avLst/>
            </a:prstGeom>
            <a:noFill/>
            <a:ln w="18700" cap="flat" cmpd="sng">
              <a:solidFill>
                <a:srgbClr val="FFFFFF"/>
              </a:solidFill>
              <a:prstDash val="solid"/>
              <a:round/>
              <a:headEnd type="none" w="sm" len="sm"/>
              <a:tailEnd type="none" w="sm" len="sm"/>
            </a:ln>
          </p:spPr>
        </p:cxnSp>
        <p:cxnSp>
          <p:nvCxnSpPr>
            <p:cNvPr id="329" name="Google Shape;329;p16"/>
            <p:cNvCxnSpPr/>
            <p:nvPr/>
          </p:nvCxnSpPr>
          <p:spPr>
            <a:xfrm rot="10800000">
              <a:off x="71829" y="108204"/>
              <a:ext cx="0" cy="2572452"/>
            </a:xfrm>
            <a:prstGeom prst="straightConnector1">
              <a:avLst/>
            </a:prstGeom>
            <a:noFill/>
            <a:ln w="18700" cap="flat" cmpd="sng">
              <a:solidFill>
                <a:srgbClr val="FFFFFF"/>
              </a:solidFill>
              <a:prstDash val="solid"/>
              <a:round/>
              <a:headEnd type="none" w="sm" len="sm"/>
              <a:tailEnd type="none" w="sm" len="sm"/>
            </a:ln>
          </p:spPr>
        </p:cxnSp>
        <p:grpSp>
          <p:nvGrpSpPr>
            <p:cNvPr id="330" name="Google Shape;330;p16"/>
            <p:cNvGrpSpPr/>
            <p:nvPr/>
          </p:nvGrpSpPr>
          <p:grpSpPr>
            <a:xfrm>
              <a:off x="0" y="0"/>
              <a:ext cx="143658" cy="207061"/>
              <a:chOff x="0" y="0"/>
              <a:chExt cx="810870" cy="1168746"/>
            </a:xfrm>
          </p:grpSpPr>
          <p:sp>
            <p:nvSpPr>
              <p:cNvPr id="331" name="Google Shape;331;p16"/>
              <p:cNvSpPr/>
              <p:nvPr/>
            </p:nvSpPr>
            <p:spPr>
              <a:xfrm>
                <a:off x="0" y="0"/>
                <a:ext cx="810870" cy="1168746"/>
              </a:xfrm>
              <a:custGeom>
                <a:avLst/>
                <a:gdLst/>
                <a:ahLst/>
                <a:cxnLst/>
                <a:rect l="l" t="t" r="r" b="b"/>
                <a:pathLst>
                  <a:path w="810870" h="1168746" extrusionOk="0">
                    <a:moveTo>
                      <a:pt x="405435" y="0"/>
                    </a:moveTo>
                    <a:cubicBezTo>
                      <a:pt x="181519" y="0"/>
                      <a:pt x="0" y="261633"/>
                      <a:pt x="0" y="584373"/>
                    </a:cubicBezTo>
                    <a:cubicBezTo>
                      <a:pt x="0" y="907113"/>
                      <a:pt x="181519" y="1168746"/>
                      <a:pt x="405435" y="1168746"/>
                    </a:cubicBezTo>
                    <a:cubicBezTo>
                      <a:pt x="629350" y="1168746"/>
                      <a:pt x="810870" y="907113"/>
                      <a:pt x="810870" y="584373"/>
                    </a:cubicBezTo>
                    <a:cubicBezTo>
                      <a:pt x="810870" y="261633"/>
                      <a:pt x="629350" y="0"/>
                      <a:pt x="405435" y="0"/>
                    </a:cubicBezTo>
                    <a:close/>
                  </a:path>
                </a:pathLst>
              </a:custGeom>
              <a:solidFill>
                <a:srgbClr val="FFFFFF"/>
              </a:solidFill>
              <a:ln>
                <a:noFill/>
              </a:ln>
            </p:spPr>
            <p:txBody>
              <a:bodyPr spcFirstLastPara="1" wrap="square" lIns="45713" tIns="45713" rIns="45713" bIns="45713" anchor="ctr" anchorCtr="0">
                <a:noAutofit/>
              </a:bodyPr>
              <a:lstStyle/>
              <a:p>
                <a:endParaRPr sz="900"/>
              </a:p>
            </p:txBody>
          </p:sp>
          <p:sp>
            <p:nvSpPr>
              <p:cNvPr id="332" name="Google Shape;332;p16"/>
              <p:cNvSpPr txBox="1"/>
              <p:nvPr/>
            </p:nvSpPr>
            <p:spPr>
              <a:xfrm>
                <a:off x="76019" y="61945"/>
                <a:ext cx="658832" cy="997231"/>
              </a:xfrm>
              <a:prstGeom prst="rect">
                <a:avLst/>
              </a:prstGeom>
              <a:noFill/>
              <a:ln>
                <a:noFill/>
              </a:ln>
            </p:spPr>
            <p:txBody>
              <a:bodyPr spcFirstLastPara="1" wrap="square" lIns="25400" tIns="25400" rIns="25400" bIns="25400" anchor="ctr" anchorCtr="0">
                <a:noAutofit/>
              </a:bodyPr>
              <a:lstStyle/>
              <a:p>
                <a:pPr algn="ctr">
                  <a:lnSpc>
                    <a:spcPct val="186611"/>
                  </a:lnSpc>
                </a:pPr>
                <a:endParaRPr sz="900">
                  <a:solidFill>
                    <a:schemeClr val="dk1"/>
                  </a:solidFill>
                  <a:latin typeface="Calibri"/>
                  <a:ea typeface="Calibri"/>
                  <a:cs typeface="Calibri"/>
                  <a:sym typeface="Calibri"/>
                </a:endParaRPr>
              </a:p>
            </p:txBody>
          </p:sp>
        </p:grpSp>
        <p:grpSp>
          <p:nvGrpSpPr>
            <p:cNvPr id="333" name="Google Shape;333;p16"/>
            <p:cNvGrpSpPr/>
            <p:nvPr/>
          </p:nvGrpSpPr>
          <p:grpSpPr>
            <a:xfrm>
              <a:off x="0" y="2577125"/>
              <a:ext cx="143658" cy="207061"/>
              <a:chOff x="0" y="0"/>
              <a:chExt cx="810870" cy="1168746"/>
            </a:xfrm>
          </p:grpSpPr>
          <p:sp>
            <p:nvSpPr>
              <p:cNvPr id="334" name="Google Shape;334;p16"/>
              <p:cNvSpPr/>
              <p:nvPr/>
            </p:nvSpPr>
            <p:spPr>
              <a:xfrm>
                <a:off x="0" y="0"/>
                <a:ext cx="810870" cy="1168746"/>
              </a:xfrm>
              <a:custGeom>
                <a:avLst/>
                <a:gdLst/>
                <a:ahLst/>
                <a:cxnLst/>
                <a:rect l="l" t="t" r="r" b="b"/>
                <a:pathLst>
                  <a:path w="810870" h="1168746" extrusionOk="0">
                    <a:moveTo>
                      <a:pt x="405435" y="0"/>
                    </a:moveTo>
                    <a:cubicBezTo>
                      <a:pt x="181519" y="0"/>
                      <a:pt x="0" y="261633"/>
                      <a:pt x="0" y="584373"/>
                    </a:cubicBezTo>
                    <a:cubicBezTo>
                      <a:pt x="0" y="907113"/>
                      <a:pt x="181519" y="1168746"/>
                      <a:pt x="405435" y="1168746"/>
                    </a:cubicBezTo>
                    <a:cubicBezTo>
                      <a:pt x="629350" y="1168746"/>
                      <a:pt x="810870" y="907113"/>
                      <a:pt x="810870" y="584373"/>
                    </a:cubicBezTo>
                    <a:cubicBezTo>
                      <a:pt x="810870" y="261633"/>
                      <a:pt x="629350" y="0"/>
                      <a:pt x="405435" y="0"/>
                    </a:cubicBezTo>
                    <a:close/>
                  </a:path>
                </a:pathLst>
              </a:custGeom>
              <a:solidFill>
                <a:srgbClr val="FFFFFF"/>
              </a:solidFill>
              <a:ln>
                <a:noFill/>
              </a:ln>
            </p:spPr>
            <p:txBody>
              <a:bodyPr spcFirstLastPara="1" wrap="square" lIns="45713" tIns="45713" rIns="45713" bIns="45713" anchor="ctr" anchorCtr="0">
                <a:noAutofit/>
              </a:bodyPr>
              <a:lstStyle/>
              <a:p>
                <a:endParaRPr sz="900"/>
              </a:p>
            </p:txBody>
          </p:sp>
          <p:sp>
            <p:nvSpPr>
              <p:cNvPr id="335" name="Google Shape;335;p16"/>
              <p:cNvSpPr txBox="1"/>
              <p:nvPr/>
            </p:nvSpPr>
            <p:spPr>
              <a:xfrm>
                <a:off x="76019" y="61945"/>
                <a:ext cx="658832" cy="997231"/>
              </a:xfrm>
              <a:prstGeom prst="rect">
                <a:avLst/>
              </a:prstGeom>
              <a:noFill/>
              <a:ln>
                <a:noFill/>
              </a:ln>
            </p:spPr>
            <p:txBody>
              <a:bodyPr spcFirstLastPara="1" wrap="square" lIns="25400" tIns="25400" rIns="25400" bIns="25400" anchor="ctr" anchorCtr="0">
                <a:noAutofit/>
              </a:bodyPr>
              <a:lstStyle/>
              <a:p>
                <a:pPr algn="ctr">
                  <a:lnSpc>
                    <a:spcPct val="186611"/>
                  </a:lnSpc>
                </a:pPr>
                <a:endParaRPr sz="900">
                  <a:solidFill>
                    <a:schemeClr val="dk1"/>
                  </a:solidFill>
                  <a:latin typeface="Calibri"/>
                  <a:ea typeface="Calibri"/>
                  <a:cs typeface="Calibri"/>
                  <a:sym typeface="Calibri"/>
                </a:endParaRPr>
              </a:p>
            </p:txBody>
          </p:sp>
        </p:grpSp>
        <p:grpSp>
          <p:nvGrpSpPr>
            <p:cNvPr id="336" name="Google Shape;336;p16"/>
            <p:cNvGrpSpPr/>
            <p:nvPr/>
          </p:nvGrpSpPr>
          <p:grpSpPr>
            <a:xfrm>
              <a:off x="9622840" y="0"/>
              <a:ext cx="143658" cy="207061"/>
              <a:chOff x="0" y="0"/>
              <a:chExt cx="810870" cy="1168746"/>
            </a:xfrm>
          </p:grpSpPr>
          <p:sp>
            <p:nvSpPr>
              <p:cNvPr id="337" name="Google Shape;337;p16"/>
              <p:cNvSpPr/>
              <p:nvPr/>
            </p:nvSpPr>
            <p:spPr>
              <a:xfrm>
                <a:off x="0" y="0"/>
                <a:ext cx="810870" cy="1168746"/>
              </a:xfrm>
              <a:custGeom>
                <a:avLst/>
                <a:gdLst/>
                <a:ahLst/>
                <a:cxnLst/>
                <a:rect l="l" t="t" r="r" b="b"/>
                <a:pathLst>
                  <a:path w="810870" h="1168746" extrusionOk="0">
                    <a:moveTo>
                      <a:pt x="405435" y="0"/>
                    </a:moveTo>
                    <a:cubicBezTo>
                      <a:pt x="181519" y="0"/>
                      <a:pt x="0" y="261633"/>
                      <a:pt x="0" y="584373"/>
                    </a:cubicBezTo>
                    <a:cubicBezTo>
                      <a:pt x="0" y="907113"/>
                      <a:pt x="181519" y="1168746"/>
                      <a:pt x="405435" y="1168746"/>
                    </a:cubicBezTo>
                    <a:cubicBezTo>
                      <a:pt x="629350" y="1168746"/>
                      <a:pt x="810870" y="907113"/>
                      <a:pt x="810870" y="584373"/>
                    </a:cubicBezTo>
                    <a:cubicBezTo>
                      <a:pt x="810870" y="261633"/>
                      <a:pt x="629350" y="0"/>
                      <a:pt x="405435" y="0"/>
                    </a:cubicBezTo>
                    <a:close/>
                  </a:path>
                </a:pathLst>
              </a:custGeom>
              <a:solidFill>
                <a:srgbClr val="FFFFFF"/>
              </a:solidFill>
              <a:ln>
                <a:noFill/>
              </a:ln>
            </p:spPr>
            <p:txBody>
              <a:bodyPr spcFirstLastPara="1" wrap="square" lIns="45713" tIns="45713" rIns="45713" bIns="45713" anchor="ctr" anchorCtr="0">
                <a:noAutofit/>
              </a:bodyPr>
              <a:lstStyle/>
              <a:p>
                <a:endParaRPr sz="900"/>
              </a:p>
            </p:txBody>
          </p:sp>
          <p:sp>
            <p:nvSpPr>
              <p:cNvPr id="338" name="Google Shape;338;p16"/>
              <p:cNvSpPr txBox="1"/>
              <p:nvPr/>
            </p:nvSpPr>
            <p:spPr>
              <a:xfrm>
                <a:off x="76019" y="61945"/>
                <a:ext cx="658832" cy="997231"/>
              </a:xfrm>
              <a:prstGeom prst="rect">
                <a:avLst/>
              </a:prstGeom>
              <a:noFill/>
              <a:ln>
                <a:noFill/>
              </a:ln>
            </p:spPr>
            <p:txBody>
              <a:bodyPr spcFirstLastPara="1" wrap="square" lIns="25400" tIns="25400" rIns="25400" bIns="25400" anchor="ctr" anchorCtr="0">
                <a:noAutofit/>
              </a:bodyPr>
              <a:lstStyle/>
              <a:p>
                <a:pPr algn="ctr">
                  <a:lnSpc>
                    <a:spcPct val="186611"/>
                  </a:lnSpc>
                </a:pPr>
                <a:endParaRPr sz="900">
                  <a:solidFill>
                    <a:schemeClr val="dk1"/>
                  </a:solidFill>
                  <a:latin typeface="Calibri"/>
                  <a:ea typeface="Calibri"/>
                  <a:cs typeface="Calibri"/>
                  <a:sym typeface="Calibri"/>
                </a:endParaRPr>
              </a:p>
            </p:txBody>
          </p:sp>
        </p:grpSp>
        <p:grpSp>
          <p:nvGrpSpPr>
            <p:cNvPr id="339" name="Google Shape;339;p16"/>
            <p:cNvGrpSpPr/>
            <p:nvPr/>
          </p:nvGrpSpPr>
          <p:grpSpPr>
            <a:xfrm>
              <a:off x="9622840" y="2577125"/>
              <a:ext cx="143658" cy="207061"/>
              <a:chOff x="0" y="0"/>
              <a:chExt cx="810870" cy="1168746"/>
            </a:xfrm>
          </p:grpSpPr>
          <p:sp>
            <p:nvSpPr>
              <p:cNvPr id="340" name="Google Shape;340;p16"/>
              <p:cNvSpPr/>
              <p:nvPr/>
            </p:nvSpPr>
            <p:spPr>
              <a:xfrm>
                <a:off x="0" y="0"/>
                <a:ext cx="810870" cy="1168746"/>
              </a:xfrm>
              <a:custGeom>
                <a:avLst/>
                <a:gdLst/>
                <a:ahLst/>
                <a:cxnLst/>
                <a:rect l="l" t="t" r="r" b="b"/>
                <a:pathLst>
                  <a:path w="810870" h="1168746" extrusionOk="0">
                    <a:moveTo>
                      <a:pt x="405435" y="0"/>
                    </a:moveTo>
                    <a:cubicBezTo>
                      <a:pt x="181519" y="0"/>
                      <a:pt x="0" y="261633"/>
                      <a:pt x="0" y="584373"/>
                    </a:cubicBezTo>
                    <a:cubicBezTo>
                      <a:pt x="0" y="907113"/>
                      <a:pt x="181519" y="1168746"/>
                      <a:pt x="405435" y="1168746"/>
                    </a:cubicBezTo>
                    <a:cubicBezTo>
                      <a:pt x="629350" y="1168746"/>
                      <a:pt x="810870" y="907113"/>
                      <a:pt x="810870" y="584373"/>
                    </a:cubicBezTo>
                    <a:cubicBezTo>
                      <a:pt x="810870" y="261633"/>
                      <a:pt x="629350" y="0"/>
                      <a:pt x="405435" y="0"/>
                    </a:cubicBezTo>
                    <a:close/>
                  </a:path>
                </a:pathLst>
              </a:custGeom>
              <a:solidFill>
                <a:srgbClr val="FFFFFF"/>
              </a:solidFill>
              <a:ln>
                <a:noFill/>
              </a:ln>
            </p:spPr>
            <p:txBody>
              <a:bodyPr spcFirstLastPara="1" wrap="square" lIns="45713" tIns="45713" rIns="45713" bIns="45713" anchor="ctr" anchorCtr="0">
                <a:noAutofit/>
              </a:bodyPr>
              <a:lstStyle/>
              <a:p>
                <a:endParaRPr sz="900"/>
              </a:p>
            </p:txBody>
          </p:sp>
          <p:sp>
            <p:nvSpPr>
              <p:cNvPr id="341" name="Google Shape;341;p16"/>
              <p:cNvSpPr txBox="1"/>
              <p:nvPr/>
            </p:nvSpPr>
            <p:spPr>
              <a:xfrm>
                <a:off x="76019" y="61945"/>
                <a:ext cx="658832" cy="997231"/>
              </a:xfrm>
              <a:prstGeom prst="rect">
                <a:avLst/>
              </a:prstGeom>
              <a:noFill/>
              <a:ln>
                <a:noFill/>
              </a:ln>
            </p:spPr>
            <p:txBody>
              <a:bodyPr spcFirstLastPara="1" wrap="square" lIns="25400" tIns="25400" rIns="25400" bIns="25400" anchor="ctr" anchorCtr="0">
                <a:noAutofit/>
              </a:bodyPr>
              <a:lstStyle/>
              <a:p>
                <a:pPr algn="ctr">
                  <a:lnSpc>
                    <a:spcPct val="186611"/>
                  </a:lnSpc>
                </a:pPr>
                <a:endParaRPr sz="900">
                  <a:solidFill>
                    <a:schemeClr val="dk1"/>
                  </a:solidFill>
                  <a:latin typeface="Calibri"/>
                  <a:ea typeface="Calibri"/>
                  <a:cs typeface="Calibri"/>
                  <a:sym typeface="Calibri"/>
                </a:endParaRPr>
              </a:p>
            </p:txBody>
          </p:sp>
        </p:grpSp>
      </p:grpSp>
      <p:grpSp>
        <p:nvGrpSpPr>
          <p:cNvPr id="342" name="Google Shape;342;p16"/>
          <p:cNvGrpSpPr/>
          <p:nvPr/>
        </p:nvGrpSpPr>
        <p:grpSpPr>
          <a:xfrm>
            <a:off x="4381955" y="5320266"/>
            <a:ext cx="3307412" cy="723570"/>
            <a:chOff x="0" y="0"/>
            <a:chExt cx="9766498" cy="2784186"/>
          </a:xfrm>
        </p:grpSpPr>
        <p:cxnSp>
          <p:nvCxnSpPr>
            <p:cNvPr id="343" name="Google Shape;343;p16"/>
            <p:cNvCxnSpPr/>
            <p:nvPr/>
          </p:nvCxnSpPr>
          <p:spPr>
            <a:xfrm>
              <a:off x="81166" y="108204"/>
              <a:ext cx="9613503" cy="0"/>
            </a:xfrm>
            <a:prstGeom prst="straightConnector1">
              <a:avLst/>
            </a:prstGeom>
            <a:noFill/>
            <a:ln w="18700" cap="flat" cmpd="sng">
              <a:solidFill>
                <a:srgbClr val="FFFFFF"/>
              </a:solidFill>
              <a:prstDash val="solid"/>
              <a:round/>
              <a:headEnd type="none" w="sm" len="sm"/>
              <a:tailEnd type="none" w="sm" len="sm"/>
            </a:ln>
          </p:spPr>
        </p:cxnSp>
        <p:cxnSp>
          <p:nvCxnSpPr>
            <p:cNvPr id="344" name="Google Shape;344;p16"/>
            <p:cNvCxnSpPr/>
            <p:nvPr/>
          </p:nvCxnSpPr>
          <p:spPr>
            <a:xfrm rot="10800000">
              <a:off x="9704006" y="108204"/>
              <a:ext cx="0" cy="2572452"/>
            </a:xfrm>
            <a:prstGeom prst="straightConnector1">
              <a:avLst/>
            </a:prstGeom>
            <a:noFill/>
            <a:ln w="18700" cap="flat" cmpd="sng">
              <a:solidFill>
                <a:srgbClr val="FFFFFF"/>
              </a:solidFill>
              <a:prstDash val="solid"/>
              <a:round/>
              <a:headEnd type="none" w="sm" len="sm"/>
              <a:tailEnd type="none" w="sm" len="sm"/>
            </a:ln>
          </p:spPr>
        </p:cxnSp>
        <p:cxnSp>
          <p:nvCxnSpPr>
            <p:cNvPr id="345" name="Google Shape;345;p16"/>
            <p:cNvCxnSpPr/>
            <p:nvPr/>
          </p:nvCxnSpPr>
          <p:spPr>
            <a:xfrm>
              <a:off x="81166" y="2667198"/>
              <a:ext cx="9613503" cy="0"/>
            </a:xfrm>
            <a:prstGeom prst="straightConnector1">
              <a:avLst/>
            </a:prstGeom>
            <a:noFill/>
            <a:ln w="18700" cap="flat" cmpd="sng">
              <a:solidFill>
                <a:srgbClr val="FFFFFF"/>
              </a:solidFill>
              <a:prstDash val="solid"/>
              <a:round/>
              <a:headEnd type="none" w="sm" len="sm"/>
              <a:tailEnd type="none" w="sm" len="sm"/>
            </a:ln>
          </p:spPr>
        </p:cxnSp>
        <p:cxnSp>
          <p:nvCxnSpPr>
            <p:cNvPr id="346" name="Google Shape;346;p16"/>
            <p:cNvCxnSpPr/>
            <p:nvPr/>
          </p:nvCxnSpPr>
          <p:spPr>
            <a:xfrm rot="10800000">
              <a:off x="71829" y="108204"/>
              <a:ext cx="0" cy="2572452"/>
            </a:xfrm>
            <a:prstGeom prst="straightConnector1">
              <a:avLst/>
            </a:prstGeom>
            <a:noFill/>
            <a:ln w="18700" cap="flat" cmpd="sng">
              <a:solidFill>
                <a:srgbClr val="FFFFFF"/>
              </a:solidFill>
              <a:prstDash val="solid"/>
              <a:round/>
              <a:headEnd type="none" w="sm" len="sm"/>
              <a:tailEnd type="none" w="sm" len="sm"/>
            </a:ln>
          </p:spPr>
        </p:cxnSp>
        <p:grpSp>
          <p:nvGrpSpPr>
            <p:cNvPr id="347" name="Google Shape;347;p16"/>
            <p:cNvGrpSpPr/>
            <p:nvPr/>
          </p:nvGrpSpPr>
          <p:grpSpPr>
            <a:xfrm>
              <a:off x="0" y="0"/>
              <a:ext cx="143658" cy="207061"/>
              <a:chOff x="0" y="0"/>
              <a:chExt cx="810870" cy="1168746"/>
            </a:xfrm>
          </p:grpSpPr>
          <p:sp>
            <p:nvSpPr>
              <p:cNvPr id="348" name="Google Shape;348;p16"/>
              <p:cNvSpPr/>
              <p:nvPr/>
            </p:nvSpPr>
            <p:spPr>
              <a:xfrm>
                <a:off x="0" y="0"/>
                <a:ext cx="810870" cy="1168746"/>
              </a:xfrm>
              <a:custGeom>
                <a:avLst/>
                <a:gdLst/>
                <a:ahLst/>
                <a:cxnLst/>
                <a:rect l="l" t="t" r="r" b="b"/>
                <a:pathLst>
                  <a:path w="810870" h="1168746" extrusionOk="0">
                    <a:moveTo>
                      <a:pt x="405435" y="0"/>
                    </a:moveTo>
                    <a:cubicBezTo>
                      <a:pt x="181519" y="0"/>
                      <a:pt x="0" y="261633"/>
                      <a:pt x="0" y="584373"/>
                    </a:cubicBezTo>
                    <a:cubicBezTo>
                      <a:pt x="0" y="907113"/>
                      <a:pt x="181519" y="1168746"/>
                      <a:pt x="405435" y="1168746"/>
                    </a:cubicBezTo>
                    <a:cubicBezTo>
                      <a:pt x="629350" y="1168746"/>
                      <a:pt x="810870" y="907113"/>
                      <a:pt x="810870" y="584373"/>
                    </a:cubicBezTo>
                    <a:cubicBezTo>
                      <a:pt x="810870" y="261633"/>
                      <a:pt x="629350" y="0"/>
                      <a:pt x="405435" y="0"/>
                    </a:cubicBezTo>
                    <a:close/>
                  </a:path>
                </a:pathLst>
              </a:custGeom>
              <a:solidFill>
                <a:srgbClr val="FFFFFF"/>
              </a:solidFill>
              <a:ln>
                <a:noFill/>
              </a:ln>
            </p:spPr>
            <p:txBody>
              <a:bodyPr spcFirstLastPara="1" wrap="square" lIns="45713" tIns="45713" rIns="45713" bIns="45713" anchor="ctr" anchorCtr="0">
                <a:noAutofit/>
              </a:bodyPr>
              <a:lstStyle/>
              <a:p>
                <a:endParaRPr sz="900"/>
              </a:p>
            </p:txBody>
          </p:sp>
          <p:sp>
            <p:nvSpPr>
              <p:cNvPr id="349" name="Google Shape;349;p16"/>
              <p:cNvSpPr txBox="1"/>
              <p:nvPr/>
            </p:nvSpPr>
            <p:spPr>
              <a:xfrm>
                <a:off x="76019" y="61945"/>
                <a:ext cx="658832" cy="997231"/>
              </a:xfrm>
              <a:prstGeom prst="rect">
                <a:avLst/>
              </a:prstGeom>
              <a:noFill/>
              <a:ln>
                <a:noFill/>
              </a:ln>
            </p:spPr>
            <p:txBody>
              <a:bodyPr spcFirstLastPara="1" wrap="square" lIns="25400" tIns="25400" rIns="25400" bIns="25400" anchor="ctr" anchorCtr="0">
                <a:noAutofit/>
              </a:bodyPr>
              <a:lstStyle/>
              <a:p>
                <a:pPr algn="ctr">
                  <a:lnSpc>
                    <a:spcPct val="186611"/>
                  </a:lnSpc>
                </a:pPr>
                <a:endParaRPr sz="900">
                  <a:solidFill>
                    <a:schemeClr val="dk1"/>
                  </a:solidFill>
                  <a:latin typeface="Calibri"/>
                  <a:ea typeface="Calibri"/>
                  <a:cs typeface="Calibri"/>
                  <a:sym typeface="Calibri"/>
                </a:endParaRPr>
              </a:p>
            </p:txBody>
          </p:sp>
        </p:grpSp>
        <p:grpSp>
          <p:nvGrpSpPr>
            <p:cNvPr id="350" name="Google Shape;350;p16"/>
            <p:cNvGrpSpPr/>
            <p:nvPr/>
          </p:nvGrpSpPr>
          <p:grpSpPr>
            <a:xfrm>
              <a:off x="0" y="2577125"/>
              <a:ext cx="143658" cy="207061"/>
              <a:chOff x="0" y="0"/>
              <a:chExt cx="810870" cy="1168746"/>
            </a:xfrm>
          </p:grpSpPr>
          <p:sp>
            <p:nvSpPr>
              <p:cNvPr id="351" name="Google Shape;351;p16"/>
              <p:cNvSpPr/>
              <p:nvPr/>
            </p:nvSpPr>
            <p:spPr>
              <a:xfrm>
                <a:off x="0" y="0"/>
                <a:ext cx="810870" cy="1168746"/>
              </a:xfrm>
              <a:custGeom>
                <a:avLst/>
                <a:gdLst/>
                <a:ahLst/>
                <a:cxnLst/>
                <a:rect l="l" t="t" r="r" b="b"/>
                <a:pathLst>
                  <a:path w="810870" h="1168746" extrusionOk="0">
                    <a:moveTo>
                      <a:pt x="405435" y="0"/>
                    </a:moveTo>
                    <a:cubicBezTo>
                      <a:pt x="181519" y="0"/>
                      <a:pt x="0" y="261633"/>
                      <a:pt x="0" y="584373"/>
                    </a:cubicBezTo>
                    <a:cubicBezTo>
                      <a:pt x="0" y="907113"/>
                      <a:pt x="181519" y="1168746"/>
                      <a:pt x="405435" y="1168746"/>
                    </a:cubicBezTo>
                    <a:cubicBezTo>
                      <a:pt x="629350" y="1168746"/>
                      <a:pt x="810870" y="907113"/>
                      <a:pt x="810870" y="584373"/>
                    </a:cubicBezTo>
                    <a:cubicBezTo>
                      <a:pt x="810870" y="261633"/>
                      <a:pt x="629350" y="0"/>
                      <a:pt x="405435" y="0"/>
                    </a:cubicBezTo>
                    <a:close/>
                  </a:path>
                </a:pathLst>
              </a:custGeom>
              <a:solidFill>
                <a:srgbClr val="FFFFFF"/>
              </a:solidFill>
              <a:ln>
                <a:noFill/>
              </a:ln>
            </p:spPr>
            <p:txBody>
              <a:bodyPr spcFirstLastPara="1" wrap="square" lIns="45713" tIns="45713" rIns="45713" bIns="45713" anchor="ctr" anchorCtr="0">
                <a:noAutofit/>
              </a:bodyPr>
              <a:lstStyle/>
              <a:p>
                <a:endParaRPr sz="900"/>
              </a:p>
            </p:txBody>
          </p:sp>
          <p:sp>
            <p:nvSpPr>
              <p:cNvPr id="352" name="Google Shape;352;p16"/>
              <p:cNvSpPr txBox="1"/>
              <p:nvPr/>
            </p:nvSpPr>
            <p:spPr>
              <a:xfrm>
                <a:off x="76019" y="61945"/>
                <a:ext cx="658832" cy="997231"/>
              </a:xfrm>
              <a:prstGeom prst="rect">
                <a:avLst/>
              </a:prstGeom>
              <a:noFill/>
              <a:ln>
                <a:noFill/>
              </a:ln>
            </p:spPr>
            <p:txBody>
              <a:bodyPr spcFirstLastPara="1" wrap="square" lIns="25400" tIns="25400" rIns="25400" bIns="25400" anchor="ctr" anchorCtr="0">
                <a:noAutofit/>
              </a:bodyPr>
              <a:lstStyle/>
              <a:p>
                <a:pPr algn="ctr">
                  <a:lnSpc>
                    <a:spcPct val="186611"/>
                  </a:lnSpc>
                </a:pPr>
                <a:endParaRPr sz="900">
                  <a:solidFill>
                    <a:schemeClr val="dk1"/>
                  </a:solidFill>
                  <a:latin typeface="Calibri"/>
                  <a:ea typeface="Calibri"/>
                  <a:cs typeface="Calibri"/>
                  <a:sym typeface="Calibri"/>
                </a:endParaRPr>
              </a:p>
            </p:txBody>
          </p:sp>
        </p:grpSp>
        <p:grpSp>
          <p:nvGrpSpPr>
            <p:cNvPr id="353" name="Google Shape;353;p16"/>
            <p:cNvGrpSpPr/>
            <p:nvPr/>
          </p:nvGrpSpPr>
          <p:grpSpPr>
            <a:xfrm>
              <a:off x="9622840" y="0"/>
              <a:ext cx="143658" cy="207061"/>
              <a:chOff x="0" y="0"/>
              <a:chExt cx="810870" cy="1168746"/>
            </a:xfrm>
          </p:grpSpPr>
          <p:sp>
            <p:nvSpPr>
              <p:cNvPr id="354" name="Google Shape;354;p16"/>
              <p:cNvSpPr/>
              <p:nvPr/>
            </p:nvSpPr>
            <p:spPr>
              <a:xfrm>
                <a:off x="0" y="0"/>
                <a:ext cx="810870" cy="1168746"/>
              </a:xfrm>
              <a:custGeom>
                <a:avLst/>
                <a:gdLst/>
                <a:ahLst/>
                <a:cxnLst/>
                <a:rect l="l" t="t" r="r" b="b"/>
                <a:pathLst>
                  <a:path w="810870" h="1168746" extrusionOk="0">
                    <a:moveTo>
                      <a:pt x="405435" y="0"/>
                    </a:moveTo>
                    <a:cubicBezTo>
                      <a:pt x="181519" y="0"/>
                      <a:pt x="0" y="261633"/>
                      <a:pt x="0" y="584373"/>
                    </a:cubicBezTo>
                    <a:cubicBezTo>
                      <a:pt x="0" y="907113"/>
                      <a:pt x="181519" y="1168746"/>
                      <a:pt x="405435" y="1168746"/>
                    </a:cubicBezTo>
                    <a:cubicBezTo>
                      <a:pt x="629350" y="1168746"/>
                      <a:pt x="810870" y="907113"/>
                      <a:pt x="810870" y="584373"/>
                    </a:cubicBezTo>
                    <a:cubicBezTo>
                      <a:pt x="810870" y="261633"/>
                      <a:pt x="629350" y="0"/>
                      <a:pt x="405435" y="0"/>
                    </a:cubicBezTo>
                    <a:close/>
                  </a:path>
                </a:pathLst>
              </a:custGeom>
              <a:solidFill>
                <a:srgbClr val="FFFFFF"/>
              </a:solidFill>
              <a:ln>
                <a:noFill/>
              </a:ln>
            </p:spPr>
            <p:txBody>
              <a:bodyPr spcFirstLastPara="1" wrap="square" lIns="45713" tIns="45713" rIns="45713" bIns="45713" anchor="ctr" anchorCtr="0">
                <a:noAutofit/>
              </a:bodyPr>
              <a:lstStyle/>
              <a:p>
                <a:endParaRPr sz="900"/>
              </a:p>
            </p:txBody>
          </p:sp>
          <p:sp>
            <p:nvSpPr>
              <p:cNvPr id="355" name="Google Shape;355;p16"/>
              <p:cNvSpPr txBox="1"/>
              <p:nvPr/>
            </p:nvSpPr>
            <p:spPr>
              <a:xfrm>
                <a:off x="76019" y="61945"/>
                <a:ext cx="658832" cy="997231"/>
              </a:xfrm>
              <a:prstGeom prst="rect">
                <a:avLst/>
              </a:prstGeom>
              <a:noFill/>
              <a:ln>
                <a:noFill/>
              </a:ln>
            </p:spPr>
            <p:txBody>
              <a:bodyPr spcFirstLastPara="1" wrap="square" lIns="25400" tIns="25400" rIns="25400" bIns="25400" anchor="ctr" anchorCtr="0">
                <a:noAutofit/>
              </a:bodyPr>
              <a:lstStyle/>
              <a:p>
                <a:pPr algn="ctr">
                  <a:lnSpc>
                    <a:spcPct val="186611"/>
                  </a:lnSpc>
                </a:pPr>
                <a:endParaRPr sz="900">
                  <a:solidFill>
                    <a:schemeClr val="dk1"/>
                  </a:solidFill>
                  <a:latin typeface="Calibri"/>
                  <a:ea typeface="Calibri"/>
                  <a:cs typeface="Calibri"/>
                  <a:sym typeface="Calibri"/>
                </a:endParaRPr>
              </a:p>
            </p:txBody>
          </p:sp>
        </p:grpSp>
        <p:grpSp>
          <p:nvGrpSpPr>
            <p:cNvPr id="356" name="Google Shape;356;p16"/>
            <p:cNvGrpSpPr/>
            <p:nvPr/>
          </p:nvGrpSpPr>
          <p:grpSpPr>
            <a:xfrm>
              <a:off x="9622840" y="2577125"/>
              <a:ext cx="143658" cy="207061"/>
              <a:chOff x="0" y="0"/>
              <a:chExt cx="810870" cy="1168746"/>
            </a:xfrm>
          </p:grpSpPr>
          <p:sp>
            <p:nvSpPr>
              <p:cNvPr id="357" name="Google Shape;357;p16"/>
              <p:cNvSpPr/>
              <p:nvPr/>
            </p:nvSpPr>
            <p:spPr>
              <a:xfrm>
                <a:off x="0" y="0"/>
                <a:ext cx="810870" cy="1168746"/>
              </a:xfrm>
              <a:custGeom>
                <a:avLst/>
                <a:gdLst/>
                <a:ahLst/>
                <a:cxnLst/>
                <a:rect l="l" t="t" r="r" b="b"/>
                <a:pathLst>
                  <a:path w="810870" h="1168746" extrusionOk="0">
                    <a:moveTo>
                      <a:pt x="405435" y="0"/>
                    </a:moveTo>
                    <a:cubicBezTo>
                      <a:pt x="181519" y="0"/>
                      <a:pt x="0" y="261633"/>
                      <a:pt x="0" y="584373"/>
                    </a:cubicBezTo>
                    <a:cubicBezTo>
                      <a:pt x="0" y="907113"/>
                      <a:pt x="181519" y="1168746"/>
                      <a:pt x="405435" y="1168746"/>
                    </a:cubicBezTo>
                    <a:cubicBezTo>
                      <a:pt x="629350" y="1168746"/>
                      <a:pt x="810870" y="907113"/>
                      <a:pt x="810870" y="584373"/>
                    </a:cubicBezTo>
                    <a:cubicBezTo>
                      <a:pt x="810870" y="261633"/>
                      <a:pt x="629350" y="0"/>
                      <a:pt x="405435" y="0"/>
                    </a:cubicBezTo>
                    <a:close/>
                  </a:path>
                </a:pathLst>
              </a:custGeom>
              <a:solidFill>
                <a:srgbClr val="FFFFFF"/>
              </a:solidFill>
              <a:ln>
                <a:noFill/>
              </a:ln>
            </p:spPr>
            <p:txBody>
              <a:bodyPr spcFirstLastPara="1" wrap="square" lIns="45713" tIns="45713" rIns="45713" bIns="45713" anchor="ctr" anchorCtr="0">
                <a:noAutofit/>
              </a:bodyPr>
              <a:lstStyle/>
              <a:p>
                <a:endParaRPr sz="900"/>
              </a:p>
            </p:txBody>
          </p:sp>
          <p:sp>
            <p:nvSpPr>
              <p:cNvPr id="358" name="Google Shape;358;p16"/>
              <p:cNvSpPr txBox="1"/>
              <p:nvPr/>
            </p:nvSpPr>
            <p:spPr>
              <a:xfrm>
                <a:off x="76019" y="61945"/>
                <a:ext cx="658832" cy="997231"/>
              </a:xfrm>
              <a:prstGeom prst="rect">
                <a:avLst/>
              </a:prstGeom>
              <a:noFill/>
              <a:ln>
                <a:noFill/>
              </a:ln>
            </p:spPr>
            <p:txBody>
              <a:bodyPr spcFirstLastPara="1" wrap="square" lIns="25400" tIns="25400" rIns="25400" bIns="25400" anchor="ctr" anchorCtr="0">
                <a:noAutofit/>
              </a:bodyPr>
              <a:lstStyle/>
              <a:p>
                <a:pPr algn="ctr">
                  <a:lnSpc>
                    <a:spcPct val="186611"/>
                  </a:lnSpc>
                </a:pPr>
                <a:endParaRPr sz="900">
                  <a:solidFill>
                    <a:schemeClr val="dk1"/>
                  </a:solidFill>
                  <a:latin typeface="Calibri"/>
                  <a:ea typeface="Calibri"/>
                  <a:cs typeface="Calibri"/>
                  <a:sym typeface="Calibri"/>
                </a:endParaRPr>
              </a:p>
            </p:txBody>
          </p:sp>
        </p:grpSp>
      </p:grpSp>
      <p:grpSp>
        <p:nvGrpSpPr>
          <p:cNvPr id="359" name="Google Shape;359;p16"/>
          <p:cNvGrpSpPr/>
          <p:nvPr/>
        </p:nvGrpSpPr>
        <p:grpSpPr>
          <a:xfrm>
            <a:off x="1006405" y="5317336"/>
            <a:ext cx="3244582" cy="721455"/>
            <a:chOff x="0" y="0"/>
            <a:chExt cx="9766498" cy="2662525"/>
          </a:xfrm>
        </p:grpSpPr>
        <p:cxnSp>
          <p:nvCxnSpPr>
            <p:cNvPr id="360" name="Google Shape;360;p16"/>
            <p:cNvCxnSpPr/>
            <p:nvPr/>
          </p:nvCxnSpPr>
          <p:spPr>
            <a:xfrm>
              <a:off x="81166" y="103476"/>
              <a:ext cx="9613503" cy="0"/>
            </a:xfrm>
            <a:prstGeom prst="straightConnector1">
              <a:avLst/>
            </a:prstGeom>
            <a:noFill/>
            <a:ln w="18700" cap="flat" cmpd="sng">
              <a:solidFill>
                <a:srgbClr val="FFFFFF"/>
              </a:solidFill>
              <a:prstDash val="solid"/>
              <a:round/>
              <a:headEnd type="none" w="sm" len="sm"/>
              <a:tailEnd type="none" w="sm" len="sm"/>
            </a:ln>
          </p:spPr>
        </p:cxnSp>
        <p:cxnSp>
          <p:nvCxnSpPr>
            <p:cNvPr id="361" name="Google Shape;361;p16"/>
            <p:cNvCxnSpPr/>
            <p:nvPr/>
          </p:nvCxnSpPr>
          <p:spPr>
            <a:xfrm rot="10800000">
              <a:off x="9704006" y="103476"/>
              <a:ext cx="0" cy="2460043"/>
            </a:xfrm>
            <a:prstGeom prst="straightConnector1">
              <a:avLst/>
            </a:prstGeom>
            <a:noFill/>
            <a:ln w="18700" cap="flat" cmpd="sng">
              <a:solidFill>
                <a:srgbClr val="FFFFFF"/>
              </a:solidFill>
              <a:prstDash val="solid"/>
              <a:round/>
              <a:headEnd type="none" w="sm" len="sm"/>
              <a:tailEnd type="none" w="sm" len="sm"/>
            </a:ln>
          </p:spPr>
        </p:cxnSp>
        <p:cxnSp>
          <p:nvCxnSpPr>
            <p:cNvPr id="362" name="Google Shape;362;p16"/>
            <p:cNvCxnSpPr/>
            <p:nvPr/>
          </p:nvCxnSpPr>
          <p:spPr>
            <a:xfrm>
              <a:off x="81166" y="2550649"/>
              <a:ext cx="9613503" cy="0"/>
            </a:xfrm>
            <a:prstGeom prst="straightConnector1">
              <a:avLst/>
            </a:prstGeom>
            <a:noFill/>
            <a:ln w="18700" cap="flat" cmpd="sng">
              <a:solidFill>
                <a:srgbClr val="FFFFFF"/>
              </a:solidFill>
              <a:prstDash val="solid"/>
              <a:round/>
              <a:headEnd type="none" w="sm" len="sm"/>
              <a:tailEnd type="none" w="sm" len="sm"/>
            </a:ln>
          </p:spPr>
        </p:cxnSp>
        <p:cxnSp>
          <p:nvCxnSpPr>
            <p:cNvPr id="363" name="Google Shape;363;p16"/>
            <p:cNvCxnSpPr/>
            <p:nvPr/>
          </p:nvCxnSpPr>
          <p:spPr>
            <a:xfrm rot="10800000">
              <a:off x="71829" y="103476"/>
              <a:ext cx="0" cy="2460043"/>
            </a:xfrm>
            <a:prstGeom prst="straightConnector1">
              <a:avLst/>
            </a:prstGeom>
            <a:noFill/>
            <a:ln w="18700" cap="flat" cmpd="sng">
              <a:solidFill>
                <a:srgbClr val="FFFFFF"/>
              </a:solidFill>
              <a:prstDash val="solid"/>
              <a:round/>
              <a:headEnd type="none" w="sm" len="sm"/>
              <a:tailEnd type="none" w="sm" len="sm"/>
            </a:ln>
          </p:spPr>
        </p:cxnSp>
        <p:grpSp>
          <p:nvGrpSpPr>
            <p:cNvPr id="364" name="Google Shape;364;p16"/>
            <p:cNvGrpSpPr/>
            <p:nvPr/>
          </p:nvGrpSpPr>
          <p:grpSpPr>
            <a:xfrm>
              <a:off x="0" y="0"/>
              <a:ext cx="143658" cy="198013"/>
              <a:chOff x="0" y="0"/>
              <a:chExt cx="810870" cy="1117675"/>
            </a:xfrm>
          </p:grpSpPr>
          <p:sp>
            <p:nvSpPr>
              <p:cNvPr id="365" name="Google Shape;365;p16"/>
              <p:cNvSpPr/>
              <p:nvPr/>
            </p:nvSpPr>
            <p:spPr>
              <a:xfrm>
                <a:off x="0" y="0"/>
                <a:ext cx="810870" cy="1117675"/>
              </a:xfrm>
              <a:custGeom>
                <a:avLst/>
                <a:gdLst/>
                <a:ahLst/>
                <a:cxnLst/>
                <a:rect l="l" t="t" r="r" b="b"/>
                <a:pathLst>
                  <a:path w="810870" h="1117675" extrusionOk="0">
                    <a:moveTo>
                      <a:pt x="405435" y="0"/>
                    </a:moveTo>
                    <a:cubicBezTo>
                      <a:pt x="181519" y="0"/>
                      <a:pt x="0" y="250200"/>
                      <a:pt x="0" y="558837"/>
                    </a:cubicBezTo>
                    <a:cubicBezTo>
                      <a:pt x="0" y="867475"/>
                      <a:pt x="181519" y="1117675"/>
                      <a:pt x="405435" y="1117675"/>
                    </a:cubicBezTo>
                    <a:cubicBezTo>
                      <a:pt x="629350" y="1117675"/>
                      <a:pt x="810870" y="867475"/>
                      <a:pt x="810870" y="558837"/>
                    </a:cubicBezTo>
                    <a:cubicBezTo>
                      <a:pt x="810870" y="250200"/>
                      <a:pt x="629350" y="0"/>
                      <a:pt x="405435" y="0"/>
                    </a:cubicBezTo>
                    <a:close/>
                  </a:path>
                </a:pathLst>
              </a:custGeom>
              <a:solidFill>
                <a:srgbClr val="FFFFFF"/>
              </a:solidFill>
              <a:ln>
                <a:noFill/>
              </a:ln>
            </p:spPr>
            <p:txBody>
              <a:bodyPr spcFirstLastPara="1" wrap="square" lIns="45713" tIns="45713" rIns="45713" bIns="45713" anchor="ctr" anchorCtr="0">
                <a:noAutofit/>
              </a:bodyPr>
              <a:lstStyle/>
              <a:p>
                <a:endParaRPr sz="900"/>
              </a:p>
            </p:txBody>
          </p:sp>
          <p:sp>
            <p:nvSpPr>
              <p:cNvPr id="366" name="Google Shape;366;p16"/>
              <p:cNvSpPr txBox="1"/>
              <p:nvPr/>
            </p:nvSpPr>
            <p:spPr>
              <a:xfrm>
                <a:off x="76019" y="57157"/>
                <a:ext cx="658832" cy="955736"/>
              </a:xfrm>
              <a:prstGeom prst="rect">
                <a:avLst/>
              </a:prstGeom>
              <a:noFill/>
              <a:ln>
                <a:noFill/>
              </a:ln>
            </p:spPr>
            <p:txBody>
              <a:bodyPr spcFirstLastPara="1" wrap="square" lIns="25400" tIns="25400" rIns="25400" bIns="25400" anchor="ctr" anchorCtr="0">
                <a:noAutofit/>
              </a:bodyPr>
              <a:lstStyle/>
              <a:p>
                <a:pPr algn="ctr">
                  <a:lnSpc>
                    <a:spcPct val="186611"/>
                  </a:lnSpc>
                </a:pPr>
                <a:endParaRPr sz="900">
                  <a:solidFill>
                    <a:schemeClr val="dk1"/>
                  </a:solidFill>
                  <a:latin typeface="Calibri"/>
                  <a:ea typeface="Calibri"/>
                  <a:cs typeface="Calibri"/>
                  <a:sym typeface="Calibri"/>
                </a:endParaRPr>
              </a:p>
            </p:txBody>
          </p:sp>
        </p:grpSp>
        <p:grpSp>
          <p:nvGrpSpPr>
            <p:cNvPr id="367" name="Google Shape;367;p16"/>
            <p:cNvGrpSpPr/>
            <p:nvPr/>
          </p:nvGrpSpPr>
          <p:grpSpPr>
            <a:xfrm>
              <a:off x="0" y="2464512"/>
              <a:ext cx="143658" cy="198013"/>
              <a:chOff x="0" y="0"/>
              <a:chExt cx="810870" cy="1117675"/>
            </a:xfrm>
          </p:grpSpPr>
          <p:sp>
            <p:nvSpPr>
              <p:cNvPr id="368" name="Google Shape;368;p16"/>
              <p:cNvSpPr/>
              <p:nvPr/>
            </p:nvSpPr>
            <p:spPr>
              <a:xfrm>
                <a:off x="0" y="0"/>
                <a:ext cx="810870" cy="1117675"/>
              </a:xfrm>
              <a:custGeom>
                <a:avLst/>
                <a:gdLst/>
                <a:ahLst/>
                <a:cxnLst/>
                <a:rect l="l" t="t" r="r" b="b"/>
                <a:pathLst>
                  <a:path w="810870" h="1117675" extrusionOk="0">
                    <a:moveTo>
                      <a:pt x="405435" y="0"/>
                    </a:moveTo>
                    <a:cubicBezTo>
                      <a:pt x="181519" y="0"/>
                      <a:pt x="0" y="250200"/>
                      <a:pt x="0" y="558837"/>
                    </a:cubicBezTo>
                    <a:cubicBezTo>
                      <a:pt x="0" y="867475"/>
                      <a:pt x="181519" y="1117675"/>
                      <a:pt x="405435" y="1117675"/>
                    </a:cubicBezTo>
                    <a:cubicBezTo>
                      <a:pt x="629350" y="1117675"/>
                      <a:pt x="810870" y="867475"/>
                      <a:pt x="810870" y="558837"/>
                    </a:cubicBezTo>
                    <a:cubicBezTo>
                      <a:pt x="810870" y="250200"/>
                      <a:pt x="629350" y="0"/>
                      <a:pt x="405435" y="0"/>
                    </a:cubicBezTo>
                    <a:close/>
                  </a:path>
                </a:pathLst>
              </a:custGeom>
              <a:solidFill>
                <a:srgbClr val="FFFFFF"/>
              </a:solidFill>
              <a:ln>
                <a:noFill/>
              </a:ln>
            </p:spPr>
            <p:txBody>
              <a:bodyPr spcFirstLastPara="1" wrap="square" lIns="45713" tIns="45713" rIns="45713" bIns="45713" anchor="ctr" anchorCtr="0">
                <a:noAutofit/>
              </a:bodyPr>
              <a:lstStyle/>
              <a:p>
                <a:endParaRPr sz="900"/>
              </a:p>
            </p:txBody>
          </p:sp>
          <p:sp>
            <p:nvSpPr>
              <p:cNvPr id="369" name="Google Shape;369;p16"/>
              <p:cNvSpPr txBox="1"/>
              <p:nvPr/>
            </p:nvSpPr>
            <p:spPr>
              <a:xfrm>
                <a:off x="76019" y="57157"/>
                <a:ext cx="658832" cy="955736"/>
              </a:xfrm>
              <a:prstGeom prst="rect">
                <a:avLst/>
              </a:prstGeom>
              <a:noFill/>
              <a:ln>
                <a:noFill/>
              </a:ln>
            </p:spPr>
            <p:txBody>
              <a:bodyPr spcFirstLastPara="1" wrap="square" lIns="25400" tIns="25400" rIns="25400" bIns="25400" anchor="ctr" anchorCtr="0">
                <a:noAutofit/>
              </a:bodyPr>
              <a:lstStyle/>
              <a:p>
                <a:pPr algn="ctr">
                  <a:lnSpc>
                    <a:spcPct val="186611"/>
                  </a:lnSpc>
                </a:pPr>
                <a:endParaRPr sz="900">
                  <a:solidFill>
                    <a:schemeClr val="dk1"/>
                  </a:solidFill>
                  <a:latin typeface="Calibri"/>
                  <a:ea typeface="Calibri"/>
                  <a:cs typeface="Calibri"/>
                  <a:sym typeface="Calibri"/>
                </a:endParaRPr>
              </a:p>
            </p:txBody>
          </p:sp>
        </p:grpSp>
        <p:grpSp>
          <p:nvGrpSpPr>
            <p:cNvPr id="370" name="Google Shape;370;p16"/>
            <p:cNvGrpSpPr/>
            <p:nvPr/>
          </p:nvGrpSpPr>
          <p:grpSpPr>
            <a:xfrm>
              <a:off x="9622840" y="0"/>
              <a:ext cx="143658" cy="198013"/>
              <a:chOff x="0" y="0"/>
              <a:chExt cx="810870" cy="1117675"/>
            </a:xfrm>
          </p:grpSpPr>
          <p:sp>
            <p:nvSpPr>
              <p:cNvPr id="371" name="Google Shape;371;p16"/>
              <p:cNvSpPr/>
              <p:nvPr/>
            </p:nvSpPr>
            <p:spPr>
              <a:xfrm>
                <a:off x="0" y="0"/>
                <a:ext cx="810870" cy="1117675"/>
              </a:xfrm>
              <a:custGeom>
                <a:avLst/>
                <a:gdLst/>
                <a:ahLst/>
                <a:cxnLst/>
                <a:rect l="l" t="t" r="r" b="b"/>
                <a:pathLst>
                  <a:path w="810870" h="1117675" extrusionOk="0">
                    <a:moveTo>
                      <a:pt x="405435" y="0"/>
                    </a:moveTo>
                    <a:cubicBezTo>
                      <a:pt x="181519" y="0"/>
                      <a:pt x="0" y="250200"/>
                      <a:pt x="0" y="558837"/>
                    </a:cubicBezTo>
                    <a:cubicBezTo>
                      <a:pt x="0" y="867475"/>
                      <a:pt x="181519" y="1117675"/>
                      <a:pt x="405435" y="1117675"/>
                    </a:cubicBezTo>
                    <a:cubicBezTo>
                      <a:pt x="629350" y="1117675"/>
                      <a:pt x="810870" y="867475"/>
                      <a:pt x="810870" y="558837"/>
                    </a:cubicBezTo>
                    <a:cubicBezTo>
                      <a:pt x="810870" y="250200"/>
                      <a:pt x="629350" y="0"/>
                      <a:pt x="405435" y="0"/>
                    </a:cubicBezTo>
                    <a:close/>
                  </a:path>
                </a:pathLst>
              </a:custGeom>
              <a:solidFill>
                <a:srgbClr val="FFFFFF"/>
              </a:solidFill>
              <a:ln>
                <a:noFill/>
              </a:ln>
            </p:spPr>
            <p:txBody>
              <a:bodyPr spcFirstLastPara="1" wrap="square" lIns="45713" tIns="45713" rIns="45713" bIns="45713" anchor="ctr" anchorCtr="0">
                <a:noAutofit/>
              </a:bodyPr>
              <a:lstStyle/>
              <a:p>
                <a:endParaRPr sz="900"/>
              </a:p>
            </p:txBody>
          </p:sp>
          <p:sp>
            <p:nvSpPr>
              <p:cNvPr id="372" name="Google Shape;372;p16"/>
              <p:cNvSpPr txBox="1"/>
              <p:nvPr/>
            </p:nvSpPr>
            <p:spPr>
              <a:xfrm>
                <a:off x="76019" y="57157"/>
                <a:ext cx="658832" cy="955736"/>
              </a:xfrm>
              <a:prstGeom prst="rect">
                <a:avLst/>
              </a:prstGeom>
              <a:noFill/>
              <a:ln>
                <a:noFill/>
              </a:ln>
            </p:spPr>
            <p:txBody>
              <a:bodyPr spcFirstLastPara="1" wrap="square" lIns="25400" tIns="25400" rIns="25400" bIns="25400" anchor="ctr" anchorCtr="0">
                <a:noAutofit/>
              </a:bodyPr>
              <a:lstStyle/>
              <a:p>
                <a:pPr algn="ctr">
                  <a:lnSpc>
                    <a:spcPct val="186611"/>
                  </a:lnSpc>
                </a:pPr>
                <a:endParaRPr sz="900" dirty="0">
                  <a:solidFill>
                    <a:schemeClr val="dk1"/>
                  </a:solidFill>
                  <a:latin typeface="Calibri"/>
                  <a:ea typeface="Calibri"/>
                  <a:cs typeface="Calibri"/>
                  <a:sym typeface="Calibri"/>
                </a:endParaRPr>
              </a:p>
            </p:txBody>
          </p:sp>
        </p:grpSp>
        <p:grpSp>
          <p:nvGrpSpPr>
            <p:cNvPr id="373" name="Google Shape;373;p16"/>
            <p:cNvGrpSpPr/>
            <p:nvPr/>
          </p:nvGrpSpPr>
          <p:grpSpPr>
            <a:xfrm>
              <a:off x="9622840" y="2464512"/>
              <a:ext cx="143658" cy="198013"/>
              <a:chOff x="0" y="0"/>
              <a:chExt cx="810870" cy="1117675"/>
            </a:xfrm>
          </p:grpSpPr>
          <p:sp>
            <p:nvSpPr>
              <p:cNvPr id="374" name="Google Shape;374;p16"/>
              <p:cNvSpPr/>
              <p:nvPr/>
            </p:nvSpPr>
            <p:spPr>
              <a:xfrm>
                <a:off x="0" y="0"/>
                <a:ext cx="810870" cy="1117675"/>
              </a:xfrm>
              <a:custGeom>
                <a:avLst/>
                <a:gdLst/>
                <a:ahLst/>
                <a:cxnLst/>
                <a:rect l="l" t="t" r="r" b="b"/>
                <a:pathLst>
                  <a:path w="810870" h="1117675" extrusionOk="0">
                    <a:moveTo>
                      <a:pt x="405435" y="0"/>
                    </a:moveTo>
                    <a:cubicBezTo>
                      <a:pt x="181519" y="0"/>
                      <a:pt x="0" y="250200"/>
                      <a:pt x="0" y="558837"/>
                    </a:cubicBezTo>
                    <a:cubicBezTo>
                      <a:pt x="0" y="867475"/>
                      <a:pt x="181519" y="1117675"/>
                      <a:pt x="405435" y="1117675"/>
                    </a:cubicBezTo>
                    <a:cubicBezTo>
                      <a:pt x="629350" y="1117675"/>
                      <a:pt x="810870" y="867475"/>
                      <a:pt x="810870" y="558837"/>
                    </a:cubicBezTo>
                    <a:cubicBezTo>
                      <a:pt x="810870" y="250200"/>
                      <a:pt x="629350" y="0"/>
                      <a:pt x="405435" y="0"/>
                    </a:cubicBezTo>
                    <a:close/>
                  </a:path>
                </a:pathLst>
              </a:custGeom>
              <a:solidFill>
                <a:srgbClr val="FFFFFF"/>
              </a:solidFill>
              <a:ln>
                <a:noFill/>
              </a:ln>
            </p:spPr>
            <p:txBody>
              <a:bodyPr spcFirstLastPara="1" wrap="square" lIns="45713" tIns="45713" rIns="45713" bIns="45713" anchor="ctr" anchorCtr="0">
                <a:noAutofit/>
              </a:bodyPr>
              <a:lstStyle/>
              <a:p>
                <a:endParaRPr sz="900"/>
              </a:p>
            </p:txBody>
          </p:sp>
          <p:sp>
            <p:nvSpPr>
              <p:cNvPr id="375" name="Google Shape;375;p16"/>
              <p:cNvSpPr txBox="1"/>
              <p:nvPr/>
            </p:nvSpPr>
            <p:spPr>
              <a:xfrm>
                <a:off x="76019" y="57157"/>
                <a:ext cx="658832" cy="955736"/>
              </a:xfrm>
              <a:prstGeom prst="rect">
                <a:avLst/>
              </a:prstGeom>
              <a:noFill/>
              <a:ln>
                <a:noFill/>
              </a:ln>
            </p:spPr>
            <p:txBody>
              <a:bodyPr spcFirstLastPara="1" wrap="square" lIns="25400" tIns="25400" rIns="25400" bIns="25400" anchor="ctr" anchorCtr="0">
                <a:noAutofit/>
              </a:bodyPr>
              <a:lstStyle/>
              <a:p>
                <a:pPr algn="ctr">
                  <a:lnSpc>
                    <a:spcPct val="186611"/>
                  </a:lnSpc>
                </a:pPr>
                <a:endParaRPr sz="900">
                  <a:solidFill>
                    <a:schemeClr val="dk1"/>
                  </a:solidFill>
                  <a:latin typeface="Calibri"/>
                  <a:ea typeface="Calibri"/>
                  <a:cs typeface="Calibri"/>
                  <a:sym typeface="Calibri"/>
                </a:endParaRPr>
              </a:p>
            </p:txBody>
          </p:sp>
        </p:grpSp>
      </p:grpSp>
      <p:sp>
        <p:nvSpPr>
          <p:cNvPr id="376" name="Google Shape;376;p16"/>
          <p:cNvSpPr txBox="1"/>
          <p:nvPr/>
        </p:nvSpPr>
        <p:spPr>
          <a:xfrm>
            <a:off x="2118474" y="1627224"/>
            <a:ext cx="5955326" cy="648191"/>
          </a:xfrm>
          <a:prstGeom prst="rect">
            <a:avLst/>
          </a:prstGeom>
          <a:noFill/>
          <a:ln>
            <a:noFill/>
          </a:ln>
        </p:spPr>
        <p:txBody>
          <a:bodyPr spcFirstLastPara="1" wrap="square" lIns="0" tIns="0" rIns="0" bIns="0" anchor="t" anchorCtr="0">
            <a:spAutoFit/>
          </a:bodyPr>
          <a:lstStyle/>
          <a:p>
            <a:pPr>
              <a:lnSpc>
                <a:spcPct val="120017"/>
              </a:lnSpc>
            </a:pPr>
            <a:r>
              <a:rPr lang="en-US" sz="3510" u="sng" dirty="0">
                <a:solidFill>
                  <a:schemeClr val="tx2">
                    <a:lumMod val="75000"/>
                  </a:schemeClr>
                </a:solidFill>
                <a:latin typeface="Russo One"/>
                <a:sym typeface="Russo One"/>
              </a:rPr>
              <a:t>SECURITE PHYSIQUE </a:t>
            </a:r>
            <a:endParaRPr sz="900" u="sng" dirty="0">
              <a:solidFill>
                <a:schemeClr val="tx2">
                  <a:lumMod val="75000"/>
                </a:schemeClr>
              </a:solidFill>
            </a:endParaRPr>
          </a:p>
        </p:txBody>
      </p:sp>
      <p:sp>
        <p:nvSpPr>
          <p:cNvPr id="379" name="Google Shape;379;p16"/>
          <p:cNvSpPr txBox="1"/>
          <p:nvPr/>
        </p:nvSpPr>
        <p:spPr>
          <a:xfrm>
            <a:off x="4620747" y="3436204"/>
            <a:ext cx="3325500" cy="193899"/>
          </a:xfrm>
          <a:prstGeom prst="rect">
            <a:avLst/>
          </a:prstGeom>
          <a:noFill/>
          <a:ln>
            <a:noFill/>
          </a:ln>
        </p:spPr>
        <p:txBody>
          <a:bodyPr spcFirstLastPara="1" wrap="square" lIns="0" tIns="0" rIns="0" bIns="0" anchor="t" anchorCtr="0">
            <a:spAutoFit/>
          </a:bodyPr>
          <a:lstStyle/>
          <a:p>
            <a:pPr>
              <a:lnSpc>
                <a:spcPct val="140000"/>
              </a:lnSpc>
            </a:pPr>
            <a:endParaRPr sz="900" dirty="0">
              <a:latin typeface="Open Sans"/>
              <a:ea typeface="Open Sans"/>
              <a:cs typeface="Open Sans"/>
              <a:sym typeface="Open Sans"/>
            </a:endParaRPr>
          </a:p>
        </p:txBody>
      </p:sp>
      <p:sp>
        <p:nvSpPr>
          <p:cNvPr id="380" name="Google Shape;380;p16"/>
          <p:cNvSpPr txBox="1"/>
          <p:nvPr/>
        </p:nvSpPr>
        <p:spPr>
          <a:xfrm>
            <a:off x="5475846" y="5501700"/>
            <a:ext cx="2607419" cy="373436"/>
          </a:xfrm>
          <a:prstGeom prst="rect">
            <a:avLst/>
          </a:prstGeom>
          <a:noFill/>
          <a:ln>
            <a:noFill/>
          </a:ln>
        </p:spPr>
        <p:txBody>
          <a:bodyPr spcFirstLastPara="1" wrap="square" lIns="0" tIns="0" rIns="0" bIns="0" anchor="t" anchorCtr="0">
            <a:spAutoFit/>
          </a:bodyPr>
          <a:lstStyle/>
          <a:p>
            <a:pPr>
              <a:lnSpc>
                <a:spcPct val="119985"/>
              </a:lnSpc>
            </a:pPr>
            <a:r>
              <a:rPr lang="en-US" sz="2022" dirty="0">
                <a:solidFill>
                  <a:schemeClr val="tx2">
                    <a:lumMod val="75000"/>
                  </a:schemeClr>
                </a:solidFill>
                <a:latin typeface="Russo One"/>
                <a:sym typeface="Russo One"/>
              </a:rPr>
              <a:t>HYGIENE</a:t>
            </a:r>
            <a:r>
              <a:rPr lang="en-US" sz="2022" dirty="0">
                <a:solidFill>
                  <a:schemeClr val="tx2">
                    <a:lumMod val="60000"/>
                    <a:lumOff val="40000"/>
                  </a:schemeClr>
                </a:solidFill>
                <a:latin typeface="Russo One"/>
                <a:sym typeface="Russo One"/>
              </a:rPr>
              <a:t> </a:t>
            </a:r>
            <a:endParaRPr sz="900" dirty="0">
              <a:solidFill>
                <a:schemeClr val="tx2">
                  <a:lumMod val="60000"/>
                  <a:lumOff val="40000"/>
                </a:schemeClr>
              </a:solidFill>
            </a:endParaRPr>
          </a:p>
        </p:txBody>
      </p:sp>
      <p:sp>
        <p:nvSpPr>
          <p:cNvPr id="381" name="Google Shape;381;p16"/>
          <p:cNvSpPr txBox="1"/>
          <p:nvPr/>
        </p:nvSpPr>
        <p:spPr>
          <a:xfrm>
            <a:off x="3849625" y="4741479"/>
            <a:ext cx="2821726" cy="373436"/>
          </a:xfrm>
          <a:prstGeom prst="rect">
            <a:avLst/>
          </a:prstGeom>
          <a:noFill/>
          <a:ln>
            <a:noFill/>
          </a:ln>
        </p:spPr>
        <p:txBody>
          <a:bodyPr spcFirstLastPara="1" wrap="square" lIns="0" tIns="0" rIns="0" bIns="0" anchor="t" anchorCtr="0">
            <a:spAutoFit/>
          </a:bodyPr>
          <a:lstStyle/>
          <a:p>
            <a:pPr>
              <a:lnSpc>
                <a:spcPct val="119985"/>
              </a:lnSpc>
            </a:pPr>
            <a:r>
              <a:rPr lang="en-US" sz="2022" dirty="0">
                <a:solidFill>
                  <a:schemeClr val="tx2">
                    <a:lumMod val="75000"/>
                  </a:schemeClr>
                </a:solidFill>
                <a:latin typeface="Russo One"/>
                <a:sym typeface="Russo One"/>
              </a:rPr>
              <a:t>LUMIERE</a:t>
            </a:r>
            <a:r>
              <a:rPr lang="en-US" sz="2022" dirty="0">
                <a:solidFill>
                  <a:srgbClr val="FFFFFF"/>
                </a:solidFill>
                <a:latin typeface="Russo One"/>
                <a:sym typeface="Russo One"/>
              </a:rPr>
              <a:t> </a:t>
            </a:r>
            <a:endParaRPr sz="900" dirty="0"/>
          </a:p>
        </p:txBody>
      </p:sp>
      <p:sp>
        <p:nvSpPr>
          <p:cNvPr id="382" name="Google Shape;382;p16"/>
          <p:cNvSpPr txBox="1"/>
          <p:nvPr/>
        </p:nvSpPr>
        <p:spPr>
          <a:xfrm>
            <a:off x="1555157" y="5512449"/>
            <a:ext cx="3118493" cy="373436"/>
          </a:xfrm>
          <a:prstGeom prst="rect">
            <a:avLst/>
          </a:prstGeom>
          <a:noFill/>
          <a:ln>
            <a:noFill/>
          </a:ln>
        </p:spPr>
        <p:txBody>
          <a:bodyPr spcFirstLastPara="1" wrap="square" lIns="0" tIns="0" rIns="0" bIns="0" anchor="t" anchorCtr="0">
            <a:spAutoFit/>
          </a:bodyPr>
          <a:lstStyle/>
          <a:p>
            <a:pPr>
              <a:lnSpc>
                <a:spcPct val="119985"/>
              </a:lnSpc>
            </a:pPr>
            <a:r>
              <a:rPr lang="en-US" sz="2022" dirty="0">
                <a:solidFill>
                  <a:schemeClr val="tx2">
                    <a:lumMod val="75000"/>
                  </a:schemeClr>
                </a:solidFill>
                <a:latin typeface="Russo One"/>
                <a:sym typeface="Russo One"/>
              </a:rPr>
              <a:t>MAINTENANCE</a:t>
            </a:r>
            <a:r>
              <a:rPr lang="en-US" sz="2022" dirty="0">
                <a:solidFill>
                  <a:srgbClr val="FFFFFF"/>
                </a:solidFill>
                <a:latin typeface="Russo One"/>
                <a:sym typeface="Russo One"/>
              </a:rPr>
              <a:t> </a:t>
            </a:r>
            <a:endParaRPr sz="900" dirty="0"/>
          </a:p>
        </p:txBody>
      </p:sp>
      <p:sp>
        <p:nvSpPr>
          <p:cNvPr id="2" name="Google Shape;382;p16">
            <a:extLst>
              <a:ext uri="{FF2B5EF4-FFF2-40B4-BE49-F238E27FC236}">
                <a16:creationId xmlns:a16="http://schemas.microsoft.com/office/drawing/2014/main" id="{AA1F1C0F-0033-2AD4-AA9B-ADFF56057476}"/>
              </a:ext>
            </a:extLst>
          </p:cNvPr>
          <p:cNvSpPr txBox="1"/>
          <p:nvPr/>
        </p:nvSpPr>
        <p:spPr>
          <a:xfrm>
            <a:off x="1282092" y="2707142"/>
            <a:ext cx="6596805" cy="1735860"/>
          </a:xfrm>
          <a:prstGeom prst="rect">
            <a:avLst/>
          </a:prstGeom>
          <a:noFill/>
          <a:ln>
            <a:noFill/>
          </a:ln>
        </p:spPr>
        <p:txBody>
          <a:bodyPr spcFirstLastPara="1" wrap="square" lIns="0" tIns="0" rIns="0" bIns="0" anchor="t" anchorCtr="0">
            <a:spAutoFit/>
          </a:bodyPr>
          <a:lstStyle/>
          <a:p>
            <a:pPr>
              <a:lnSpc>
                <a:spcPct val="119985"/>
              </a:lnSpc>
            </a:pPr>
            <a:r>
              <a:rPr lang="fr-FR" sz="1200" dirty="0">
                <a:latin typeface="Calibri" panose="020F0502020204030204" pitchFamily="34" charset="0"/>
                <a:ea typeface="Calibri" panose="020F0502020204030204" pitchFamily="34" charset="0"/>
                <a:cs typeface="Calibri" panose="020F0502020204030204" pitchFamily="34" charset="0"/>
              </a:rPr>
              <a:t>L’audit de la sécurité Physique  consiste à évaluer les conditions physiques et environnementales dans lesquelles sont exploités les équipements informatiques critiques, notamment dans les salles serveurs ou datacenters. Il examine les risques liés à la température, à l’humidité, à la poussière, aux champs électromagnétiques, aux vibrations, ainsi qu'aux sinistres tels que les incendies, inondations ou coupures électriques. L’audit vérifie également la présence et l’efficacité des dispositifs de détection et de protection (climatisation, onduleurs, systèmes anti-incendie, générateurs de secours, etc.). L’objectif est d’assurer la continuité de service et la préservation des données face aux al</a:t>
            </a:r>
            <a:r>
              <a:rPr lang="fr-FR" sz="1000" dirty="0">
                <a:latin typeface="Calibri" panose="020F0502020204030204" pitchFamily="34" charset="0"/>
                <a:ea typeface="Calibri" panose="020F0502020204030204" pitchFamily="34" charset="0"/>
                <a:cs typeface="Calibri" panose="020F0502020204030204" pitchFamily="34" charset="0"/>
              </a:rPr>
              <a:t>éas environnementaux.</a:t>
            </a:r>
          </a:p>
          <a:p>
            <a:pPr>
              <a:lnSpc>
                <a:spcPct val="119985"/>
              </a:lnSpc>
            </a:pPr>
            <a:r>
              <a:rPr lang="en-US" sz="1000" dirty="0">
                <a:solidFill>
                  <a:srgbClr val="FFFFFF"/>
                </a:solidFill>
                <a:latin typeface="Calibri" panose="020F0502020204030204" pitchFamily="34" charset="0"/>
                <a:ea typeface="Calibri" panose="020F0502020204030204" pitchFamily="34" charset="0"/>
                <a:cs typeface="Calibri" panose="020F0502020204030204" pitchFamily="34" charset="0"/>
                <a:sym typeface="Russo One"/>
              </a:rPr>
              <a:t> </a:t>
            </a:r>
            <a:endParaRPr sz="1000"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8B4DA-2103-D90D-0669-A22B369B28D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F3830F6-4014-261B-822F-8BA09E5F8708}"/>
              </a:ext>
            </a:extLst>
          </p:cNvPr>
          <p:cNvSpPr/>
          <p:nvPr/>
        </p:nvSpPr>
        <p:spPr>
          <a:xfrm>
            <a:off x="38100" y="867381"/>
            <a:ext cx="8210955" cy="26554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a:rPr>
              <a:t>CONSTATS &amp; RECOMMANDATIONS – AUDIT SECURITE PHYSIQUE </a:t>
            </a:r>
            <a:endParaRPr lang="fr-FR" sz="1500" b="1" dirty="0">
              <a:solidFill>
                <a:prstClr val="white"/>
              </a:solidFill>
              <a:latin typeface="Trebuchet MS" panose="020B0603020202020204" pitchFamily="34" charset="0"/>
            </a:endParaRPr>
          </a:p>
        </p:txBody>
      </p:sp>
      <p:sp>
        <p:nvSpPr>
          <p:cNvPr id="16" name="Rectangle 15">
            <a:extLst>
              <a:ext uri="{FF2B5EF4-FFF2-40B4-BE49-F238E27FC236}">
                <a16:creationId xmlns:a16="http://schemas.microsoft.com/office/drawing/2014/main" id="{E77CFAD3-1CD7-A273-642A-3C9253FC37DC}"/>
              </a:ext>
            </a:extLst>
          </p:cNvPr>
          <p:cNvSpPr/>
          <p:nvPr/>
        </p:nvSpPr>
        <p:spPr>
          <a:xfrm>
            <a:off x="1441984" y="1150225"/>
            <a:ext cx="6807071" cy="348348"/>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schemeClr val="tx1"/>
                </a:solidFill>
                <a:latin typeface="Calibri" panose="020F0502020204030204"/>
              </a:rPr>
              <a:t>Constat </a:t>
            </a:r>
            <a:r>
              <a:rPr lang="en-US" sz="1200" b="1" dirty="0">
                <a:solidFill>
                  <a:schemeClr val="tx1"/>
                </a:solidFill>
                <a:latin typeface="Calibri" panose="020F0502020204030204"/>
              </a:rPr>
              <a:t>01:</a:t>
            </a:r>
            <a:r>
              <a:rPr lang="en-US" sz="1200" b="1" dirty="0">
                <a:solidFill>
                  <a:schemeClr val="dk1"/>
                </a:solidFill>
                <a:latin typeface="Calibri"/>
              </a:rPr>
              <a:t>Conditions </a:t>
            </a:r>
            <a:r>
              <a:rPr lang="en-US" sz="1200" b="1" dirty="0" err="1">
                <a:solidFill>
                  <a:schemeClr val="dk1"/>
                </a:solidFill>
                <a:latin typeface="Calibri"/>
              </a:rPr>
              <a:t>inadaptées</a:t>
            </a:r>
            <a:r>
              <a:rPr lang="en-US" sz="1200" b="1" dirty="0">
                <a:solidFill>
                  <a:schemeClr val="dk1"/>
                </a:solidFill>
                <a:latin typeface="Calibri"/>
              </a:rPr>
              <a:t> à la </a:t>
            </a:r>
            <a:r>
              <a:rPr lang="en-US" sz="1200" b="1" dirty="0" err="1">
                <a:solidFill>
                  <a:schemeClr val="dk1"/>
                </a:solidFill>
                <a:latin typeface="Calibri"/>
              </a:rPr>
              <a:t>préservation</a:t>
            </a:r>
            <a:r>
              <a:rPr lang="en-US" sz="1200" b="1" dirty="0">
                <a:solidFill>
                  <a:schemeClr val="dk1"/>
                </a:solidFill>
                <a:latin typeface="Calibri"/>
              </a:rPr>
              <a:t> des </a:t>
            </a:r>
            <a:r>
              <a:rPr lang="en-US" sz="1200" b="1" dirty="0" err="1">
                <a:solidFill>
                  <a:schemeClr val="dk1"/>
                </a:solidFill>
                <a:latin typeface="Calibri"/>
              </a:rPr>
              <a:t>équipements</a:t>
            </a:r>
            <a:endParaRPr lang="en-US" sz="1200" b="1" dirty="0">
              <a:solidFill>
                <a:schemeClr val="tx1"/>
              </a:solidFill>
              <a:latin typeface="Calibri" panose="020F0502020204030204"/>
              <a:ea typeface="Calibri"/>
              <a:cs typeface="Calibri"/>
            </a:endParaRPr>
          </a:p>
        </p:txBody>
      </p:sp>
      <p:sp>
        <p:nvSpPr>
          <p:cNvPr id="19" name="TextBox 18">
            <a:extLst>
              <a:ext uri="{FF2B5EF4-FFF2-40B4-BE49-F238E27FC236}">
                <a16:creationId xmlns:a16="http://schemas.microsoft.com/office/drawing/2014/main" id="{8FC4A7C9-057E-2FFB-CD98-A80BE2D36E04}"/>
              </a:ext>
            </a:extLst>
          </p:cNvPr>
          <p:cNvSpPr txBox="1"/>
          <p:nvPr/>
        </p:nvSpPr>
        <p:spPr>
          <a:xfrm>
            <a:off x="1470486" y="1479509"/>
            <a:ext cx="6778569" cy="1090555"/>
          </a:xfrm>
          <a:prstGeom prst="rect">
            <a:avLst/>
          </a:prstGeom>
          <a:noFill/>
          <a:ln>
            <a:solidFill>
              <a:schemeClr val="tx1"/>
            </a:solidFill>
          </a:ln>
        </p:spPr>
        <p:txBody>
          <a:bodyPr wrap="square" lIns="68580" tIns="34290" rIns="68580" bIns="34290" rtlCol="0" anchor="t">
            <a:spAutoFit/>
          </a:bodyPr>
          <a:lstStyle/>
          <a:p>
            <a:pPr marL="171540" defTabSz="228600">
              <a:lnSpc>
                <a:spcPct val="107000"/>
              </a:lnSpc>
              <a:spcAft>
                <a:spcPts val="600"/>
              </a:spcAft>
            </a:pPr>
            <a:r>
              <a:rPr lang="fr-FR" sz="1200" b="1" dirty="0">
                <a:solidFill>
                  <a:schemeClr val="dk1"/>
                </a:solidFill>
                <a:latin typeface="Calibri" panose="020F0502020204030204" pitchFamily="34" charset="0"/>
                <a:ea typeface="Calibri" panose="020F0502020204030204" pitchFamily="34" charset="0"/>
                <a:cs typeface="Calibri" panose="020F0502020204030204" pitchFamily="34" charset="0"/>
              </a:rPr>
              <a:t>- </a:t>
            </a:r>
            <a:r>
              <a:rPr lang="fr-FR" sz="1200" dirty="0">
                <a:solidFill>
                  <a:schemeClr val="dk1"/>
                </a:solidFill>
                <a:latin typeface="Calibri" panose="020F0502020204030204" pitchFamily="34" charset="0"/>
                <a:ea typeface="Calibri" panose="020F0502020204030204" pitchFamily="34" charset="0"/>
                <a:cs typeface="Calibri" panose="020F0502020204030204" pitchFamily="34" charset="0"/>
              </a:rPr>
              <a:t>Un seul climatiseur placé à l’entrée, insuffisant pour les équipements situés au fond.  </a:t>
            </a:r>
            <a:endParaRPr lang="fr-FR"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71540" defTabSz="228600">
              <a:lnSpc>
                <a:spcPct val="107000"/>
              </a:lnSpc>
              <a:spcAft>
                <a:spcPts val="600"/>
              </a:spcAft>
            </a:pPr>
            <a:r>
              <a:rPr lang="fr-FR" sz="1200" dirty="0">
                <a:solidFill>
                  <a:schemeClr val="dk1"/>
                </a:solidFill>
                <a:latin typeface="Calibri" panose="020F0502020204030204" pitchFamily="34" charset="0"/>
                <a:ea typeface="Calibri" panose="020F0502020204030204" pitchFamily="34" charset="0"/>
                <a:cs typeface="Calibri" panose="020F0502020204030204" pitchFamily="34" charset="0"/>
              </a:rPr>
              <a:t>- Entretien insuffisant, accumulation de poussière risquant d’endommager le matériel.  </a:t>
            </a:r>
            <a:endParaRPr lang="fr-FR"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71540" defTabSz="228600">
              <a:lnSpc>
                <a:spcPct val="107000"/>
              </a:lnSpc>
              <a:spcAft>
                <a:spcPts val="600"/>
              </a:spcAft>
            </a:pPr>
            <a:r>
              <a:rPr lang="fr-FR" sz="1200" dirty="0">
                <a:solidFill>
                  <a:schemeClr val="dk1"/>
                </a:solidFill>
                <a:latin typeface="Calibri" panose="020F0502020204030204" pitchFamily="34" charset="0"/>
                <a:ea typeface="Calibri" panose="020F0502020204030204" pitchFamily="34" charset="0"/>
                <a:cs typeface="Calibri" panose="020F0502020204030204" pitchFamily="34" charset="0"/>
              </a:rPr>
              <a:t>- L’humidité dégrade les équipements et laisse des marques visibles sur les murs.  </a:t>
            </a:r>
            <a:endParaRPr lang="fr-FR" sz="12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marL="171450">
              <a:lnSpc>
                <a:spcPct val="107000"/>
              </a:lnSpc>
              <a:spcAft>
                <a:spcPts val="600"/>
              </a:spcAft>
            </a:pPr>
            <a:endParaRPr lang="fr-FR" sz="1200" kern="100" dirty="0">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E6735F09-CA7C-1453-9596-63C21C6633E3}"/>
              </a:ext>
            </a:extLst>
          </p:cNvPr>
          <p:cNvSpPr/>
          <p:nvPr/>
        </p:nvSpPr>
        <p:spPr>
          <a:xfrm>
            <a:off x="1470485" y="4001968"/>
            <a:ext cx="6809002" cy="33582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cs typeface="Calibri"/>
              </a:rPr>
              <a:t>Impacts</a:t>
            </a:r>
            <a:r>
              <a:rPr lang="en-US" sz="1200" b="1" dirty="0">
                <a:solidFill>
                  <a:prstClr val="black"/>
                </a:solidFill>
                <a:latin typeface="Calibri" panose="020F0502020204030204"/>
                <a:cs typeface="Calibri"/>
              </a:rPr>
              <a:t> /Conclusion </a:t>
            </a:r>
            <a:endParaRPr lang="en-SN" sz="1200" dirty="0">
              <a:solidFill>
                <a:prstClr val="black"/>
              </a:solidFill>
              <a:latin typeface="Calibri" panose="020F0502020204030204"/>
            </a:endParaRPr>
          </a:p>
        </p:txBody>
      </p:sp>
      <p:sp>
        <p:nvSpPr>
          <p:cNvPr id="21" name="TextBox 20">
            <a:extLst>
              <a:ext uri="{FF2B5EF4-FFF2-40B4-BE49-F238E27FC236}">
                <a16:creationId xmlns:a16="http://schemas.microsoft.com/office/drawing/2014/main" id="{1BE256F1-DE25-55CC-8C58-B3DD8977F792}"/>
              </a:ext>
            </a:extLst>
          </p:cNvPr>
          <p:cNvSpPr txBox="1"/>
          <p:nvPr/>
        </p:nvSpPr>
        <p:spPr>
          <a:xfrm>
            <a:off x="1455270" y="4337792"/>
            <a:ext cx="6793786" cy="530273"/>
          </a:xfrm>
          <a:prstGeom prst="rect">
            <a:avLst/>
          </a:prstGeom>
          <a:noFill/>
          <a:ln>
            <a:solidFill>
              <a:schemeClr val="tx1"/>
            </a:solidFill>
          </a:ln>
        </p:spPr>
        <p:txBody>
          <a:bodyPr wrap="square" lIns="68580" tIns="34290" rIns="68580" bIns="34290" rtlCol="0" anchor="t">
            <a:spAutoFit/>
          </a:bodyPr>
          <a:lstStyle/>
          <a:p>
            <a:pPr lvl="0">
              <a:lnSpc>
                <a:spcPct val="107000"/>
              </a:lnSpc>
            </a:pPr>
            <a:r>
              <a:rPr lang="en-US" sz="1400" dirty="0">
                <a:solidFill>
                  <a:srgbClr val="111111"/>
                </a:solidFill>
                <a:latin typeface="Calibri" panose="020F0502020204030204" pitchFamily="34" charset="0"/>
                <a:ea typeface="Calibri" panose="020F0502020204030204" pitchFamily="34" charset="0"/>
                <a:cs typeface="Calibri" panose="020F0502020204030204" pitchFamily="34" charset="0"/>
              </a:rPr>
              <a:t>Risque de </a:t>
            </a:r>
            <a:r>
              <a:rPr lang="fr-FR" sz="1400" dirty="0">
                <a:latin typeface="Calibri" panose="020F0502020204030204" pitchFamily="34" charset="0"/>
                <a:ea typeface="Calibri" panose="020F0502020204030204" pitchFamily="34" charset="0"/>
                <a:cs typeface="Calibri" panose="020F0502020204030204" pitchFamily="34" charset="0"/>
              </a:rPr>
              <a:t>Surchauffe des équipements </a:t>
            </a:r>
            <a:endParaRPr lang="en-US" sz="1400" dirty="0">
              <a:solidFill>
                <a:srgbClr val="111111"/>
              </a:solidFill>
              <a:latin typeface="Calibri" panose="020F0502020204030204" pitchFamily="34" charset="0"/>
              <a:ea typeface="Calibri" panose="020F0502020204030204" pitchFamily="34" charset="0"/>
              <a:cs typeface="Calibri" panose="020F0502020204030204" pitchFamily="34" charset="0"/>
            </a:endParaRPr>
          </a:p>
          <a:p>
            <a:pPr lvl="0">
              <a:lnSpc>
                <a:spcPct val="107000"/>
              </a:lnSpc>
            </a:pPr>
            <a:r>
              <a:rPr lang="fr-FR" sz="1400" dirty="0">
                <a:latin typeface="Calibri" panose="020F0502020204030204" pitchFamily="34" charset="0"/>
                <a:ea typeface="Calibri" panose="020F0502020204030204" pitchFamily="34" charset="0"/>
                <a:cs typeface="Calibri" panose="020F0502020204030204" pitchFamily="34" charset="0"/>
              </a:rPr>
              <a:t>réduction de la durée de vie des équipements</a:t>
            </a:r>
            <a:endParaRPr lang="fr-FR" sz="1400" dirty="0">
              <a:solidFill>
                <a:srgbClr val="11111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650B84C-E6CF-2AAA-1486-2D2352EF1812}"/>
              </a:ext>
            </a:extLst>
          </p:cNvPr>
          <p:cNvSpPr/>
          <p:nvPr/>
        </p:nvSpPr>
        <p:spPr>
          <a:xfrm>
            <a:off x="1470485" y="4898466"/>
            <a:ext cx="6793787" cy="36594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a:cs typeface="Calibri"/>
            </a:endParaRPr>
          </a:p>
        </p:txBody>
      </p:sp>
      <p:sp>
        <p:nvSpPr>
          <p:cNvPr id="4" name="TextBox 3">
            <a:extLst>
              <a:ext uri="{FF2B5EF4-FFF2-40B4-BE49-F238E27FC236}">
                <a16:creationId xmlns:a16="http://schemas.microsoft.com/office/drawing/2014/main" id="{33C98150-0F15-8CC3-BA0D-A3F394071DBA}"/>
              </a:ext>
            </a:extLst>
          </p:cNvPr>
          <p:cNvSpPr txBox="1"/>
          <p:nvPr/>
        </p:nvSpPr>
        <p:spPr>
          <a:xfrm>
            <a:off x="1441984" y="5264412"/>
            <a:ext cx="6837503" cy="902427"/>
          </a:xfrm>
          <a:prstGeom prst="rect">
            <a:avLst/>
          </a:prstGeom>
          <a:noFill/>
          <a:ln>
            <a:solidFill>
              <a:schemeClr val="tx1"/>
            </a:solidFill>
          </a:ln>
        </p:spPr>
        <p:txBody>
          <a:bodyPr wrap="square" lIns="68580" tIns="34290" rIns="68580" bIns="34290" rtlCol="0" anchor="t">
            <a:spAutoFit/>
          </a:bodyPr>
          <a:lstStyle/>
          <a:p>
            <a:pPr marL="257175" indent="-257175">
              <a:lnSpc>
                <a:spcPct val="107000"/>
              </a:lnSpc>
              <a:buFont typeface="Courier New" panose="02070309020205020404" pitchFamily="49" charset="0"/>
              <a:buChar char="o"/>
            </a:pPr>
            <a:r>
              <a:rPr lang="en-US" sz="1400" kern="100" dirty="0" err="1">
                <a:latin typeface="Calibri" panose="020F0502020204030204" pitchFamily="34" charset="0"/>
                <a:ea typeface="Calibri" panose="020F0502020204030204" pitchFamily="34" charset="0"/>
                <a:cs typeface="Calibri" panose="020F0502020204030204" pitchFamily="34" charset="0"/>
              </a:rPr>
              <a:t>Netcore</a:t>
            </a:r>
            <a:r>
              <a:rPr lang="en-US" sz="1400" kern="100" dirty="0">
                <a:latin typeface="Calibri" panose="020F0502020204030204" pitchFamily="34" charset="0"/>
                <a:ea typeface="Calibri" panose="020F0502020204030204" pitchFamily="34" charset="0"/>
                <a:cs typeface="Calibri" panose="020F0502020204030204" pitchFamily="34" charset="0"/>
              </a:rPr>
              <a:t>-solution </a:t>
            </a:r>
            <a:r>
              <a:rPr lang="fr-FR" sz="1400" dirty="0">
                <a:latin typeface="Calibri" panose="020F0502020204030204" pitchFamily="34" charset="0"/>
                <a:cs typeface="Calibri" panose="020F0502020204030204" pitchFamily="34" charset="0"/>
              </a:rPr>
              <a:t>devrait faire l’installation d’un système de climatisation approprié au moins deux climatiseurs dans la salle ,</a:t>
            </a:r>
          </a:p>
          <a:p>
            <a:pPr marL="257175" indent="-257175">
              <a:lnSpc>
                <a:spcPct val="107000"/>
              </a:lnSpc>
              <a:buFont typeface="Courier New" panose="02070309020205020404" pitchFamily="49" charset="0"/>
              <a:buChar char="o"/>
            </a:pPr>
            <a:r>
              <a:rPr lang="fr-FR" sz="1400" dirty="0">
                <a:latin typeface="Calibri" panose="020F0502020204030204" pitchFamily="34" charset="0"/>
                <a:cs typeface="Calibri" panose="020F0502020204030204" pitchFamily="34" charset="0"/>
              </a:rPr>
              <a:t> faire une surveillance de la température  de l’</a:t>
            </a:r>
            <a:r>
              <a:rPr lang="fr-FR" sz="1400" dirty="0" err="1">
                <a:latin typeface="Calibri" panose="020F0502020204030204" pitchFamily="34" charset="0"/>
                <a:cs typeface="Calibri" panose="020F0502020204030204" pitchFamily="34" charset="0"/>
              </a:rPr>
              <a:t>humidite</a:t>
            </a:r>
            <a:r>
              <a:rPr lang="fr-FR" sz="1400" dirty="0">
                <a:latin typeface="Calibri" panose="020F0502020204030204" pitchFamily="34" charset="0"/>
                <a:cs typeface="Calibri" panose="020F0502020204030204" pitchFamily="34" charset="0"/>
              </a:rPr>
              <a:t> et une maintenance régulière.</a:t>
            </a:r>
          </a:p>
          <a:p>
            <a:pPr marL="257175" indent="-257175">
              <a:lnSpc>
                <a:spcPct val="107000"/>
              </a:lnSpc>
              <a:buFont typeface="Courier New" panose="02070309020205020404" pitchFamily="49" charset="0"/>
              <a:buChar char="o"/>
            </a:pPr>
            <a:endParaRPr lang="fr-FR" sz="900" kern="100" dirty="0">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73D732E-6BF1-D8F0-C5C3-16E105D7D423}"/>
              </a:ext>
            </a:extLst>
          </p:cNvPr>
          <p:cNvSpPr/>
          <p:nvPr/>
        </p:nvSpPr>
        <p:spPr>
          <a:xfrm>
            <a:off x="1485701" y="2393971"/>
            <a:ext cx="6778571" cy="2584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SN"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a:cs typeface="Calibri"/>
            </a:endParaRPr>
          </a:p>
        </p:txBody>
      </p:sp>
      <p:sp>
        <p:nvSpPr>
          <p:cNvPr id="2" name="Slide Number Placeholder 1">
            <a:extLst>
              <a:ext uri="{FF2B5EF4-FFF2-40B4-BE49-F238E27FC236}">
                <a16:creationId xmlns:a16="http://schemas.microsoft.com/office/drawing/2014/main" id="{6D5C011B-65E9-5309-2EE9-A2016E080191}"/>
              </a:ext>
            </a:extLst>
          </p:cNvPr>
          <p:cNvSpPr>
            <a:spLocks noGrp="1"/>
          </p:cNvSpPr>
          <p:nvPr>
            <p:ph type="sldNum" sz="quarter" idx="12"/>
          </p:nvPr>
        </p:nvSpPr>
        <p:spPr>
          <a:xfrm>
            <a:off x="6865793" y="5778207"/>
            <a:ext cx="2057400" cy="273844"/>
          </a:xfrm>
        </p:spPr>
        <p:txBody>
          <a:bodyPr/>
          <a:lstStyle/>
          <a:p>
            <a:pPr defTabSz="685800">
              <a:defRPr/>
            </a:pPr>
            <a:r>
              <a:rPr lang="fr-FR" b="1" dirty="0">
                <a:solidFill>
                  <a:prstClr val="black">
                    <a:tint val="75000"/>
                  </a:prstClr>
                </a:solidFill>
                <a:latin typeface="Calibri" panose="020F0502020204030204" pitchFamily="34" charset="0"/>
                <a:cs typeface="Calibri" panose="020F0502020204030204" pitchFamily="34" charset="0"/>
              </a:rPr>
              <a:t>2</a:t>
            </a:r>
          </a:p>
          <a:p>
            <a:pPr defTabSz="685800">
              <a:defRPr/>
            </a:pPr>
            <a:endParaRPr lang="en-GB" kern="1200" dirty="0">
              <a:solidFill>
                <a:prstClr val="black">
                  <a:tint val="75000"/>
                </a:prstClr>
              </a:solidFill>
              <a:latin typeface="Calibri" panose="020F0502020204030204"/>
              <a:ea typeface="+mn-ea"/>
              <a:cs typeface="+mn-cs"/>
            </a:endParaRPr>
          </a:p>
        </p:txBody>
      </p:sp>
      <p:sp>
        <p:nvSpPr>
          <p:cNvPr id="6" name="Rectangle 5">
            <a:extLst>
              <a:ext uri="{FF2B5EF4-FFF2-40B4-BE49-F238E27FC236}">
                <a16:creationId xmlns:a16="http://schemas.microsoft.com/office/drawing/2014/main" id="{70DDF8FA-002C-7A8E-9CAA-FB79AE6111E7}"/>
              </a:ext>
            </a:extLst>
          </p:cNvPr>
          <p:cNvSpPr/>
          <p:nvPr/>
        </p:nvSpPr>
        <p:spPr>
          <a:xfrm>
            <a:off x="0" y="1132929"/>
            <a:ext cx="1455269" cy="408978"/>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fr-SN" sz="1200" dirty="0">
                <a:solidFill>
                  <a:prstClr val="black"/>
                </a:solidFill>
                <a:latin typeface="Calibri" panose="020F0502020204030204"/>
              </a:rPr>
              <a:t>Niveau de criticité</a:t>
            </a:r>
          </a:p>
        </p:txBody>
      </p:sp>
      <p:sp>
        <p:nvSpPr>
          <p:cNvPr id="7" name="Rectangle 6">
            <a:extLst>
              <a:ext uri="{FF2B5EF4-FFF2-40B4-BE49-F238E27FC236}">
                <a16:creationId xmlns:a16="http://schemas.microsoft.com/office/drawing/2014/main" id="{934E7189-77B6-BBDD-6EA8-A4A56664E481}"/>
              </a:ext>
            </a:extLst>
          </p:cNvPr>
          <p:cNvSpPr/>
          <p:nvPr/>
        </p:nvSpPr>
        <p:spPr>
          <a:xfrm>
            <a:off x="0" y="1527025"/>
            <a:ext cx="1470485" cy="195021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fr-SN" sz="1350" dirty="0">
                <a:solidFill>
                  <a:prstClr val="white"/>
                </a:solidFill>
                <a:latin typeface="Calibri" panose="020F0502020204030204"/>
              </a:rPr>
              <a:t>k</a:t>
            </a:r>
            <a:endParaRPr lang="en-SN" sz="1350" dirty="0">
              <a:solidFill>
                <a:prstClr val="white"/>
              </a:solidFill>
              <a:latin typeface="Calibri" panose="020F0502020204030204"/>
            </a:endParaRPr>
          </a:p>
        </p:txBody>
      </p:sp>
      <p:sp>
        <p:nvSpPr>
          <p:cNvPr id="11" name="Oval 17">
            <a:extLst>
              <a:ext uri="{FF2B5EF4-FFF2-40B4-BE49-F238E27FC236}">
                <a16:creationId xmlns:a16="http://schemas.microsoft.com/office/drawing/2014/main" id="{2A626DEF-04A7-CB48-5E20-01E83AA0000E}"/>
              </a:ext>
            </a:extLst>
          </p:cNvPr>
          <p:cNvSpPr/>
          <p:nvPr/>
        </p:nvSpPr>
        <p:spPr>
          <a:xfrm>
            <a:off x="47153" y="1609552"/>
            <a:ext cx="419326" cy="3763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3" name="Oval 24">
            <a:extLst>
              <a:ext uri="{FF2B5EF4-FFF2-40B4-BE49-F238E27FC236}">
                <a16:creationId xmlns:a16="http://schemas.microsoft.com/office/drawing/2014/main" id="{C23C40AA-9C28-6979-7E2D-FA51C445CECE}"/>
              </a:ext>
            </a:extLst>
          </p:cNvPr>
          <p:cNvSpPr/>
          <p:nvPr/>
        </p:nvSpPr>
        <p:spPr>
          <a:xfrm>
            <a:off x="38100" y="2061121"/>
            <a:ext cx="419328" cy="36414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5" name="Oval 26">
            <a:extLst>
              <a:ext uri="{FF2B5EF4-FFF2-40B4-BE49-F238E27FC236}">
                <a16:creationId xmlns:a16="http://schemas.microsoft.com/office/drawing/2014/main" id="{E8A5F6CA-4D88-6B74-BF89-4F07A5301BB1}"/>
              </a:ext>
            </a:extLst>
          </p:cNvPr>
          <p:cNvSpPr/>
          <p:nvPr/>
        </p:nvSpPr>
        <p:spPr>
          <a:xfrm>
            <a:off x="37012" y="2536342"/>
            <a:ext cx="418338" cy="3582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17" name="Oval 26">
            <a:extLst>
              <a:ext uri="{FF2B5EF4-FFF2-40B4-BE49-F238E27FC236}">
                <a16:creationId xmlns:a16="http://schemas.microsoft.com/office/drawing/2014/main" id="{B08E5044-60F5-FD92-E444-21B30813FEB7}"/>
              </a:ext>
            </a:extLst>
          </p:cNvPr>
          <p:cNvSpPr/>
          <p:nvPr/>
        </p:nvSpPr>
        <p:spPr>
          <a:xfrm>
            <a:off x="36023" y="3023892"/>
            <a:ext cx="419327" cy="3877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22" name="ZoneTexte 21">
            <a:extLst>
              <a:ext uri="{FF2B5EF4-FFF2-40B4-BE49-F238E27FC236}">
                <a16:creationId xmlns:a16="http://schemas.microsoft.com/office/drawing/2014/main" id="{3807DA1A-B576-4FCB-7947-B6D68448D435}"/>
              </a:ext>
            </a:extLst>
          </p:cNvPr>
          <p:cNvSpPr txBox="1"/>
          <p:nvPr/>
        </p:nvSpPr>
        <p:spPr>
          <a:xfrm>
            <a:off x="462715" y="2019068"/>
            <a:ext cx="828989"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Majeur</a:t>
            </a:r>
          </a:p>
        </p:txBody>
      </p:sp>
      <p:sp>
        <p:nvSpPr>
          <p:cNvPr id="23" name="ZoneTexte 22">
            <a:extLst>
              <a:ext uri="{FF2B5EF4-FFF2-40B4-BE49-F238E27FC236}">
                <a16:creationId xmlns:a16="http://schemas.microsoft.com/office/drawing/2014/main" id="{B1C8DF81-F223-5218-E247-52A7A0AF29ED}"/>
              </a:ext>
            </a:extLst>
          </p:cNvPr>
          <p:cNvSpPr txBox="1"/>
          <p:nvPr/>
        </p:nvSpPr>
        <p:spPr>
          <a:xfrm>
            <a:off x="470887" y="2500444"/>
            <a:ext cx="898362"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Modéré</a:t>
            </a:r>
          </a:p>
        </p:txBody>
      </p:sp>
      <p:sp>
        <p:nvSpPr>
          <p:cNvPr id="24" name="ZoneTexte 23">
            <a:extLst>
              <a:ext uri="{FF2B5EF4-FFF2-40B4-BE49-F238E27FC236}">
                <a16:creationId xmlns:a16="http://schemas.microsoft.com/office/drawing/2014/main" id="{3D1DD9A6-7B2F-56D6-9251-795CA0E559BE}"/>
              </a:ext>
            </a:extLst>
          </p:cNvPr>
          <p:cNvSpPr txBox="1"/>
          <p:nvPr/>
        </p:nvSpPr>
        <p:spPr>
          <a:xfrm>
            <a:off x="462715" y="2979821"/>
            <a:ext cx="812663"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Mineur</a:t>
            </a:r>
          </a:p>
        </p:txBody>
      </p:sp>
      <p:sp>
        <p:nvSpPr>
          <p:cNvPr id="26" name="ZoneTexte 25">
            <a:extLst>
              <a:ext uri="{FF2B5EF4-FFF2-40B4-BE49-F238E27FC236}">
                <a16:creationId xmlns:a16="http://schemas.microsoft.com/office/drawing/2014/main" id="{AF9D4C6D-7BA4-FBDB-E274-3ED0904AEF7F}"/>
              </a:ext>
            </a:extLst>
          </p:cNvPr>
          <p:cNvSpPr txBox="1"/>
          <p:nvPr/>
        </p:nvSpPr>
        <p:spPr>
          <a:xfrm>
            <a:off x="455351" y="1597987"/>
            <a:ext cx="913898"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Extrême</a:t>
            </a:r>
          </a:p>
        </p:txBody>
      </p:sp>
      <p:pic>
        <p:nvPicPr>
          <p:cNvPr id="12" name="Image 11">
            <a:extLst>
              <a:ext uri="{FF2B5EF4-FFF2-40B4-BE49-F238E27FC236}">
                <a16:creationId xmlns:a16="http://schemas.microsoft.com/office/drawing/2014/main" id="{B52082CC-6852-67AC-4530-3645BA1CA4EB}"/>
              </a:ext>
            </a:extLst>
          </p:cNvPr>
          <p:cNvPicPr>
            <a:picLocks noChangeAspect="1"/>
          </p:cNvPicPr>
          <p:nvPr/>
        </p:nvPicPr>
        <p:blipFill>
          <a:blip r:embed="rId3"/>
          <a:stretch>
            <a:fillRect/>
          </a:stretch>
        </p:blipFill>
        <p:spPr>
          <a:xfrm flipH="1">
            <a:off x="5112460" y="2666424"/>
            <a:ext cx="3206919" cy="1321555"/>
          </a:xfrm>
          <a:prstGeom prst="rect">
            <a:avLst/>
          </a:prstGeom>
        </p:spPr>
      </p:pic>
      <p:pic>
        <p:nvPicPr>
          <p:cNvPr id="14" name="Image 13">
            <a:extLst>
              <a:ext uri="{FF2B5EF4-FFF2-40B4-BE49-F238E27FC236}">
                <a16:creationId xmlns:a16="http://schemas.microsoft.com/office/drawing/2014/main" id="{DF9D5B7B-180E-F228-F68A-A5E6834AAFA1}"/>
              </a:ext>
            </a:extLst>
          </p:cNvPr>
          <p:cNvPicPr>
            <a:picLocks noChangeAspect="1"/>
          </p:cNvPicPr>
          <p:nvPr/>
        </p:nvPicPr>
        <p:blipFill>
          <a:blip r:embed="rId4"/>
          <a:stretch>
            <a:fillRect/>
          </a:stretch>
        </p:blipFill>
        <p:spPr>
          <a:xfrm>
            <a:off x="1477850" y="2675276"/>
            <a:ext cx="3634610" cy="1337871"/>
          </a:xfrm>
          <a:prstGeom prst="rect">
            <a:avLst/>
          </a:prstGeom>
        </p:spPr>
      </p:pic>
    </p:spTree>
    <p:extLst>
      <p:ext uri="{BB962C8B-B14F-4D97-AF65-F5344CB8AC3E}">
        <p14:creationId xmlns:p14="http://schemas.microsoft.com/office/powerpoint/2010/main" val="36246213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D5692-19E2-C224-CF83-5705093108C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3D6E9E2-C95D-DCAE-CC13-022A6BD6A130}"/>
              </a:ext>
            </a:extLst>
          </p:cNvPr>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a:rPr>
              <a:t>CONSTATS &amp; RECOMMANDATIONS – AUDIT PHYSIQUE</a:t>
            </a:r>
            <a:endParaRPr lang="fr-FR" sz="1500" b="1" dirty="0">
              <a:solidFill>
                <a:prstClr val="white"/>
              </a:solidFill>
              <a:latin typeface="Trebuchet MS" panose="020B0603020202020204" pitchFamily="34" charset="0"/>
            </a:endParaRPr>
          </a:p>
        </p:txBody>
      </p:sp>
      <p:sp>
        <p:nvSpPr>
          <p:cNvPr id="16" name="Rectangle 15">
            <a:extLst>
              <a:ext uri="{FF2B5EF4-FFF2-40B4-BE49-F238E27FC236}">
                <a16:creationId xmlns:a16="http://schemas.microsoft.com/office/drawing/2014/main" id="{B3F72A3D-BD6A-053F-F1F2-1228556082CD}"/>
              </a:ext>
            </a:extLst>
          </p:cNvPr>
          <p:cNvSpPr/>
          <p:nvPr/>
        </p:nvSpPr>
        <p:spPr>
          <a:xfrm>
            <a:off x="1523783" y="1132929"/>
            <a:ext cx="7168701" cy="3584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schemeClr val="tx1"/>
                </a:solidFill>
                <a:latin typeface="Calibri" panose="020F0502020204030204"/>
              </a:rPr>
              <a:t>Constat </a:t>
            </a:r>
            <a:r>
              <a:rPr lang="en-US" sz="1200" b="1" dirty="0">
                <a:solidFill>
                  <a:schemeClr val="tx1"/>
                </a:solidFill>
                <a:latin typeface="Calibri" panose="020F0502020204030204"/>
              </a:rPr>
              <a:t>02:</a:t>
            </a:r>
            <a:r>
              <a:rPr lang="fr-FR" sz="1200" b="1" dirty="0">
                <a:solidFill>
                  <a:schemeClr val="dk1"/>
                </a:solidFill>
                <a:latin typeface="Calibri" panose="020F0502020204030204" pitchFamily="34" charset="0"/>
              </a:rPr>
              <a:t>La salle présente des conditions inadéquates pour la sécurité et la protection des équipements</a:t>
            </a:r>
            <a:endParaRPr lang="en-US" sz="1200" b="1" dirty="0">
              <a:solidFill>
                <a:schemeClr val="tx1"/>
              </a:solidFill>
              <a:latin typeface="Calibri" panose="020F0502020204030204"/>
              <a:ea typeface="Calibri"/>
              <a:cs typeface="Calibri"/>
            </a:endParaRPr>
          </a:p>
        </p:txBody>
      </p:sp>
      <p:sp>
        <p:nvSpPr>
          <p:cNvPr id="19" name="TextBox 18">
            <a:extLst>
              <a:ext uri="{FF2B5EF4-FFF2-40B4-BE49-F238E27FC236}">
                <a16:creationId xmlns:a16="http://schemas.microsoft.com/office/drawing/2014/main" id="{268E2D28-14D7-52EF-D1A2-AD92DCC8A149}"/>
              </a:ext>
            </a:extLst>
          </p:cNvPr>
          <p:cNvSpPr txBox="1"/>
          <p:nvPr/>
        </p:nvSpPr>
        <p:spPr>
          <a:xfrm>
            <a:off x="1522538" y="1475014"/>
            <a:ext cx="7169946" cy="892022"/>
          </a:xfrm>
          <a:prstGeom prst="rect">
            <a:avLst/>
          </a:prstGeom>
          <a:noFill/>
          <a:ln>
            <a:solidFill>
              <a:schemeClr val="tx1"/>
            </a:solidFill>
          </a:ln>
        </p:spPr>
        <p:txBody>
          <a:bodyPr wrap="square" lIns="68580" tIns="34290" rIns="68580" bIns="34290" rtlCol="0" anchor="t">
            <a:spAutoFit/>
          </a:bodyPr>
          <a:lstStyle/>
          <a:p>
            <a:pPr marL="171540" defTabSz="228600">
              <a:lnSpc>
                <a:spcPct val="107000"/>
              </a:lnSpc>
              <a:spcAft>
                <a:spcPts val="600"/>
              </a:spcAft>
            </a:pPr>
            <a:r>
              <a:rPr lang="fr-FR" sz="1200" dirty="0">
                <a:latin typeface="Calibri" panose="020F0502020204030204" pitchFamily="34" charset="0"/>
                <a:ea typeface="Calibri" panose="020F0502020204030204" pitchFamily="34" charset="0"/>
                <a:cs typeface="Calibri" panose="020F0502020204030204" pitchFamily="34" charset="0"/>
              </a:rPr>
              <a:t>La salle serveurs présente plusieurs </a:t>
            </a:r>
            <a:r>
              <a:rPr lang="fr-FR" sz="1200" b="1" dirty="0">
                <a:latin typeface="Calibri" panose="020F0502020204030204" pitchFamily="34" charset="0"/>
                <a:ea typeface="Calibri" panose="020F0502020204030204" pitchFamily="34" charset="0"/>
                <a:cs typeface="Calibri" panose="020F0502020204030204" pitchFamily="34" charset="0"/>
              </a:rPr>
              <a:t>défauts d’aménagement critiques</a:t>
            </a:r>
            <a:r>
              <a:rPr lang="fr-FR" sz="1200" dirty="0">
                <a:latin typeface="Calibri" panose="020F0502020204030204" pitchFamily="34" charset="0"/>
                <a:ea typeface="Calibri" panose="020F0502020204030204" pitchFamily="34" charset="0"/>
                <a:cs typeface="Calibri" panose="020F0502020204030204" pitchFamily="34" charset="0"/>
              </a:rPr>
              <a:t> : elle ne dispose </a:t>
            </a:r>
            <a:r>
              <a:rPr lang="fr-FR" sz="1200" b="1" dirty="0">
                <a:latin typeface="Calibri" panose="020F0502020204030204" pitchFamily="34" charset="0"/>
                <a:ea typeface="Calibri" panose="020F0502020204030204" pitchFamily="34" charset="0"/>
                <a:cs typeface="Calibri" panose="020F0502020204030204" pitchFamily="34" charset="0"/>
              </a:rPr>
              <a:t>d’aucune issue de secours</a:t>
            </a:r>
            <a:r>
              <a:rPr lang="fr-FR" sz="1200" dirty="0">
                <a:latin typeface="Calibri" panose="020F0502020204030204" pitchFamily="34" charset="0"/>
                <a:ea typeface="Calibri" panose="020F0502020204030204" pitchFamily="34" charset="0"/>
                <a:cs typeface="Calibri" panose="020F0502020204030204" pitchFamily="34" charset="0"/>
              </a:rPr>
              <a:t>, l’</a:t>
            </a:r>
            <a:r>
              <a:rPr lang="fr-FR" sz="1200" b="1" dirty="0">
                <a:latin typeface="Calibri" panose="020F0502020204030204" pitchFamily="34" charset="0"/>
                <a:ea typeface="Calibri" panose="020F0502020204030204" pitchFamily="34" charset="0"/>
                <a:cs typeface="Calibri" panose="020F0502020204030204" pitchFamily="34" charset="0"/>
              </a:rPr>
              <a:t>accès y est libre</a:t>
            </a:r>
            <a:r>
              <a:rPr lang="fr-FR" sz="1200" dirty="0">
                <a:latin typeface="Calibri" panose="020F0502020204030204" pitchFamily="34" charset="0"/>
                <a:ea typeface="Calibri" panose="020F0502020204030204" pitchFamily="34" charset="0"/>
                <a:cs typeface="Calibri" panose="020F0502020204030204" pitchFamily="34" charset="0"/>
              </a:rPr>
              <a:t>, ce qui compromet la sécurité physique, et </a:t>
            </a:r>
            <a:r>
              <a:rPr lang="fr-FR" sz="1200" b="1" dirty="0">
                <a:latin typeface="Calibri" panose="020F0502020204030204" pitchFamily="34" charset="0"/>
                <a:ea typeface="Calibri" panose="020F0502020204030204" pitchFamily="34" charset="0"/>
                <a:cs typeface="Calibri" panose="020F0502020204030204" pitchFamily="34" charset="0"/>
              </a:rPr>
              <a:t>aucune barrière anti-inondation</a:t>
            </a:r>
            <a:r>
              <a:rPr lang="fr-FR" sz="1200" dirty="0">
                <a:latin typeface="Calibri" panose="020F0502020204030204" pitchFamily="34" charset="0"/>
                <a:ea typeface="Calibri" panose="020F0502020204030204" pitchFamily="34" charset="0"/>
                <a:cs typeface="Calibri" panose="020F0502020204030204" pitchFamily="34" charset="0"/>
              </a:rPr>
              <a:t> n’est en place. Cela augmente fortement le </a:t>
            </a:r>
            <a:r>
              <a:rPr lang="fr-FR" sz="1200" b="1" dirty="0">
                <a:latin typeface="Calibri" panose="020F0502020204030204" pitchFamily="34" charset="0"/>
                <a:ea typeface="Calibri" panose="020F0502020204030204" pitchFamily="34" charset="0"/>
                <a:cs typeface="Calibri" panose="020F0502020204030204" pitchFamily="34" charset="0"/>
              </a:rPr>
              <a:t>risque d’infiltration d’eau</a:t>
            </a:r>
            <a:r>
              <a:rPr lang="fr-FR" sz="1200" dirty="0">
                <a:latin typeface="Calibri" panose="020F0502020204030204" pitchFamily="34" charset="0"/>
                <a:ea typeface="Calibri" panose="020F0502020204030204" pitchFamily="34" charset="0"/>
                <a:cs typeface="Calibri" panose="020F0502020204030204" pitchFamily="34" charset="0"/>
              </a:rPr>
              <a:t> en cas d’incident, mettant en danger l’intégrité des équipements.</a:t>
            </a:r>
            <a:endParaRPr lang="fr-FR" sz="1200" kern="100" dirty="0">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E1B08CC9-A010-D2C1-DAFF-2FB9270EDC8C}"/>
              </a:ext>
            </a:extLst>
          </p:cNvPr>
          <p:cNvSpPr/>
          <p:nvPr/>
        </p:nvSpPr>
        <p:spPr>
          <a:xfrm>
            <a:off x="1522539" y="3935855"/>
            <a:ext cx="7176328" cy="31813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cs typeface="Calibri"/>
              </a:rPr>
              <a:t>Impacts</a:t>
            </a:r>
            <a:r>
              <a:rPr lang="en-US" sz="1200" b="1" dirty="0">
                <a:solidFill>
                  <a:prstClr val="black"/>
                </a:solidFill>
                <a:latin typeface="Calibri" panose="020F0502020204030204"/>
                <a:cs typeface="Calibri"/>
              </a:rPr>
              <a:t> /Conclusion </a:t>
            </a:r>
            <a:r>
              <a:rPr lang="en-SN" sz="1200" dirty="0">
                <a:solidFill>
                  <a:prstClr val="black"/>
                </a:solidFill>
                <a:latin typeface="Calibri" panose="020F0502020204030204"/>
                <a:cs typeface="Calibri"/>
              </a:rPr>
              <a:t> </a:t>
            </a:r>
            <a:endParaRPr lang="en-SN" sz="1200" dirty="0">
              <a:solidFill>
                <a:prstClr val="black"/>
              </a:solidFill>
              <a:latin typeface="Calibri" panose="020F0502020204030204"/>
            </a:endParaRPr>
          </a:p>
        </p:txBody>
      </p:sp>
      <p:sp>
        <p:nvSpPr>
          <p:cNvPr id="21" name="TextBox 20">
            <a:extLst>
              <a:ext uri="{FF2B5EF4-FFF2-40B4-BE49-F238E27FC236}">
                <a16:creationId xmlns:a16="http://schemas.microsoft.com/office/drawing/2014/main" id="{118C4397-0D14-9CD1-CA74-159196C22526}"/>
              </a:ext>
            </a:extLst>
          </p:cNvPr>
          <p:cNvSpPr txBox="1"/>
          <p:nvPr/>
        </p:nvSpPr>
        <p:spPr>
          <a:xfrm>
            <a:off x="1522283" y="4253993"/>
            <a:ext cx="7133084" cy="1070806"/>
          </a:xfrm>
          <a:prstGeom prst="rect">
            <a:avLst/>
          </a:prstGeom>
          <a:noFill/>
          <a:ln>
            <a:solidFill>
              <a:schemeClr val="tx1"/>
            </a:solidFill>
          </a:ln>
        </p:spPr>
        <p:txBody>
          <a:bodyPr wrap="square" lIns="68580" tIns="34290" rIns="68580" bIns="34290" rtlCol="0" anchor="t">
            <a:spAutoFit/>
          </a:bodyPr>
          <a:lstStyle/>
          <a:p>
            <a:pPr defTabSz="228600">
              <a:spcBef>
                <a:spcPts val="596"/>
              </a:spcBef>
              <a:spcAft>
                <a:spcPts val="496"/>
              </a:spcAft>
            </a:pPr>
            <a:r>
              <a:rPr lang="fr-FR" sz="1400" dirty="0">
                <a:solidFill>
                  <a:schemeClr val="dk1"/>
                </a:solidFill>
                <a:latin typeface="Calibri" panose="020F0502020204030204" pitchFamily="34" charset="0"/>
                <a:ea typeface="Calibri" panose="020F0502020204030204" pitchFamily="34" charset="0"/>
                <a:cs typeface="Calibri" panose="020F0502020204030204" pitchFamily="34" charset="0"/>
              </a:rPr>
              <a:t> -Menace d'infiltration d'eau.                      </a:t>
            </a:r>
            <a:endParaRPr lang="fr-FR" sz="14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defTabSz="228600"/>
            <a:r>
              <a:rPr lang="fr-FR" sz="1400" dirty="0">
                <a:solidFill>
                  <a:schemeClr val="dk1"/>
                </a:solidFill>
                <a:latin typeface="Calibri" panose="020F0502020204030204" pitchFamily="34" charset="0"/>
                <a:ea typeface="Calibri" panose="020F0502020204030204" pitchFamily="34" charset="0"/>
                <a:cs typeface="Calibri" panose="020F0502020204030204" pitchFamily="34" charset="0"/>
              </a:rPr>
              <a:t> -Non-conformité aux réglementations</a:t>
            </a:r>
            <a:endParaRPr lang="fr-FR" sz="14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defTabSz="228600">
              <a:spcBef>
                <a:spcPts val="596"/>
              </a:spcBef>
              <a:spcAft>
                <a:spcPts val="496"/>
              </a:spcAft>
            </a:pPr>
            <a:r>
              <a:rPr lang="fr-FR" sz="1400" dirty="0">
                <a:solidFill>
                  <a:schemeClr val="dk1"/>
                </a:solidFill>
                <a:latin typeface="Calibri" panose="020F0502020204030204" pitchFamily="34" charset="0"/>
                <a:ea typeface="Calibri" panose="020F0502020204030204" pitchFamily="34" charset="0"/>
                <a:cs typeface="Calibri" panose="020F0502020204030204" pitchFamily="34" charset="0"/>
              </a:rPr>
              <a:t> -Non-respect des normes en vigueur</a:t>
            </a:r>
            <a:r>
              <a:rPr lang="fr-FR" sz="1000" dirty="0">
                <a:solidFill>
                  <a:schemeClr val="dk1"/>
                </a:solidFill>
                <a:latin typeface="Calibri" panose="020F0502020204030204" pitchFamily="34" charset="0"/>
              </a:rPr>
              <a:t>. </a:t>
            </a:r>
            <a:endParaRPr lang="fr-FR" sz="1000" dirty="0">
              <a:solidFill>
                <a:srgbClr val="000000"/>
              </a:solidFill>
              <a:latin typeface="Arial"/>
            </a:endParaRPr>
          </a:p>
          <a:p>
            <a:endParaRPr lang="fr-FR" sz="975" dirty="0">
              <a:solidFill>
                <a:srgbClr val="11111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9C072C78-D443-3179-5D2D-4DAD9BC03724}"/>
              </a:ext>
            </a:extLst>
          </p:cNvPr>
          <p:cNvSpPr/>
          <p:nvPr/>
        </p:nvSpPr>
        <p:spPr>
          <a:xfrm>
            <a:off x="1522283" y="5142618"/>
            <a:ext cx="7133084" cy="24214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a:cs typeface="Calibri"/>
            </a:endParaRPr>
          </a:p>
        </p:txBody>
      </p:sp>
      <p:sp>
        <p:nvSpPr>
          <p:cNvPr id="4" name="TextBox 3">
            <a:extLst>
              <a:ext uri="{FF2B5EF4-FFF2-40B4-BE49-F238E27FC236}">
                <a16:creationId xmlns:a16="http://schemas.microsoft.com/office/drawing/2014/main" id="{C4C825E9-6C93-B4A5-195E-DDBAC1E55A2F}"/>
              </a:ext>
            </a:extLst>
          </p:cNvPr>
          <p:cNvSpPr txBox="1"/>
          <p:nvPr/>
        </p:nvSpPr>
        <p:spPr>
          <a:xfrm>
            <a:off x="1522537" y="5384766"/>
            <a:ext cx="7132830" cy="1132939"/>
          </a:xfrm>
          <a:prstGeom prst="rect">
            <a:avLst/>
          </a:prstGeom>
          <a:noFill/>
          <a:ln>
            <a:solidFill>
              <a:schemeClr val="tx1"/>
            </a:solidFill>
          </a:ln>
        </p:spPr>
        <p:txBody>
          <a:bodyPr wrap="square" lIns="68580" tIns="34290" rIns="68580" bIns="34290" rtlCol="0" anchor="t">
            <a:spAutoFit/>
          </a:bodyPr>
          <a:lstStyle/>
          <a:p>
            <a:pPr marL="257175" indent="-257175">
              <a:lnSpc>
                <a:spcPct val="107000"/>
              </a:lnSpc>
              <a:buFont typeface="Courier New" panose="02070309020205020404" pitchFamily="49" charset="0"/>
              <a:buChar char="o"/>
            </a:pPr>
            <a:r>
              <a:rPr lang="fr-FR" sz="1400" dirty="0">
                <a:solidFill>
                  <a:srgbClr val="111111"/>
                </a:solidFill>
                <a:latin typeface="Calibri" panose="020F0502020204030204" pitchFamily="34" charset="0"/>
                <a:ea typeface="Calibri" panose="020F0502020204030204" pitchFamily="34" charset="0"/>
                <a:cs typeface="Calibri" panose="020F0502020204030204" pitchFamily="34" charset="0"/>
              </a:rPr>
              <a:t>Mettre en place une barrière </a:t>
            </a:r>
            <a:r>
              <a:rPr lang="fr-FR" sz="1400" dirty="0" err="1">
                <a:solidFill>
                  <a:srgbClr val="111111"/>
                </a:solidFill>
                <a:latin typeface="Calibri" panose="020F0502020204030204" pitchFamily="34" charset="0"/>
                <a:ea typeface="Calibri" panose="020F0502020204030204" pitchFamily="34" charset="0"/>
                <a:cs typeface="Calibri" panose="020F0502020204030204" pitchFamily="34" charset="0"/>
              </a:rPr>
              <a:t>anty</a:t>
            </a:r>
            <a:r>
              <a:rPr lang="fr-FR" sz="1400" dirty="0">
                <a:solidFill>
                  <a:srgbClr val="111111"/>
                </a:solidFill>
                <a:latin typeface="Calibri" panose="020F0502020204030204" pitchFamily="34" charset="0"/>
                <a:ea typeface="Calibri" panose="020F0502020204030204" pitchFamily="34" charset="0"/>
                <a:cs typeface="Calibri" panose="020F0502020204030204" pitchFamily="34" charset="0"/>
              </a:rPr>
              <a:t> inondation   </a:t>
            </a:r>
          </a:p>
          <a:p>
            <a:pPr marL="257175" indent="-257175">
              <a:lnSpc>
                <a:spcPct val="107000"/>
              </a:lnSpc>
              <a:buFont typeface="Courier New" panose="02070309020205020404" pitchFamily="49" charset="0"/>
              <a:buChar char="o"/>
            </a:pPr>
            <a:r>
              <a:rPr lang="fr-FR" sz="1400" dirty="0">
                <a:latin typeface="Calibri" panose="020F0502020204030204" pitchFamily="34" charset="0"/>
                <a:ea typeface="Calibri" panose="020F0502020204030204" pitchFamily="34" charset="0"/>
                <a:cs typeface="Calibri" panose="020F0502020204030204" pitchFamily="34" charset="0"/>
              </a:rPr>
              <a:t>l’installation d’issue de secours, </a:t>
            </a:r>
          </a:p>
          <a:p>
            <a:pPr marL="257175" indent="-257175">
              <a:lnSpc>
                <a:spcPct val="107000"/>
              </a:lnSpc>
              <a:buFont typeface="Courier New" panose="02070309020205020404" pitchFamily="49" charset="0"/>
              <a:buChar char="o"/>
            </a:pPr>
            <a:r>
              <a:rPr lang="fr-FR" sz="1400" dirty="0">
                <a:latin typeface="Calibri" panose="020F0502020204030204" pitchFamily="34" charset="0"/>
                <a:ea typeface="Calibri" panose="020F0502020204030204" pitchFamily="34" charset="0"/>
                <a:cs typeface="Calibri" panose="020F0502020204030204" pitchFamily="34" charset="0"/>
              </a:rPr>
              <a:t>l’installation d’une alarme d’incendie. </a:t>
            </a:r>
          </a:p>
          <a:p>
            <a:pPr marL="257175" indent="-257175">
              <a:lnSpc>
                <a:spcPct val="107000"/>
              </a:lnSpc>
              <a:buFont typeface="Courier New" panose="02070309020205020404" pitchFamily="49" charset="0"/>
              <a:buChar char="o"/>
            </a:pPr>
            <a:r>
              <a:rPr lang="fr-FR" sz="1400" dirty="0">
                <a:latin typeface="Calibri" panose="020F0502020204030204" pitchFamily="34" charset="0"/>
                <a:ea typeface="Calibri" panose="020F0502020204030204" pitchFamily="34" charset="0"/>
                <a:cs typeface="Calibri" panose="020F0502020204030204" pitchFamily="34" charset="0"/>
              </a:rPr>
              <a:t>Elaborer un plan d’évacuation et former son personnel.</a:t>
            </a:r>
            <a:r>
              <a:rPr lang="fr-FR" sz="1400" dirty="0">
                <a:solidFill>
                  <a:srgbClr val="111111"/>
                </a:solidFill>
                <a:latin typeface="Calibri" panose="020F0502020204030204" pitchFamily="34" charset="0"/>
                <a:ea typeface="Calibri" panose="020F0502020204030204" pitchFamily="34" charset="0"/>
                <a:cs typeface="Calibri" panose="020F0502020204030204" pitchFamily="34" charset="0"/>
              </a:rPr>
              <a:t>  </a:t>
            </a:r>
          </a:p>
          <a:p>
            <a:pPr marL="257175" indent="-257175">
              <a:lnSpc>
                <a:spcPct val="107000"/>
              </a:lnSpc>
              <a:buFont typeface="Courier New" panose="02070309020205020404" pitchFamily="49" charset="0"/>
              <a:buChar char="o"/>
            </a:pPr>
            <a:endParaRPr lang="fr-FR" sz="900" kern="100" dirty="0">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CA135E6F-B71F-2908-1B0E-8B1C983DB658}"/>
              </a:ext>
            </a:extLst>
          </p:cNvPr>
          <p:cNvSpPr/>
          <p:nvPr/>
        </p:nvSpPr>
        <p:spPr>
          <a:xfrm>
            <a:off x="1522538" y="2376522"/>
            <a:ext cx="7176329" cy="2259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SN"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a:cs typeface="Calibri"/>
            </a:endParaRPr>
          </a:p>
        </p:txBody>
      </p:sp>
      <p:sp>
        <p:nvSpPr>
          <p:cNvPr id="2" name="Slide Number Placeholder 1">
            <a:extLst>
              <a:ext uri="{FF2B5EF4-FFF2-40B4-BE49-F238E27FC236}">
                <a16:creationId xmlns:a16="http://schemas.microsoft.com/office/drawing/2014/main" id="{AAA8DB89-32DC-A7B0-354B-BC22B12B0AA0}"/>
              </a:ext>
            </a:extLst>
          </p:cNvPr>
          <p:cNvSpPr>
            <a:spLocks noGrp="1"/>
          </p:cNvSpPr>
          <p:nvPr>
            <p:ph type="sldNum" sz="quarter" idx="12"/>
          </p:nvPr>
        </p:nvSpPr>
        <p:spPr>
          <a:xfrm>
            <a:off x="6641721" y="5664224"/>
            <a:ext cx="2057400" cy="273844"/>
          </a:xfrm>
        </p:spPr>
        <p:txBody>
          <a:bodyPr/>
          <a:lstStyle/>
          <a:p>
            <a:pPr defTabSz="685800">
              <a:defRPr/>
            </a:pPr>
            <a:r>
              <a:rPr lang="fr-FR" b="1" dirty="0">
                <a:solidFill>
                  <a:prstClr val="black">
                    <a:tint val="75000"/>
                  </a:prstClr>
                </a:solidFill>
                <a:latin typeface="Calibri" panose="020F0502020204030204" pitchFamily="34" charset="0"/>
                <a:cs typeface="Calibri" panose="020F0502020204030204" pitchFamily="34" charset="0"/>
              </a:rPr>
              <a:t>2</a:t>
            </a:r>
          </a:p>
          <a:p>
            <a:pPr defTabSz="685800">
              <a:defRPr/>
            </a:pPr>
            <a:endParaRPr lang="en-GB" kern="1200" dirty="0">
              <a:solidFill>
                <a:prstClr val="black">
                  <a:tint val="75000"/>
                </a:prstClr>
              </a:solidFill>
              <a:latin typeface="Calibri" panose="020F0502020204030204"/>
              <a:ea typeface="+mn-ea"/>
              <a:cs typeface="+mn-cs"/>
            </a:endParaRPr>
          </a:p>
        </p:txBody>
      </p:sp>
      <p:sp>
        <p:nvSpPr>
          <p:cNvPr id="6" name="Rectangle 5">
            <a:extLst>
              <a:ext uri="{FF2B5EF4-FFF2-40B4-BE49-F238E27FC236}">
                <a16:creationId xmlns:a16="http://schemas.microsoft.com/office/drawing/2014/main" id="{379D57F1-7A2B-1AEE-2F26-35D499E2CCC6}"/>
              </a:ext>
            </a:extLst>
          </p:cNvPr>
          <p:cNvSpPr/>
          <p:nvPr/>
        </p:nvSpPr>
        <p:spPr>
          <a:xfrm>
            <a:off x="38100" y="1132930"/>
            <a:ext cx="1485685" cy="35013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SN" sz="1200" dirty="0">
                <a:solidFill>
                  <a:prstClr val="black"/>
                </a:solidFill>
                <a:latin typeface="Calibri" panose="020F0502020204030204"/>
              </a:rPr>
              <a:t>Niveau de criticité :</a:t>
            </a:r>
          </a:p>
        </p:txBody>
      </p:sp>
      <p:sp>
        <p:nvSpPr>
          <p:cNvPr id="7" name="Rectangle 6">
            <a:extLst>
              <a:ext uri="{FF2B5EF4-FFF2-40B4-BE49-F238E27FC236}">
                <a16:creationId xmlns:a16="http://schemas.microsoft.com/office/drawing/2014/main" id="{0DDA06CD-A3C8-4AC4-E755-B2E997861749}"/>
              </a:ext>
            </a:extLst>
          </p:cNvPr>
          <p:cNvSpPr/>
          <p:nvPr/>
        </p:nvSpPr>
        <p:spPr>
          <a:xfrm>
            <a:off x="38099" y="1475014"/>
            <a:ext cx="1478055"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1" name="Oval 17">
            <a:extLst>
              <a:ext uri="{FF2B5EF4-FFF2-40B4-BE49-F238E27FC236}">
                <a16:creationId xmlns:a16="http://schemas.microsoft.com/office/drawing/2014/main" id="{83629A56-40D2-40D2-D810-478555ABFB81}"/>
              </a:ext>
            </a:extLst>
          </p:cNvPr>
          <p:cNvSpPr/>
          <p:nvPr/>
        </p:nvSpPr>
        <p:spPr>
          <a:xfrm>
            <a:off x="102193" y="1520449"/>
            <a:ext cx="393918" cy="36799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3" name="Oval 24">
            <a:extLst>
              <a:ext uri="{FF2B5EF4-FFF2-40B4-BE49-F238E27FC236}">
                <a16:creationId xmlns:a16="http://schemas.microsoft.com/office/drawing/2014/main" id="{0169D09C-EDE9-C3E2-2368-2D593C89AA6E}"/>
              </a:ext>
            </a:extLst>
          </p:cNvPr>
          <p:cNvSpPr/>
          <p:nvPr/>
        </p:nvSpPr>
        <p:spPr>
          <a:xfrm>
            <a:off x="102193" y="1988058"/>
            <a:ext cx="393918" cy="3789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5" name="Oval 26">
            <a:extLst>
              <a:ext uri="{FF2B5EF4-FFF2-40B4-BE49-F238E27FC236}">
                <a16:creationId xmlns:a16="http://schemas.microsoft.com/office/drawing/2014/main" id="{1CA4D106-B4F3-47CD-9F18-DF5F5B9283D9}"/>
              </a:ext>
            </a:extLst>
          </p:cNvPr>
          <p:cNvSpPr/>
          <p:nvPr/>
        </p:nvSpPr>
        <p:spPr>
          <a:xfrm>
            <a:off x="102193" y="2439702"/>
            <a:ext cx="393918" cy="39104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17" name="Oval 26">
            <a:extLst>
              <a:ext uri="{FF2B5EF4-FFF2-40B4-BE49-F238E27FC236}">
                <a16:creationId xmlns:a16="http://schemas.microsoft.com/office/drawing/2014/main" id="{40D685B4-6453-B839-AB90-4F98EFE3B245}"/>
              </a:ext>
            </a:extLst>
          </p:cNvPr>
          <p:cNvSpPr/>
          <p:nvPr/>
        </p:nvSpPr>
        <p:spPr>
          <a:xfrm>
            <a:off x="102193" y="2918298"/>
            <a:ext cx="393918" cy="38298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22" name="ZoneTexte 21">
            <a:extLst>
              <a:ext uri="{FF2B5EF4-FFF2-40B4-BE49-F238E27FC236}">
                <a16:creationId xmlns:a16="http://schemas.microsoft.com/office/drawing/2014/main" id="{576700A6-8466-F955-A9FE-2CFFF2808977}"/>
              </a:ext>
            </a:extLst>
          </p:cNvPr>
          <p:cNvSpPr txBox="1"/>
          <p:nvPr/>
        </p:nvSpPr>
        <p:spPr>
          <a:xfrm>
            <a:off x="557443" y="1988059"/>
            <a:ext cx="843678"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Majeur</a:t>
            </a:r>
          </a:p>
        </p:txBody>
      </p:sp>
      <p:sp>
        <p:nvSpPr>
          <p:cNvPr id="23" name="ZoneTexte 22">
            <a:extLst>
              <a:ext uri="{FF2B5EF4-FFF2-40B4-BE49-F238E27FC236}">
                <a16:creationId xmlns:a16="http://schemas.microsoft.com/office/drawing/2014/main" id="{96131E15-08AD-C325-9589-33A68ED4937F}"/>
              </a:ext>
            </a:extLst>
          </p:cNvPr>
          <p:cNvSpPr txBox="1"/>
          <p:nvPr/>
        </p:nvSpPr>
        <p:spPr>
          <a:xfrm>
            <a:off x="557444" y="2439702"/>
            <a:ext cx="843678"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Modéré</a:t>
            </a:r>
          </a:p>
        </p:txBody>
      </p:sp>
      <p:sp>
        <p:nvSpPr>
          <p:cNvPr id="24" name="ZoneTexte 23">
            <a:extLst>
              <a:ext uri="{FF2B5EF4-FFF2-40B4-BE49-F238E27FC236}">
                <a16:creationId xmlns:a16="http://schemas.microsoft.com/office/drawing/2014/main" id="{190A6FB5-2E85-463D-7084-F841888A4D99}"/>
              </a:ext>
            </a:extLst>
          </p:cNvPr>
          <p:cNvSpPr txBox="1"/>
          <p:nvPr/>
        </p:nvSpPr>
        <p:spPr>
          <a:xfrm>
            <a:off x="557443" y="2918298"/>
            <a:ext cx="842433"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Mineur</a:t>
            </a:r>
          </a:p>
        </p:txBody>
      </p:sp>
      <p:sp>
        <p:nvSpPr>
          <p:cNvPr id="26" name="ZoneTexte 25">
            <a:extLst>
              <a:ext uri="{FF2B5EF4-FFF2-40B4-BE49-F238E27FC236}">
                <a16:creationId xmlns:a16="http://schemas.microsoft.com/office/drawing/2014/main" id="{F147BDA3-8F6E-251A-9B89-BBA3118691BD}"/>
              </a:ext>
            </a:extLst>
          </p:cNvPr>
          <p:cNvSpPr txBox="1"/>
          <p:nvPr/>
        </p:nvSpPr>
        <p:spPr>
          <a:xfrm>
            <a:off x="496110" y="1520449"/>
            <a:ext cx="903766"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Extrême</a:t>
            </a:r>
          </a:p>
        </p:txBody>
      </p:sp>
      <p:pic>
        <p:nvPicPr>
          <p:cNvPr id="5" name="Image 4">
            <a:extLst>
              <a:ext uri="{FF2B5EF4-FFF2-40B4-BE49-F238E27FC236}">
                <a16:creationId xmlns:a16="http://schemas.microsoft.com/office/drawing/2014/main" id="{B124C302-BD89-5DF8-7684-E04B006B1316}"/>
              </a:ext>
            </a:extLst>
          </p:cNvPr>
          <p:cNvPicPr>
            <a:picLocks noChangeAspect="1"/>
          </p:cNvPicPr>
          <p:nvPr/>
        </p:nvPicPr>
        <p:blipFill>
          <a:blip r:embed="rId3"/>
          <a:stretch>
            <a:fillRect/>
          </a:stretch>
        </p:blipFill>
        <p:spPr>
          <a:xfrm>
            <a:off x="1522539" y="2611973"/>
            <a:ext cx="3356890" cy="1305236"/>
          </a:xfrm>
          <a:prstGeom prst="rect">
            <a:avLst/>
          </a:prstGeom>
        </p:spPr>
      </p:pic>
      <p:pic>
        <p:nvPicPr>
          <p:cNvPr id="10" name="Image 9">
            <a:extLst>
              <a:ext uri="{FF2B5EF4-FFF2-40B4-BE49-F238E27FC236}">
                <a16:creationId xmlns:a16="http://schemas.microsoft.com/office/drawing/2014/main" id="{121ADB5F-7E4B-9A4A-8F51-0A625F7EE1DB}"/>
              </a:ext>
            </a:extLst>
          </p:cNvPr>
          <p:cNvPicPr>
            <a:picLocks noChangeAspect="1"/>
          </p:cNvPicPr>
          <p:nvPr/>
        </p:nvPicPr>
        <p:blipFill>
          <a:blip r:embed="rId4"/>
          <a:stretch>
            <a:fillRect/>
          </a:stretch>
        </p:blipFill>
        <p:spPr>
          <a:xfrm>
            <a:off x="4879429" y="2602487"/>
            <a:ext cx="3813055" cy="1314722"/>
          </a:xfrm>
          <a:prstGeom prst="rect">
            <a:avLst/>
          </a:prstGeom>
        </p:spPr>
      </p:pic>
    </p:spTree>
    <p:extLst>
      <p:ext uri="{BB962C8B-B14F-4D97-AF65-F5344CB8AC3E}">
        <p14:creationId xmlns:p14="http://schemas.microsoft.com/office/powerpoint/2010/main" val="28185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DE732-26AF-7672-D791-A2662F51B50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C40807C-9664-C9FB-C2DB-D083E8DDEFBE}"/>
              </a:ext>
            </a:extLst>
          </p:cNvPr>
          <p:cNvSpPr/>
          <p:nvPr/>
        </p:nvSpPr>
        <p:spPr>
          <a:xfrm>
            <a:off x="38101" y="871810"/>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a:rPr>
              <a:t>CONSTATS &amp; RECOMMANDATIONS – AUDIT PHYSIQUE </a:t>
            </a:r>
            <a:endParaRPr lang="fr-FR" sz="1500" b="1" dirty="0">
              <a:solidFill>
                <a:prstClr val="white"/>
              </a:solidFill>
              <a:latin typeface="Trebuchet MS" panose="020B0603020202020204" pitchFamily="34" charset="0"/>
            </a:endParaRPr>
          </a:p>
        </p:txBody>
      </p:sp>
      <p:sp>
        <p:nvSpPr>
          <p:cNvPr id="16" name="Rectangle 15">
            <a:extLst>
              <a:ext uri="{FF2B5EF4-FFF2-40B4-BE49-F238E27FC236}">
                <a16:creationId xmlns:a16="http://schemas.microsoft.com/office/drawing/2014/main" id="{48AE6C2A-2AEB-AFAC-3A6A-DFB2072C49E8}"/>
              </a:ext>
            </a:extLst>
          </p:cNvPr>
          <p:cNvSpPr/>
          <p:nvPr/>
        </p:nvSpPr>
        <p:spPr>
          <a:xfrm>
            <a:off x="1595016" y="1156736"/>
            <a:ext cx="7181827" cy="32997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fr-FR" sz="1200" b="1" dirty="0">
                <a:solidFill>
                  <a:schemeClr val="tx1"/>
                </a:solidFill>
              </a:rPr>
              <a:t>Désorganisation du câblage réseau menaçant la fiabilité et la sécurité des infrastructures</a:t>
            </a:r>
            <a:endParaRPr lang="en-US" sz="1200" b="1" dirty="0">
              <a:solidFill>
                <a:schemeClr val="tx1"/>
              </a:solidFill>
              <a:latin typeface="Calibri" panose="020F0502020204030204"/>
              <a:ea typeface="Calibri"/>
              <a:cs typeface="Calibri"/>
            </a:endParaRPr>
          </a:p>
        </p:txBody>
      </p:sp>
      <p:sp>
        <p:nvSpPr>
          <p:cNvPr id="19" name="TextBox 18">
            <a:extLst>
              <a:ext uri="{FF2B5EF4-FFF2-40B4-BE49-F238E27FC236}">
                <a16:creationId xmlns:a16="http://schemas.microsoft.com/office/drawing/2014/main" id="{592EEA67-94E7-8160-D658-054FCC7F41ED}"/>
              </a:ext>
            </a:extLst>
          </p:cNvPr>
          <p:cNvSpPr txBox="1"/>
          <p:nvPr/>
        </p:nvSpPr>
        <p:spPr>
          <a:xfrm>
            <a:off x="1595017" y="1486709"/>
            <a:ext cx="7166944" cy="1115690"/>
          </a:xfrm>
          <a:prstGeom prst="rect">
            <a:avLst/>
          </a:prstGeom>
          <a:noFill/>
          <a:ln>
            <a:solidFill>
              <a:schemeClr val="tx1"/>
            </a:solidFill>
          </a:ln>
        </p:spPr>
        <p:txBody>
          <a:bodyPr wrap="square" lIns="68580" tIns="34290" rIns="68580" bIns="34290" rtlCol="0" anchor="t">
            <a:spAutoFit/>
          </a:bodyPr>
          <a:lstStyle/>
          <a:p>
            <a:r>
              <a:rPr lang="fr-FR" sz="1400" dirty="0">
                <a:latin typeface="Calibri" panose="020F0502020204030204" pitchFamily="34" charset="0"/>
                <a:ea typeface="Calibri" panose="020F0502020204030204" pitchFamily="34" charset="0"/>
                <a:cs typeface="Calibri" panose="020F0502020204030204" pitchFamily="34" charset="0"/>
              </a:rPr>
              <a:t>L’environnement technique présente un </a:t>
            </a:r>
            <a:r>
              <a:rPr lang="fr-FR" sz="1400" b="1" dirty="0">
                <a:latin typeface="Calibri" panose="020F0502020204030204" pitchFamily="34" charset="0"/>
                <a:ea typeface="Calibri" panose="020F0502020204030204" pitchFamily="34" charset="0"/>
                <a:cs typeface="Calibri" panose="020F0502020204030204" pitchFamily="34" charset="0"/>
              </a:rPr>
              <a:t>câblage désordonné et non étiqueté</a:t>
            </a:r>
            <a:r>
              <a:rPr lang="fr-FR" sz="1400" dirty="0">
                <a:latin typeface="Calibri" panose="020F0502020204030204" pitchFamily="34" charset="0"/>
                <a:ea typeface="Calibri" panose="020F0502020204030204" pitchFamily="34" charset="0"/>
                <a:cs typeface="Calibri" panose="020F0502020204030204" pitchFamily="34" charset="0"/>
              </a:rPr>
              <a:t>, avec des équipements exposés et des fils </a:t>
            </a:r>
            <a:r>
              <a:rPr lang="fr-FR" sz="1400" b="1" dirty="0">
                <a:latin typeface="Calibri" panose="020F0502020204030204" pitchFamily="34" charset="0"/>
                <a:ea typeface="Calibri" panose="020F0502020204030204" pitchFamily="34" charset="0"/>
                <a:cs typeface="Calibri" panose="020F0502020204030204" pitchFamily="34" charset="0"/>
              </a:rPr>
              <a:t>emmêlés ou non protégés</a:t>
            </a:r>
            <a:r>
              <a:rPr lang="fr-FR" sz="1400" dirty="0">
                <a:latin typeface="Calibri" panose="020F0502020204030204" pitchFamily="34" charset="0"/>
                <a:ea typeface="Calibri" panose="020F0502020204030204" pitchFamily="34" charset="0"/>
                <a:cs typeface="Calibri" panose="020F0502020204030204" pitchFamily="34" charset="0"/>
              </a:rPr>
              <a:t>, ce qui complique la maintenance, </a:t>
            </a:r>
            <a:r>
              <a:rPr lang="fr-FR" sz="1400" b="1" dirty="0">
                <a:latin typeface="Calibri" panose="020F0502020204030204" pitchFamily="34" charset="0"/>
                <a:ea typeface="Calibri" panose="020F0502020204030204" pitchFamily="34" charset="0"/>
                <a:cs typeface="Calibri" panose="020F0502020204030204" pitchFamily="34" charset="0"/>
              </a:rPr>
              <a:t>accroît le risque de déconnexion accidentelle</a:t>
            </a:r>
            <a:r>
              <a:rPr lang="fr-FR" sz="1400" dirty="0">
                <a:latin typeface="Calibri" panose="020F0502020204030204" pitchFamily="34" charset="0"/>
                <a:ea typeface="Calibri" panose="020F0502020204030204" pitchFamily="34" charset="0"/>
                <a:cs typeface="Calibri" panose="020F0502020204030204" pitchFamily="34" charset="0"/>
              </a:rPr>
              <a:t> et constitue un </a:t>
            </a:r>
            <a:r>
              <a:rPr lang="fr-FR" sz="1400" b="1" dirty="0">
                <a:latin typeface="Calibri" panose="020F0502020204030204" pitchFamily="34" charset="0"/>
                <a:ea typeface="Calibri" panose="020F0502020204030204" pitchFamily="34" charset="0"/>
                <a:cs typeface="Calibri" panose="020F0502020204030204" pitchFamily="34" charset="0"/>
              </a:rPr>
              <a:t>danger pour la sécurité électrique et physique</a:t>
            </a:r>
            <a:r>
              <a:rPr lang="fr-FR" sz="1400" dirty="0">
                <a:latin typeface="Calibri" panose="020F0502020204030204" pitchFamily="34" charset="0"/>
                <a:ea typeface="Calibri" panose="020F0502020204030204" pitchFamily="34" charset="0"/>
                <a:cs typeface="Calibri" panose="020F0502020204030204" pitchFamily="34" charset="0"/>
              </a:rPr>
              <a:t> des installations.</a:t>
            </a:r>
          </a:p>
          <a:p>
            <a:endParaRPr lang="fr-FR" sz="1200" dirty="0">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D8419147-923A-5094-2D3A-A4A2C9D72E8A}"/>
              </a:ext>
            </a:extLst>
          </p:cNvPr>
          <p:cNvSpPr/>
          <p:nvPr/>
        </p:nvSpPr>
        <p:spPr>
          <a:xfrm>
            <a:off x="1595016" y="4119652"/>
            <a:ext cx="7162068" cy="22535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cs typeface="Calibri"/>
              </a:rPr>
              <a:t>Impacts</a:t>
            </a:r>
            <a:r>
              <a:rPr lang="en-US" sz="1200" b="1" dirty="0">
                <a:solidFill>
                  <a:prstClr val="black"/>
                </a:solidFill>
                <a:latin typeface="Calibri" panose="020F0502020204030204"/>
                <a:cs typeface="Calibri"/>
              </a:rPr>
              <a:t> /Conclusion </a:t>
            </a:r>
            <a:r>
              <a:rPr lang="en-SN" sz="1200" dirty="0">
                <a:solidFill>
                  <a:prstClr val="black"/>
                </a:solidFill>
                <a:latin typeface="Calibri" panose="020F0502020204030204"/>
                <a:cs typeface="Calibri"/>
              </a:rPr>
              <a:t> </a:t>
            </a:r>
            <a:endParaRPr lang="en-SN" sz="1200" dirty="0">
              <a:solidFill>
                <a:prstClr val="black"/>
              </a:solidFill>
              <a:latin typeface="Calibri" panose="020F0502020204030204"/>
            </a:endParaRPr>
          </a:p>
        </p:txBody>
      </p:sp>
      <p:sp>
        <p:nvSpPr>
          <p:cNvPr id="21" name="TextBox 20">
            <a:extLst>
              <a:ext uri="{FF2B5EF4-FFF2-40B4-BE49-F238E27FC236}">
                <a16:creationId xmlns:a16="http://schemas.microsoft.com/office/drawing/2014/main" id="{C394A870-6A21-B69F-3DF2-386AD63F8466}"/>
              </a:ext>
            </a:extLst>
          </p:cNvPr>
          <p:cNvSpPr txBox="1"/>
          <p:nvPr/>
        </p:nvSpPr>
        <p:spPr>
          <a:xfrm>
            <a:off x="1595016" y="4369968"/>
            <a:ext cx="7179334" cy="500137"/>
          </a:xfrm>
          <a:prstGeom prst="rect">
            <a:avLst/>
          </a:prstGeom>
          <a:noFill/>
          <a:ln>
            <a:solidFill>
              <a:schemeClr val="tx1"/>
            </a:solidFill>
          </a:ln>
        </p:spPr>
        <p:txBody>
          <a:bodyPr wrap="square" lIns="68580" tIns="34290" rIns="68580" bIns="34290" rtlCol="0" anchor="t">
            <a:spAutoFit/>
          </a:bodyPr>
          <a:lstStyle/>
          <a:p>
            <a:r>
              <a:rPr lang="fr-FR" sz="1400" dirty="0">
                <a:latin typeface="Calibri" panose="020F0502020204030204" pitchFamily="34" charset="0"/>
                <a:cs typeface="Calibri" panose="020F0502020204030204" pitchFamily="34" charset="0"/>
              </a:rPr>
              <a:t>Non-conformité aux normes de sécurité	-Détérioration des câbles       	</a:t>
            </a:r>
          </a:p>
          <a:p>
            <a:r>
              <a:rPr lang="fr-FR" sz="1400" dirty="0">
                <a:latin typeface="Calibri" panose="020F0502020204030204" pitchFamily="34" charset="0"/>
                <a:cs typeface="Calibri" panose="020F0502020204030204" pitchFamily="34" charset="0"/>
              </a:rPr>
              <a:t>- Court-circuit                                                            -Difficulté de maintenance et de dépannage</a:t>
            </a:r>
          </a:p>
        </p:txBody>
      </p:sp>
      <p:sp>
        <p:nvSpPr>
          <p:cNvPr id="3" name="Rectangle 2">
            <a:extLst>
              <a:ext uri="{FF2B5EF4-FFF2-40B4-BE49-F238E27FC236}">
                <a16:creationId xmlns:a16="http://schemas.microsoft.com/office/drawing/2014/main" id="{E9B48146-32AB-199D-CBD2-4A4B18847C28}"/>
              </a:ext>
            </a:extLst>
          </p:cNvPr>
          <p:cNvSpPr/>
          <p:nvPr/>
        </p:nvSpPr>
        <p:spPr>
          <a:xfrm>
            <a:off x="1603776" y="4895062"/>
            <a:ext cx="7170573" cy="24905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a:cs typeface="Calibri"/>
            </a:endParaRPr>
          </a:p>
        </p:txBody>
      </p:sp>
      <p:sp>
        <p:nvSpPr>
          <p:cNvPr id="4" name="TextBox 3">
            <a:extLst>
              <a:ext uri="{FF2B5EF4-FFF2-40B4-BE49-F238E27FC236}">
                <a16:creationId xmlns:a16="http://schemas.microsoft.com/office/drawing/2014/main" id="{F743E050-B1E0-32BA-C308-58312A9B9779}"/>
              </a:ext>
            </a:extLst>
          </p:cNvPr>
          <p:cNvSpPr txBox="1"/>
          <p:nvPr/>
        </p:nvSpPr>
        <p:spPr>
          <a:xfrm>
            <a:off x="1588014" y="5154994"/>
            <a:ext cx="7188830" cy="981102"/>
          </a:xfrm>
          <a:prstGeom prst="rect">
            <a:avLst/>
          </a:prstGeom>
          <a:noFill/>
          <a:ln>
            <a:solidFill>
              <a:schemeClr val="tx1"/>
            </a:solidFill>
          </a:ln>
        </p:spPr>
        <p:txBody>
          <a:bodyPr wrap="square" lIns="68580" tIns="34290" rIns="68580" bIns="34290" rtlCol="0" anchor="t">
            <a:spAutoFit/>
          </a:bodyPr>
          <a:lstStyle/>
          <a:p>
            <a:pPr marL="257175" indent="-257175">
              <a:lnSpc>
                <a:spcPct val="107000"/>
              </a:lnSpc>
              <a:buFont typeface="Courier New" panose="02070309020205020404" pitchFamily="49" charset="0"/>
              <a:buChar char="o"/>
            </a:pPr>
            <a:r>
              <a:rPr lang="fr-FR" sz="1400" dirty="0">
                <a:latin typeface="Calibri" panose="020F0502020204030204" pitchFamily="34" charset="0"/>
                <a:cs typeface="Calibri" panose="020F0502020204030204" pitchFamily="34" charset="0"/>
              </a:rPr>
              <a:t>une maintenance régulière préventive, </a:t>
            </a:r>
          </a:p>
          <a:p>
            <a:pPr marL="257175" indent="-257175">
              <a:lnSpc>
                <a:spcPct val="107000"/>
              </a:lnSpc>
              <a:buFont typeface="Courier New" panose="02070309020205020404" pitchFamily="49" charset="0"/>
              <a:buChar char="o"/>
            </a:pPr>
            <a:r>
              <a:rPr lang="fr-FR" sz="1400" dirty="0">
                <a:latin typeface="Calibri" panose="020F0502020204030204" pitchFamily="34" charset="0"/>
                <a:cs typeface="Calibri" panose="020F0502020204030204" pitchFamily="34" charset="0"/>
              </a:rPr>
              <a:t>utiliser des gaines de protection , </a:t>
            </a:r>
          </a:p>
          <a:p>
            <a:pPr marL="257175" indent="-257175">
              <a:lnSpc>
                <a:spcPct val="107000"/>
              </a:lnSpc>
              <a:buFont typeface="Courier New" panose="02070309020205020404" pitchFamily="49" charset="0"/>
              <a:buChar char="o"/>
            </a:pPr>
            <a:r>
              <a:rPr lang="fr-FR" sz="1400" dirty="0">
                <a:latin typeface="Calibri" panose="020F0502020204030204" pitchFamily="34" charset="0"/>
                <a:cs typeface="Calibri" panose="020F0502020204030204" pitchFamily="34" charset="0"/>
              </a:rPr>
              <a:t>faire un étiquetage des </a:t>
            </a:r>
            <a:r>
              <a:rPr lang="fr-FR" sz="1400" dirty="0" err="1">
                <a:latin typeface="Calibri" panose="020F0502020204030204" pitchFamily="34" charset="0"/>
                <a:cs typeface="Calibri" panose="020F0502020204030204" pitchFamily="34" charset="0"/>
              </a:rPr>
              <a:t>cables</a:t>
            </a:r>
            <a:r>
              <a:rPr lang="fr-FR" sz="1400" dirty="0">
                <a:latin typeface="Calibri" panose="020F0502020204030204" pitchFamily="34" charset="0"/>
                <a:cs typeface="Calibri" panose="020F0502020204030204" pitchFamily="34" charset="0"/>
              </a:rPr>
              <a:t>, </a:t>
            </a:r>
          </a:p>
          <a:p>
            <a:pPr marL="257175" indent="-257175">
              <a:lnSpc>
                <a:spcPct val="107000"/>
              </a:lnSpc>
              <a:buFont typeface="Courier New" panose="02070309020205020404" pitchFamily="49" charset="0"/>
              <a:buChar char="o"/>
            </a:pPr>
            <a:r>
              <a:rPr lang="fr-FR" sz="1400" dirty="0">
                <a:latin typeface="Calibri" panose="020F0502020204030204" pitchFamily="34" charset="0"/>
                <a:cs typeface="Calibri" panose="020F0502020204030204" pitchFamily="34" charset="0"/>
              </a:rPr>
              <a:t>faire une inspection régulière des équipements afin de retirer ceux hors service.</a:t>
            </a:r>
            <a:endParaRPr lang="fr-FR" sz="1400" kern="100" dirty="0">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4F8F8A8C-15BD-AD4E-6488-590DDD2995A1}"/>
              </a:ext>
            </a:extLst>
          </p:cNvPr>
          <p:cNvSpPr/>
          <p:nvPr/>
        </p:nvSpPr>
        <p:spPr>
          <a:xfrm>
            <a:off x="1602898" y="2467878"/>
            <a:ext cx="7159063" cy="3203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SN"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a:cs typeface="Calibri"/>
            </a:endParaRPr>
          </a:p>
        </p:txBody>
      </p:sp>
      <p:sp>
        <p:nvSpPr>
          <p:cNvPr id="2" name="Slide Number Placeholder 1">
            <a:extLst>
              <a:ext uri="{FF2B5EF4-FFF2-40B4-BE49-F238E27FC236}">
                <a16:creationId xmlns:a16="http://schemas.microsoft.com/office/drawing/2014/main" id="{C3C94B52-344F-D31B-8430-0EC3692C1963}"/>
              </a:ext>
            </a:extLst>
          </p:cNvPr>
          <p:cNvSpPr>
            <a:spLocks noGrp="1"/>
          </p:cNvSpPr>
          <p:nvPr>
            <p:ph type="sldNum" sz="quarter" idx="12"/>
          </p:nvPr>
        </p:nvSpPr>
        <p:spPr>
          <a:xfrm>
            <a:off x="6641721" y="5664224"/>
            <a:ext cx="2057400" cy="273844"/>
          </a:xfrm>
        </p:spPr>
        <p:txBody>
          <a:bodyPr/>
          <a:lstStyle/>
          <a:p>
            <a:pPr defTabSz="685800">
              <a:defRPr/>
            </a:pPr>
            <a:r>
              <a:rPr lang="fr-FR" b="1" dirty="0">
                <a:solidFill>
                  <a:prstClr val="black">
                    <a:tint val="75000"/>
                  </a:prstClr>
                </a:solidFill>
                <a:latin typeface="Calibri" panose="020F0502020204030204" pitchFamily="34" charset="0"/>
                <a:cs typeface="Calibri" panose="020F0502020204030204" pitchFamily="34" charset="0"/>
              </a:rPr>
              <a:t>2</a:t>
            </a:r>
          </a:p>
          <a:p>
            <a:pPr defTabSz="685800">
              <a:defRPr/>
            </a:pPr>
            <a:endParaRPr lang="en-GB" kern="1200" dirty="0">
              <a:solidFill>
                <a:prstClr val="black">
                  <a:tint val="75000"/>
                </a:prstClr>
              </a:solidFill>
              <a:latin typeface="Calibri" panose="020F0502020204030204"/>
              <a:ea typeface="+mn-ea"/>
              <a:cs typeface="+mn-cs"/>
            </a:endParaRPr>
          </a:p>
        </p:txBody>
      </p:sp>
      <p:sp>
        <p:nvSpPr>
          <p:cNvPr id="6" name="Rectangle 5">
            <a:extLst>
              <a:ext uri="{FF2B5EF4-FFF2-40B4-BE49-F238E27FC236}">
                <a16:creationId xmlns:a16="http://schemas.microsoft.com/office/drawing/2014/main" id="{24F46681-943F-4FEE-3CF1-BCD7AAD8F298}"/>
              </a:ext>
            </a:extLst>
          </p:cNvPr>
          <p:cNvSpPr/>
          <p:nvPr/>
        </p:nvSpPr>
        <p:spPr>
          <a:xfrm>
            <a:off x="38100" y="1156735"/>
            <a:ext cx="1549913" cy="32633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SN" sz="1200" dirty="0">
                <a:solidFill>
                  <a:prstClr val="black"/>
                </a:solidFill>
                <a:latin typeface="Calibri" panose="020F0502020204030204"/>
              </a:rPr>
              <a:t>Niveau de criticité :</a:t>
            </a:r>
          </a:p>
        </p:txBody>
      </p:sp>
      <p:sp>
        <p:nvSpPr>
          <p:cNvPr id="7" name="Rectangle 6">
            <a:extLst>
              <a:ext uri="{FF2B5EF4-FFF2-40B4-BE49-F238E27FC236}">
                <a16:creationId xmlns:a16="http://schemas.microsoft.com/office/drawing/2014/main" id="{4F4FDD41-1599-35F6-FF35-6B6D36E1E8BF}"/>
              </a:ext>
            </a:extLst>
          </p:cNvPr>
          <p:cNvSpPr/>
          <p:nvPr/>
        </p:nvSpPr>
        <p:spPr>
          <a:xfrm>
            <a:off x="51757" y="1486421"/>
            <a:ext cx="1536256" cy="20027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dirty="0">
              <a:solidFill>
                <a:prstClr val="white"/>
              </a:solidFill>
              <a:latin typeface="Calibri" panose="020F0502020204030204"/>
            </a:endParaRPr>
          </a:p>
        </p:txBody>
      </p:sp>
      <p:sp>
        <p:nvSpPr>
          <p:cNvPr id="11" name="Oval 17">
            <a:extLst>
              <a:ext uri="{FF2B5EF4-FFF2-40B4-BE49-F238E27FC236}">
                <a16:creationId xmlns:a16="http://schemas.microsoft.com/office/drawing/2014/main" id="{8734A003-6A87-06C3-5EB3-9EC72C09148A}"/>
              </a:ext>
            </a:extLst>
          </p:cNvPr>
          <p:cNvSpPr/>
          <p:nvPr/>
        </p:nvSpPr>
        <p:spPr>
          <a:xfrm>
            <a:off x="100934" y="1546240"/>
            <a:ext cx="421092" cy="359902"/>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3" name="Oval 24">
            <a:extLst>
              <a:ext uri="{FF2B5EF4-FFF2-40B4-BE49-F238E27FC236}">
                <a16:creationId xmlns:a16="http://schemas.microsoft.com/office/drawing/2014/main" id="{3DD0EADC-A68E-050A-EBC6-C89442F8CB84}"/>
              </a:ext>
            </a:extLst>
          </p:cNvPr>
          <p:cNvSpPr/>
          <p:nvPr/>
        </p:nvSpPr>
        <p:spPr>
          <a:xfrm>
            <a:off x="107426" y="1982841"/>
            <a:ext cx="415846" cy="4004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5" name="Oval 26">
            <a:extLst>
              <a:ext uri="{FF2B5EF4-FFF2-40B4-BE49-F238E27FC236}">
                <a16:creationId xmlns:a16="http://schemas.microsoft.com/office/drawing/2014/main" id="{EE8778FE-0352-B7CB-201E-7DBB1165E2B2}"/>
              </a:ext>
            </a:extLst>
          </p:cNvPr>
          <p:cNvSpPr/>
          <p:nvPr/>
        </p:nvSpPr>
        <p:spPr>
          <a:xfrm>
            <a:off x="135197" y="2478639"/>
            <a:ext cx="386829" cy="40441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17" name="Oval 26">
            <a:extLst>
              <a:ext uri="{FF2B5EF4-FFF2-40B4-BE49-F238E27FC236}">
                <a16:creationId xmlns:a16="http://schemas.microsoft.com/office/drawing/2014/main" id="{1C5FEE7B-171D-C2DC-9876-CA8998F4929D}"/>
              </a:ext>
            </a:extLst>
          </p:cNvPr>
          <p:cNvSpPr/>
          <p:nvPr/>
        </p:nvSpPr>
        <p:spPr>
          <a:xfrm>
            <a:off x="135197" y="2959751"/>
            <a:ext cx="386829" cy="4254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22" name="ZoneTexte 21">
            <a:extLst>
              <a:ext uri="{FF2B5EF4-FFF2-40B4-BE49-F238E27FC236}">
                <a16:creationId xmlns:a16="http://schemas.microsoft.com/office/drawing/2014/main" id="{5D583E81-B3C2-4B56-1E78-5AD48BAE3DDF}"/>
              </a:ext>
            </a:extLst>
          </p:cNvPr>
          <p:cNvSpPr txBox="1"/>
          <p:nvPr/>
        </p:nvSpPr>
        <p:spPr>
          <a:xfrm>
            <a:off x="522026" y="2062047"/>
            <a:ext cx="879095"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Majeur</a:t>
            </a:r>
          </a:p>
        </p:txBody>
      </p:sp>
      <p:sp>
        <p:nvSpPr>
          <p:cNvPr id="23" name="ZoneTexte 22">
            <a:extLst>
              <a:ext uri="{FF2B5EF4-FFF2-40B4-BE49-F238E27FC236}">
                <a16:creationId xmlns:a16="http://schemas.microsoft.com/office/drawing/2014/main" id="{5DD10718-57A8-4ECA-00A2-023ED8E1F6A4}"/>
              </a:ext>
            </a:extLst>
          </p:cNvPr>
          <p:cNvSpPr txBox="1"/>
          <p:nvPr/>
        </p:nvSpPr>
        <p:spPr>
          <a:xfrm>
            <a:off x="522026" y="2528342"/>
            <a:ext cx="879095"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Modéré</a:t>
            </a:r>
          </a:p>
        </p:txBody>
      </p:sp>
      <p:sp>
        <p:nvSpPr>
          <p:cNvPr id="24" name="ZoneTexte 23">
            <a:extLst>
              <a:ext uri="{FF2B5EF4-FFF2-40B4-BE49-F238E27FC236}">
                <a16:creationId xmlns:a16="http://schemas.microsoft.com/office/drawing/2014/main" id="{3B60CE01-2418-E72E-3704-D451431366C1}"/>
              </a:ext>
            </a:extLst>
          </p:cNvPr>
          <p:cNvSpPr txBox="1"/>
          <p:nvPr/>
        </p:nvSpPr>
        <p:spPr>
          <a:xfrm>
            <a:off x="546295" y="2994638"/>
            <a:ext cx="853581"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Mineur</a:t>
            </a:r>
          </a:p>
        </p:txBody>
      </p:sp>
      <p:sp>
        <p:nvSpPr>
          <p:cNvPr id="26" name="ZoneTexte 25">
            <a:extLst>
              <a:ext uri="{FF2B5EF4-FFF2-40B4-BE49-F238E27FC236}">
                <a16:creationId xmlns:a16="http://schemas.microsoft.com/office/drawing/2014/main" id="{464DB88D-14D4-5497-755D-9E8D2C0CD1D4}"/>
              </a:ext>
            </a:extLst>
          </p:cNvPr>
          <p:cNvSpPr txBox="1"/>
          <p:nvPr/>
        </p:nvSpPr>
        <p:spPr>
          <a:xfrm>
            <a:off x="522026" y="1578428"/>
            <a:ext cx="877850"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Extrême</a:t>
            </a:r>
          </a:p>
        </p:txBody>
      </p:sp>
      <p:pic>
        <p:nvPicPr>
          <p:cNvPr id="10" name="Image 9" descr="Une image contenant intérieur, ordinateur portable, personne, ordinateur&#10;&#10;Le contenu généré par l’IA peut être incorrect.">
            <a:extLst>
              <a:ext uri="{FF2B5EF4-FFF2-40B4-BE49-F238E27FC236}">
                <a16:creationId xmlns:a16="http://schemas.microsoft.com/office/drawing/2014/main" id="{8E6C2A51-AB1A-4A01-21B5-14F86E47A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282" y="2791552"/>
            <a:ext cx="2055046" cy="1300261"/>
          </a:xfrm>
          <a:prstGeom prst="rect">
            <a:avLst/>
          </a:prstGeom>
        </p:spPr>
      </p:pic>
      <p:pic>
        <p:nvPicPr>
          <p:cNvPr id="14" name="Image 13" descr="Une image contenant intérieur, mur, ordinateur, sol&#10;&#10;Le contenu généré par l’IA peut être incorrect.">
            <a:extLst>
              <a:ext uri="{FF2B5EF4-FFF2-40B4-BE49-F238E27FC236}">
                <a16:creationId xmlns:a16="http://schemas.microsoft.com/office/drawing/2014/main" id="{E9DEA377-A08E-BCB2-5E61-BEA2FA6CD6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6555" y="2788202"/>
            <a:ext cx="2217795" cy="1314493"/>
          </a:xfrm>
          <a:prstGeom prst="rect">
            <a:avLst/>
          </a:prstGeom>
        </p:spPr>
      </p:pic>
      <p:pic>
        <p:nvPicPr>
          <p:cNvPr id="25" name="Image 24" descr="Une image contenant sol, intérieur, meubles, mur&#10;&#10;Le contenu généré par l’IA peut être incorrect.">
            <a:extLst>
              <a:ext uri="{FF2B5EF4-FFF2-40B4-BE49-F238E27FC236}">
                <a16:creationId xmlns:a16="http://schemas.microsoft.com/office/drawing/2014/main" id="{CCBB3047-6F15-7EAB-6D8D-B338CCF1C1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09549" y="2794901"/>
            <a:ext cx="2947007" cy="1307794"/>
          </a:xfrm>
          <a:prstGeom prst="rect">
            <a:avLst/>
          </a:prstGeom>
        </p:spPr>
      </p:pic>
    </p:spTree>
    <p:extLst>
      <p:ext uri="{BB962C8B-B14F-4D97-AF65-F5344CB8AC3E}">
        <p14:creationId xmlns:p14="http://schemas.microsoft.com/office/powerpoint/2010/main" val="11299342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7DCD4-A3A8-1DD3-E095-B68AB77AE4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792AF6F-3BE7-D540-E1AC-C2E380D78A15}"/>
              </a:ext>
            </a:extLst>
          </p:cNvPr>
          <p:cNvSpPr/>
          <p:nvPr/>
        </p:nvSpPr>
        <p:spPr>
          <a:xfrm>
            <a:off x="38100" y="898937"/>
            <a:ext cx="8659759" cy="23399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a:rPr>
              <a:t>CONSTATS &amp; RECOMMANDATIONS – AUDIT PHYSIQUE </a:t>
            </a:r>
            <a:endParaRPr lang="fr-FR" sz="1500" b="1" dirty="0">
              <a:solidFill>
                <a:prstClr val="white"/>
              </a:solidFill>
              <a:latin typeface="Trebuchet MS" panose="020B0603020202020204" pitchFamily="34" charset="0"/>
            </a:endParaRPr>
          </a:p>
        </p:txBody>
      </p:sp>
      <p:sp>
        <p:nvSpPr>
          <p:cNvPr id="16" name="Rectangle 15">
            <a:extLst>
              <a:ext uri="{FF2B5EF4-FFF2-40B4-BE49-F238E27FC236}">
                <a16:creationId xmlns:a16="http://schemas.microsoft.com/office/drawing/2014/main" id="{7372842C-5344-D52F-40BC-F2CE343408EF}"/>
              </a:ext>
            </a:extLst>
          </p:cNvPr>
          <p:cNvSpPr/>
          <p:nvPr/>
        </p:nvSpPr>
        <p:spPr>
          <a:xfrm>
            <a:off x="1601144" y="1149542"/>
            <a:ext cx="7099222" cy="3371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schemeClr val="tx1"/>
                </a:solidFill>
                <a:latin typeface="Calibri" panose="020F0502020204030204"/>
              </a:rPr>
              <a:t>Constat </a:t>
            </a:r>
            <a:r>
              <a:rPr lang="en-US" sz="1200" b="1" dirty="0">
                <a:solidFill>
                  <a:schemeClr val="tx1"/>
                </a:solidFill>
                <a:latin typeface="Calibri" panose="020F0502020204030204"/>
              </a:rPr>
              <a:t>04:</a:t>
            </a:r>
            <a:r>
              <a:rPr lang="en-US" sz="1200" b="1" dirty="0">
                <a:solidFill>
                  <a:schemeClr val="dk1"/>
                </a:solidFill>
                <a:latin typeface="Calibri"/>
              </a:rPr>
              <a:t>Installations </a:t>
            </a:r>
            <a:r>
              <a:rPr lang="en-US" sz="1200" b="1" dirty="0" err="1">
                <a:solidFill>
                  <a:schemeClr val="dk1"/>
                </a:solidFill>
                <a:latin typeface="Calibri"/>
              </a:rPr>
              <a:t>électriques</a:t>
            </a:r>
            <a:r>
              <a:rPr lang="en-US" sz="1200" b="1" dirty="0">
                <a:solidFill>
                  <a:schemeClr val="dk1"/>
                </a:solidFill>
                <a:latin typeface="Calibri"/>
              </a:rPr>
              <a:t> et protections </a:t>
            </a:r>
            <a:r>
              <a:rPr lang="en-US" sz="1200" b="1" dirty="0" err="1">
                <a:solidFill>
                  <a:schemeClr val="dk1"/>
                </a:solidFill>
                <a:latin typeface="Calibri"/>
              </a:rPr>
              <a:t>lumineuses</a:t>
            </a:r>
            <a:r>
              <a:rPr lang="en-US" sz="1200" b="1" dirty="0">
                <a:solidFill>
                  <a:schemeClr val="dk1"/>
                </a:solidFill>
                <a:latin typeface="Calibri"/>
              </a:rPr>
              <a:t> </a:t>
            </a:r>
            <a:r>
              <a:rPr lang="en-US" sz="1200" b="1" dirty="0" err="1">
                <a:solidFill>
                  <a:schemeClr val="dk1"/>
                </a:solidFill>
                <a:latin typeface="Calibri"/>
              </a:rPr>
              <a:t>inadéquates</a:t>
            </a:r>
            <a:endParaRPr lang="en-US" sz="1200" b="1" dirty="0">
              <a:solidFill>
                <a:schemeClr val="tx1"/>
              </a:solidFill>
              <a:latin typeface="Calibri" panose="020F0502020204030204"/>
              <a:ea typeface="Calibri"/>
              <a:cs typeface="Calibri"/>
            </a:endParaRPr>
          </a:p>
        </p:txBody>
      </p:sp>
      <p:sp>
        <p:nvSpPr>
          <p:cNvPr id="19" name="TextBox 18">
            <a:extLst>
              <a:ext uri="{FF2B5EF4-FFF2-40B4-BE49-F238E27FC236}">
                <a16:creationId xmlns:a16="http://schemas.microsoft.com/office/drawing/2014/main" id="{A3FC7CB3-8B24-B68F-1122-12723AD106FC}"/>
              </a:ext>
            </a:extLst>
          </p:cNvPr>
          <p:cNvSpPr txBox="1"/>
          <p:nvPr/>
        </p:nvSpPr>
        <p:spPr>
          <a:xfrm>
            <a:off x="1601142" y="1486709"/>
            <a:ext cx="7097469" cy="981102"/>
          </a:xfrm>
          <a:prstGeom prst="rect">
            <a:avLst/>
          </a:prstGeom>
          <a:noFill/>
          <a:ln>
            <a:solidFill>
              <a:schemeClr val="tx1"/>
            </a:solidFill>
          </a:ln>
        </p:spPr>
        <p:txBody>
          <a:bodyPr wrap="square" lIns="68580" tIns="34290" rIns="68580" bIns="34290" rtlCol="0" anchor="t">
            <a:spAutoFit/>
          </a:bodyPr>
          <a:lstStyle/>
          <a:p>
            <a:pPr marL="171450">
              <a:lnSpc>
                <a:spcPct val="107000"/>
              </a:lnSpc>
              <a:spcAft>
                <a:spcPts val="600"/>
              </a:spcAft>
            </a:pPr>
            <a:r>
              <a:rPr lang="fr-FR" sz="1400" dirty="0">
                <a:latin typeface="Calibri" panose="020F0502020204030204" pitchFamily="34" charset="0"/>
                <a:ea typeface="Calibri" panose="020F0502020204030204" pitchFamily="34" charset="0"/>
                <a:cs typeface="Calibri" panose="020F0502020204030204" pitchFamily="34" charset="0"/>
              </a:rPr>
              <a:t>L’environnement électrique est </a:t>
            </a:r>
            <a:r>
              <a:rPr lang="fr-FR" sz="1400" b="1" dirty="0">
                <a:latin typeface="Calibri" panose="020F0502020204030204" pitchFamily="34" charset="0"/>
                <a:ea typeface="Calibri" panose="020F0502020204030204" pitchFamily="34" charset="0"/>
                <a:cs typeface="Calibri" panose="020F0502020204030204" pitchFamily="34" charset="0"/>
              </a:rPr>
              <a:t>mal entretenu</a:t>
            </a:r>
            <a:r>
              <a:rPr lang="fr-FR" sz="1400" dirty="0">
                <a:latin typeface="Calibri" panose="020F0502020204030204" pitchFamily="34" charset="0"/>
                <a:ea typeface="Calibri" panose="020F0502020204030204" pitchFamily="34" charset="0"/>
                <a:cs typeface="Calibri" panose="020F0502020204030204" pitchFamily="34" charset="0"/>
              </a:rPr>
              <a:t> : l’</a:t>
            </a:r>
            <a:r>
              <a:rPr lang="fr-FR" sz="1400" b="1" dirty="0">
                <a:latin typeface="Calibri" panose="020F0502020204030204" pitchFamily="34" charset="0"/>
                <a:ea typeface="Calibri" panose="020F0502020204030204" pitchFamily="34" charset="0"/>
                <a:cs typeface="Calibri" panose="020F0502020204030204" pitchFamily="34" charset="0"/>
              </a:rPr>
              <a:t>éclairage est non fonctionnel</a:t>
            </a:r>
            <a:r>
              <a:rPr lang="fr-FR" sz="1400" dirty="0">
                <a:latin typeface="Calibri" panose="020F0502020204030204" pitchFamily="34" charset="0"/>
                <a:ea typeface="Calibri" panose="020F0502020204030204" pitchFamily="34" charset="0"/>
                <a:cs typeface="Calibri" panose="020F0502020204030204" pitchFamily="34" charset="0"/>
              </a:rPr>
              <a:t>, les </a:t>
            </a:r>
            <a:r>
              <a:rPr lang="fr-FR" sz="1400" b="1" dirty="0">
                <a:latin typeface="Calibri" panose="020F0502020204030204" pitchFamily="34" charset="0"/>
                <a:ea typeface="Calibri" panose="020F0502020204030204" pitchFamily="34" charset="0"/>
                <a:cs typeface="Calibri" panose="020F0502020204030204" pitchFamily="34" charset="0"/>
              </a:rPr>
              <a:t>prises et le boîtier de distribution</a:t>
            </a:r>
            <a:r>
              <a:rPr lang="fr-FR" sz="1400" dirty="0">
                <a:latin typeface="Calibri" panose="020F0502020204030204" pitchFamily="34" charset="0"/>
                <a:ea typeface="Calibri" panose="020F0502020204030204" pitchFamily="34" charset="0"/>
                <a:cs typeface="Calibri" panose="020F0502020204030204" pitchFamily="34" charset="0"/>
              </a:rPr>
              <a:t> sont en </a:t>
            </a:r>
            <a:r>
              <a:rPr lang="fr-FR" sz="1400" b="1" dirty="0">
                <a:latin typeface="Calibri" panose="020F0502020204030204" pitchFamily="34" charset="0"/>
                <a:ea typeface="Calibri" panose="020F0502020204030204" pitchFamily="34" charset="0"/>
                <a:cs typeface="Calibri" panose="020F0502020204030204" pitchFamily="34" charset="0"/>
              </a:rPr>
              <a:t>état de dégradation</a:t>
            </a:r>
            <a:r>
              <a:rPr lang="fr-FR" sz="1400" dirty="0">
                <a:latin typeface="Calibri" panose="020F0502020204030204" pitchFamily="34" charset="0"/>
                <a:ea typeface="Calibri" panose="020F0502020204030204" pitchFamily="34" charset="0"/>
                <a:cs typeface="Calibri" panose="020F0502020204030204" pitchFamily="34" charset="0"/>
              </a:rPr>
              <a:t>, et l’absence de </a:t>
            </a:r>
            <a:r>
              <a:rPr lang="fr-FR" sz="1400" b="1" dirty="0">
                <a:latin typeface="Calibri" panose="020F0502020204030204" pitchFamily="34" charset="0"/>
                <a:ea typeface="Calibri" panose="020F0502020204030204" pitchFamily="34" charset="0"/>
                <a:cs typeface="Calibri" panose="020F0502020204030204" pitchFamily="34" charset="0"/>
              </a:rPr>
              <a:t>rideaux</a:t>
            </a:r>
            <a:r>
              <a:rPr lang="fr-FR" sz="1400" dirty="0">
                <a:latin typeface="Calibri" panose="020F0502020204030204" pitchFamily="34" charset="0"/>
                <a:ea typeface="Calibri" panose="020F0502020204030204" pitchFamily="34" charset="0"/>
                <a:cs typeface="Calibri" panose="020F0502020204030204" pitchFamily="34" charset="0"/>
              </a:rPr>
              <a:t> expose les équipements à une </a:t>
            </a:r>
            <a:r>
              <a:rPr lang="fr-FR" sz="1400" b="1" dirty="0">
                <a:latin typeface="Calibri" panose="020F0502020204030204" pitchFamily="34" charset="0"/>
                <a:ea typeface="Calibri" panose="020F0502020204030204" pitchFamily="34" charset="0"/>
                <a:cs typeface="Calibri" panose="020F0502020204030204" pitchFamily="34" charset="0"/>
              </a:rPr>
              <a:t>chaleur excessive</a:t>
            </a:r>
            <a:r>
              <a:rPr lang="fr-FR" sz="1400" dirty="0">
                <a:latin typeface="Calibri" panose="020F0502020204030204" pitchFamily="34" charset="0"/>
                <a:ea typeface="Calibri" panose="020F0502020204030204" pitchFamily="34" charset="0"/>
                <a:cs typeface="Calibri" panose="020F0502020204030204" pitchFamily="34" charset="0"/>
              </a:rPr>
              <a:t> due aux </a:t>
            </a:r>
            <a:r>
              <a:rPr lang="fr-FR" sz="1400" b="1" dirty="0">
                <a:latin typeface="Calibri" panose="020F0502020204030204" pitchFamily="34" charset="0"/>
                <a:ea typeface="Calibri" panose="020F0502020204030204" pitchFamily="34" charset="0"/>
                <a:cs typeface="Calibri" panose="020F0502020204030204" pitchFamily="34" charset="0"/>
              </a:rPr>
              <a:t>rayons solaires</a:t>
            </a:r>
            <a:r>
              <a:rPr lang="fr-FR" sz="1400" dirty="0">
                <a:latin typeface="Calibri" panose="020F0502020204030204" pitchFamily="34" charset="0"/>
                <a:ea typeface="Calibri" panose="020F0502020204030204" pitchFamily="34" charset="0"/>
                <a:cs typeface="Calibri" panose="020F0502020204030204" pitchFamily="34" charset="0"/>
              </a:rPr>
              <a:t>, ce qui peut nuire à leur bon fonctionnement.</a:t>
            </a:r>
            <a:endParaRPr lang="fr-FR" sz="1400" kern="100" dirty="0">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8AF6C386-B5D8-A67A-54BC-8023868E1900}"/>
              </a:ext>
            </a:extLst>
          </p:cNvPr>
          <p:cNvSpPr/>
          <p:nvPr/>
        </p:nvSpPr>
        <p:spPr>
          <a:xfrm>
            <a:off x="1625191" y="4189698"/>
            <a:ext cx="7095967" cy="25031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cs typeface="Calibri"/>
              </a:rPr>
              <a:t>Impacts</a:t>
            </a:r>
            <a:r>
              <a:rPr lang="en-US" sz="1200" b="1" dirty="0">
                <a:solidFill>
                  <a:prstClr val="black"/>
                </a:solidFill>
                <a:latin typeface="Calibri" panose="020F0502020204030204"/>
                <a:cs typeface="Calibri"/>
              </a:rPr>
              <a:t> /Conclusion </a:t>
            </a:r>
            <a:r>
              <a:rPr lang="en-SN" sz="1200" dirty="0">
                <a:solidFill>
                  <a:prstClr val="black"/>
                </a:solidFill>
                <a:latin typeface="Calibri" panose="020F0502020204030204"/>
                <a:cs typeface="Calibri"/>
              </a:rPr>
              <a:t> </a:t>
            </a:r>
            <a:endParaRPr lang="en-SN" sz="1200" dirty="0">
              <a:solidFill>
                <a:prstClr val="black"/>
              </a:solidFill>
              <a:latin typeface="Calibri" panose="020F0502020204030204"/>
            </a:endParaRPr>
          </a:p>
        </p:txBody>
      </p:sp>
      <p:sp>
        <p:nvSpPr>
          <p:cNvPr id="21" name="TextBox 20">
            <a:extLst>
              <a:ext uri="{FF2B5EF4-FFF2-40B4-BE49-F238E27FC236}">
                <a16:creationId xmlns:a16="http://schemas.microsoft.com/office/drawing/2014/main" id="{3E077068-B6E6-C0C2-AEEF-9CC3F34440D0}"/>
              </a:ext>
            </a:extLst>
          </p:cNvPr>
          <p:cNvSpPr txBox="1"/>
          <p:nvPr/>
        </p:nvSpPr>
        <p:spPr>
          <a:xfrm>
            <a:off x="1625191" y="4435426"/>
            <a:ext cx="7072668" cy="1228798"/>
          </a:xfrm>
          <a:prstGeom prst="rect">
            <a:avLst/>
          </a:prstGeom>
          <a:noFill/>
          <a:ln>
            <a:solidFill>
              <a:schemeClr val="tx1"/>
            </a:solidFill>
          </a:ln>
        </p:spPr>
        <p:txBody>
          <a:bodyPr wrap="square" lIns="68580" tIns="34290" rIns="68580" bIns="34290" rtlCol="0" anchor="t">
            <a:spAutoFit/>
          </a:bodyPr>
          <a:lstStyle/>
          <a:p>
            <a:pPr marL="257175" indent="-257175">
              <a:lnSpc>
                <a:spcPct val="107000"/>
              </a:lnSpc>
              <a:buFont typeface="Courier New" panose="02070309020205020404" pitchFamily="49" charset="0"/>
              <a:buChar char="o"/>
            </a:pPr>
            <a:r>
              <a:rPr lang="fr-FR" sz="1400" kern="100" dirty="0">
                <a:latin typeface="Calibri" panose="020F0502020204030204" pitchFamily="34" charset="0"/>
                <a:ea typeface="Calibri" panose="020F0502020204030204" pitchFamily="34" charset="0"/>
                <a:cs typeface="Calibri" panose="020F0502020204030204" pitchFamily="34" charset="0"/>
              </a:rPr>
              <a:t>Inexistence d’un groupe électrogène pour assurer la reprise après coupure</a:t>
            </a:r>
          </a:p>
          <a:p>
            <a:pPr marL="257175" indent="-257175">
              <a:lnSpc>
                <a:spcPct val="107000"/>
              </a:lnSpc>
              <a:buFont typeface="Courier New" panose="02070309020205020404" pitchFamily="49" charset="0"/>
              <a:buChar char="o"/>
            </a:pPr>
            <a:r>
              <a:rPr lang="fr-FR" sz="1400" kern="100" dirty="0">
                <a:latin typeface="Calibri" panose="020F0502020204030204" pitchFamily="34" charset="0"/>
                <a:ea typeface="Calibri" panose="020F0502020204030204" pitchFamily="34" charset="0"/>
                <a:cs typeface="Calibri" panose="020F0502020204030204" pitchFamily="34" charset="0"/>
              </a:rPr>
              <a:t>Pas d’onduleurs pour </a:t>
            </a:r>
            <a:r>
              <a:rPr lang="fr-FR" sz="1400" dirty="0">
                <a:solidFill>
                  <a:srgbClr val="111111"/>
                </a:solidFill>
                <a:latin typeface="Calibri" panose="020F0502020204030204" pitchFamily="34" charset="0"/>
                <a:ea typeface="Calibri" panose="020F0502020204030204" pitchFamily="34" charset="0"/>
                <a:cs typeface="Calibri" panose="020F0502020204030204" pitchFamily="34" charset="0"/>
              </a:rPr>
              <a:t>assurer la continuité de la fourniture d'électricité jusqu'aux appareils si la panne de courant persiste</a:t>
            </a:r>
            <a:endParaRPr lang="fr-FR" sz="1400" kern="100" dirty="0">
              <a:latin typeface="Calibri" panose="020F0502020204030204" pitchFamily="34" charset="0"/>
              <a:ea typeface="Calibri" panose="020F0502020204030204" pitchFamily="34" charset="0"/>
              <a:cs typeface="Calibri" panose="020F0502020204030204" pitchFamily="34" charset="0"/>
            </a:endParaRPr>
          </a:p>
          <a:p>
            <a:pPr marL="257175" indent="-257175">
              <a:lnSpc>
                <a:spcPct val="107000"/>
              </a:lnSpc>
              <a:spcAft>
                <a:spcPts val="600"/>
              </a:spcAft>
              <a:buFont typeface="Courier New" panose="02070309020205020404" pitchFamily="49" charset="0"/>
              <a:buChar char="o"/>
            </a:pPr>
            <a:r>
              <a:rPr lang="fr-FR" sz="1400" dirty="0">
                <a:solidFill>
                  <a:srgbClr val="111111"/>
                </a:solidFill>
                <a:latin typeface="Calibri" panose="020F0502020204030204" pitchFamily="34" charset="0"/>
                <a:ea typeface="Calibri" panose="020F0502020204030204" pitchFamily="34" charset="0"/>
                <a:cs typeface="Calibri" panose="020F0502020204030204" pitchFamily="34" charset="0"/>
              </a:rPr>
              <a:t>Non isolation du boitier de distribution électrique </a:t>
            </a:r>
          </a:p>
          <a:p>
            <a:pPr marL="257175" indent="-257175">
              <a:lnSpc>
                <a:spcPct val="107000"/>
              </a:lnSpc>
              <a:spcAft>
                <a:spcPts val="600"/>
              </a:spcAft>
              <a:buFont typeface="Courier New" panose="02070309020205020404" pitchFamily="49" charset="0"/>
              <a:buChar char="o"/>
            </a:pPr>
            <a:endParaRPr lang="fr-FR" sz="975" dirty="0">
              <a:solidFill>
                <a:srgbClr val="11111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284A02FC-F345-5BB0-6845-62F0DFED0FFE}"/>
              </a:ext>
            </a:extLst>
          </p:cNvPr>
          <p:cNvSpPr/>
          <p:nvPr/>
        </p:nvSpPr>
        <p:spPr>
          <a:xfrm>
            <a:off x="1625191" y="5578044"/>
            <a:ext cx="7072668" cy="25916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a:cs typeface="Calibri"/>
            </a:endParaRPr>
          </a:p>
        </p:txBody>
      </p:sp>
      <p:sp>
        <p:nvSpPr>
          <p:cNvPr id="4" name="TextBox 3">
            <a:extLst>
              <a:ext uri="{FF2B5EF4-FFF2-40B4-BE49-F238E27FC236}">
                <a16:creationId xmlns:a16="http://schemas.microsoft.com/office/drawing/2014/main" id="{E17A6506-7EB7-BE6D-63CE-C1A94D256AC5}"/>
              </a:ext>
            </a:extLst>
          </p:cNvPr>
          <p:cNvSpPr txBox="1"/>
          <p:nvPr/>
        </p:nvSpPr>
        <p:spPr>
          <a:xfrm>
            <a:off x="1595024" y="5835079"/>
            <a:ext cx="7023682" cy="1057212"/>
          </a:xfrm>
          <a:prstGeom prst="rect">
            <a:avLst/>
          </a:prstGeom>
          <a:noFill/>
          <a:ln>
            <a:solidFill>
              <a:schemeClr val="tx1"/>
            </a:solidFill>
          </a:ln>
        </p:spPr>
        <p:txBody>
          <a:bodyPr wrap="square" lIns="68580" tIns="34290" rIns="68580" bIns="34290" rtlCol="0" anchor="t">
            <a:spAutoFit/>
          </a:bodyPr>
          <a:lstStyle/>
          <a:p>
            <a:pPr marL="257175" indent="-257175">
              <a:lnSpc>
                <a:spcPct val="107000"/>
              </a:lnSpc>
              <a:buFont typeface="Courier New" panose="02070309020205020404" pitchFamily="49" charset="0"/>
              <a:buChar char="o"/>
            </a:pPr>
            <a:r>
              <a:rPr lang="fr-FR" sz="1000" kern="100" dirty="0">
                <a:latin typeface="Calibri" panose="020F0502020204030204" pitchFamily="34" charset="0"/>
                <a:ea typeface="Calibri" panose="020F0502020204030204" pitchFamily="34" charset="0"/>
                <a:cs typeface="Calibri" panose="020F0502020204030204" pitchFamily="34" charset="0"/>
              </a:rPr>
              <a:t>Installez des onduleurs pour assurer une alimentation ininterrompue en cas de coupure de courant. Les onduleurs doivent être dimensionnés pour prendre en charge tous les équipements critiques pendant une période raisonnable.</a:t>
            </a:r>
          </a:p>
          <a:p>
            <a:pPr marL="257175" indent="-257175">
              <a:lnSpc>
                <a:spcPct val="107000"/>
              </a:lnSpc>
              <a:buFont typeface="Courier New" panose="02070309020205020404" pitchFamily="49" charset="0"/>
              <a:buChar char="o"/>
            </a:pPr>
            <a:r>
              <a:rPr lang="fr-FR" sz="1000" kern="100" dirty="0">
                <a:latin typeface="Calibri" panose="020F0502020204030204" pitchFamily="34" charset="0"/>
                <a:ea typeface="Calibri" panose="020F0502020204030204" pitchFamily="34" charset="0"/>
                <a:cs typeface="Calibri" panose="020F0502020204030204" pitchFamily="34" charset="0"/>
              </a:rPr>
              <a:t>Mise en place d’un groupe électrogène de secours</a:t>
            </a:r>
          </a:p>
          <a:p>
            <a:pPr marL="257175" indent="-257175">
              <a:lnSpc>
                <a:spcPct val="107000"/>
              </a:lnSpc>
              <a:buFont typeface="Courier New" panose="02070309020205020404" pitchFamily="49" charset="0"/>
              <a:buChar char="o"/>
            </a:pPr>
            <a:r>
              <a:rPr lang="fr-FR" sz="1000" kern="100" dirty="0">
                <a:latin typeface="Calibri" panose="020F0502020204030204" pitchFamily="34" charset="0"/>
                <a:ea typeface="Calibri" panose="020F0502020204030204" pitchFamily="34" charset="0"/>
                <a:cs typeface="Calibri" panose="020F0502020204030204" pitchFamily="34" charset="0"/>
              </a:rPr>
              <a:t>Isoler le boitier de distribution électrique</a:t>
            </a:r>
          </a:p>
          <a:p>
            <a:pPr marL="257175" indent="-257175">
              <a:lnSpc>
                <a:spcPct val="107000"/>
              </a:lnSpc>
              <a:buFont typeface="Courier New" panose="02070309020205020404" pitchFamily="49" charset="0"/>
              <a:buChar char="o"/>
            </a:pPr>
            <a:r>
              <a:rPr lang="fr-FR" sz="1000" kern="100" dirty="0">
                <a:latin typeface="Calibri" panose="020F0502020204030204" pitchFamily="34" charset="0"/>
                <a:ea typeface="Calibri" panose="020F0502020204030204" pitchFamily="34" charset="0"/>
                <a:cs typeface="Calibri" panose="020F0502020204030204" pitchFamily="34" charset="0"/>
              </a:rPr>
              <a:t>Remplacer les lampes non fonctionnelles</a:t>
            </a:r>
          </a:p>
          <a:p>
            <a:pPr marL="257175" indent="-257175">
              <a:lnSpc>
                <a:spcPct val="107000"/>
              </a:lnSpc>
              <a:spcAft>
                <a:spcPts val="600"/>
              </a:spcAft>
              <a:buFont typeface="Courier New" panose="02070309020205020404" pitchFamily="49" charset="0"/>
              <a:buChar char="o"/>
            </a:pPr>
            <a:r>
              <a:rPr lang="fr-FR" sz="1000" kern="100" dirty="0">
                <a:latin typeface="Calibri" panose="020F0502020204030204" pitchFamily="34" charset="0"/>
                <a:ea typeface="Calibri" panose="020F0502020204030204" pitchFamily="34" charset="0"/>
                <a:cs typeface="Calibri" panose="020F0502020204030204" pitchFamily="34" charset="0"/>
              </a:rPr>
              <a:t>Mise en conformité du boitier de distribution électrique avec un couvercle sécurisé</a:t>
            </a:r>
          </a:p>
        </p:txBody>
      </p:sp>
      <p:sp>
        <p:nvSpPr>
          <p:cNvPr id="8" name="Rectangle 7">
            <a:extLst>
              <a:ext uri="{FF2B5EF4-FFF2-40B4-BE49-F238E27FC236}">
                <a16:creationId xmlns:a16="http://schemas.microsoft.com/office/drawing/2014/main" id="{E132C2EA-79D6-663C-D5DE-D580E7B1055E}"/>
              </a:ext>
            </a:extLst>
          </p:cNvPr>
          <p:cNvSpPr/>
          <p:nvPr/>
        </p:nvSpPr>
        <p:spPr>
          <a:xfrm>
            <a:off x="1595023" y="2467811"/>
            <a:ext cx="7102836" cy="29690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SN"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a:cs typeface="Calibri"/>
            </a:endParaRPr>
          </a:p>
        </p:txBody>
      </p:sp>
      <p:sp>
        <p:nvSpPr>
          <p:cNvPr id="2" name="Slide Number Placeholder 1">
            <a:extLst>
              <a:ext uri="{FF2B5EF4-FFF2-40B4-BE49-F238E27FC236}">
                <a16:creationId xmlns:a16="http://schemas.microsoft.com/office/drawing/2014/main" id="{F3C9FD3B-C6B6-A621-633E-C5BC604DD124}"/>
              </a:ext>
            </a:extLst>
          </p:cNvPr>
          <p:cNvSpPr>
            <a:spLocks noGrp="1"/>
          </p:cNvSpPr>
          <p:nvPr>
            <p:ph type="sldNum" sz="quarter" idx="12"/>
          </p:nvPr>
        </p:nvSpPr>
        <p:spPr>
          <a:xfrm>
            <a:off x="6641721" y="5664224"/>
            <a:ext cx="2057400" cy="273844"/>
          </a:xfrm>
        </p:spPr>
        <p:txBody>
          <a:bodyPr/>
          <a:lstStyle/>
          <a:p>
            <a:pPr defTabSz="685800">
              <a:defRPr/>
            </a:pPr>
            <a:r>
              <a:rPr lang="fr-FR" b="1" dirty="0">
                <a:solidFill>
                  <a:prstClr val="black">
                    <a:tint val="75000"/>
                  </a:prstClr>
                </a:solidFill>
                <a:latin typeface="Calibri" panose="020F0502020204030204" pitchFamily="34" charset="0"/>
                <a:cs typeface="Calibri" panose="020F0502020204030204" pitchFamily="34" charset="0"/>
              </a:rPr>
              <a:t>2</a:t>
            </a:r>
          </a:p>
          <a:p>
            <a:pPr defTabSz="685800">
              <a:defRPr/>
            </a:pPr>
            <a:endParaRPr lang="en-GB" kern="1200" dirty="0">
              <a:solidFill>
                <a:prstClr val="black">
                  <a:tint val="75000"/>
                </a:prstClr>
              </a:solidFill>
              <a:latin typeface="Calibri" panose="020F0502020204030204"/>
              <a:ea typeface="+mn-ea"/>
              <a:cs typeface="+mn-cs"/>
            </a:endParaRPr>
          </a:p>
        </p:txBody>
      </p:sp>
      <p:sp>
        <p:nvSpPr>
          <p:cNvPr id="6" name="Rectangle 5">
            <a:extLst>
              <a:ext uri="{FF2B5EF4-FFF2-40B4-BE49-F238E27FC236}">
                <a16:creationId xmlns:a16="http://schemas.microsoft.com/office/drawing/2014/main" id="{0C41A9F7-1145-0A0D-9DD7-8390D0054D83}"/>
              </a:ext>
            </a:extLst>
          </p:cNvPr>
          <p:cNvSpPr/>
          <p:nvPr/>
        </p:nvSpPr>
        <p:spPr>
          <a:xfrm>
            <a:off x="38100" y="1132930"/>
            <a:ext cx="1556923" cy="35013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SN" sz="1200" dirty="0">
                <a:solidFill>
                  <a:prstClr val="black"/>
                </a:solidFill>
                <a:latin typeface="Calibri" panose="020F0502020204030204"/>
              </a:rPr>
              <a:t>Niveau de criticité </a:t>
            </a:r>
          </a:p>
        </p:txBody>
      </p:sp>
      <p:sp>
        <p:nvSpPr>
          <p:cNvPr id="7" name="Rectangle 6">
            <a:extLst>
              <a:ext uri="{FF2B5EF4-FFF2-40B4-BE49-F238E27FC236}">
                <a16:creationId xmlns:a16="http://schemas.microsoft.com/office/drawing/2014/main" id="{822F8BF5-D021-3B45-56AF-0535C20F5CDB}"/>
              </a:ext>
            </a:extLst>
          </p:cNvPr>
          <p:cNvSpPr/>
          <p:nvPr/>
        </p:nvSpPr>
        <p:spPr>
          <a:xfrm>
            <a:off x="35040" y="1494843"/>
            <a:ext cx="1556923"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1" name="Oval 17">
            <a:extLst>
              <a:ext uri="{FF2B5EF4-FFF2-40B4-BE49-F238E27FC236}">
                <a16:creationId xmlns:a16="http://schemas.microsoft.com/office/drawing/2014/main" id="{76E5A1F3-611A-2CD0-3429-31885188020A}"/>
              </a:ext>
            </a:extLst>
          </p:cNvPr>
          <p:cNvSpPr/>
          <p:nvPr/>
        </p:nvSpPr>
        <p:spPr>
          <a:xfrm>
            <a:off x="107426" y="1546239"/>
            <a:ext cx="415506" cy="41417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3" name="Oval 24">
            <a:extLst>
              <a:ext uri="{FF2B5EF4-FFF2-40B4-BE49-F238E27FC236}">
                <a16:creationId xmlns:a16="http://schemas.microsoft.com/office/drawing/2014/main" id="{6F56EEB5-E598-D8CB-2ADC-63F4350056FE}"/>
              </a:ext>
            </a:extLst>
          </p:cNvPr>
          <p:cNvSpPr/>
          <p:nvPr/>
        </p:nvSpPr>
        <p:spPr>
          <a:xfrm>
            <a:off x="107426" y="2000850"/>
            <a:ext cx="438304" cy="44573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5" name="Oval 26">
            <a:extLst>
              <a:ext uri="{FF2B5EF4-FFF2-40B4-BE49-F238E27FC236}">
                <a16:creationId xmlns:a16="http://schemas.microsoft.com/office/drawing/2014/main" id="{217C8851-786B-8535-3BA5-B8EF8964710F}"/>
              </a:ext>
            </a:extLst>
          </p:cNvPr>
          <p:cNvSpPr/>
          <p:nvPr/>
        </p:nvSpPr>
        <p:spPr>
          <a:xfrm>
            <a:off x="96706" y="2506318"/>
            <a:ext cx="436946" cy="40984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17" name="Oval 26">
            <a:extLst>
              <a:ext uri="{FF2B5EF4-FFF2-40B4-BE49-F238E27FC236}">
                <a16:creationId xmlns:a16="http://schemas.microsoft.com/office/drawing/2014/main" id="{4FCF7640-C592-E7B4-5038-F437E89BDA07}"/>
              </a:ext>
            </a:extLst>
          </p:cNvPr>
          <p:cNvSpPr/>
          <p:nvPr/>
        </p:nvSpPr>
        <p:spPr>
          <a:xfrm>
            <a:off x="100389" y="2983666"/>
            <a:ext cx="408139" cy="42783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22" name="ZoneTexte 21">
            <a:extLst>
              <a:ext uri="{FF2B5EF4-FFF2-40B4-BE49-F238E27FC236}">
                <a16:creationId xmlns:a16="http://schemas.microsoft.com/office/drawing/2014/main" id="{AF3B1FCE-5EBB-8A7C-68BF-966F7C0CF506}"/>
              </a:ext>
            </a:extLst>
          </p:cNvPr>
          <p:cNvSpPr txBox="1"/>
          <p:nvPr/>
        </p:nvSpPr>
        <p:spPr>
          <a:xfrm>
            <a:off x="542831" y="2000851"/>
            <a:ext cx="858290"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Majeur</a:t>
            </a:r>
          </a:p>
        </p:txBody>
      </p:sp>
      <p:sp>
        <p:nvSpPr>
          <p:cNvPr id="23" name="ZoneTexte 22">
            <a:extLst>
              <a:ext uri="{FF2B5EF4-FFF2-40B4-BE49-F238E27FC236}">
                <a16:creationId xmlns:a16="http://schemas.microsoft.com/office/drawing/2014/main" id="{C3B2609E-489D-0E22-D277-3C49AEA5B480}"/>
              </a:ext>
            </a:extLst>
          </p:cNvPr>
          <p:cNvSpPr txBox="1"/>
          <p:nvPr/>
        </p:nvSpPr>
        <p:spPr>
          <a:xfrm>
            <a:off x="508528" y="2506318"/>
            <a:ext cx="892593"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Modéré</a:t>
            </a:r>
          </a:p>
        </p:txBody>
      </p:sp>
      <p:sp>
        <p:nvSpPr>
          <p:cNvPr id="24" name="ZoneTexte 23">
            <a:extLst>
              <a:ext uri="{FF2B5EF4-FFF2-40B4-BE49-F238E27FC236}">
                <a16:creationId xmlns:a16="http://schemas.microsoft.com/office/drawing/2014/main" id="{B5C8667C-03BA-0913-A6AA-FBB94F19F54E}"/>
              </a:ext>
            </a:extLst>
          </p:cNvPr>
          <p:cNvSpPr txBox="1"/>
          <p:nvPr/>
        </p:nvSpPr>
        <p:spPr>
          <a:xfrm>
            <a:off x="533652" y="2969240"/>
            <a:ext cx="816216"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Mineur</a:t>
            </a:r>
          </a:p>
        </p:txBody>
      </p:sp>
      <p:sp>
        <p:nvSpPr>
          <p:cNvPr id="26" name="ZoneTexte 25">
            <a:extLst>
              <a:ext uri="{FF2B5EF4-FFF2-40B4-BE49-F238E27FC236}">
                <a16:creationId xmlns:a16="http://schemas.microsoft.com/office/drawing/2014/main" id="{01FBB5DD-C34B-FC05-D7DC-6B7A9E9B0623}"/>
              </a:ext>
            </a:extLst>
          </p:cNvPr>
          <p:cNvSpPr txBox="1"/>
          <p:nvPr/>
        </p:nvSpPr>
        <p:spPr>
          <a:xfrm>
            <a:off x="508528" y="1550571"/>
            <a:ext cx="891348"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Extrême</a:t>
            </a:r>
          </a:p>
        </p:txBody>
      </p:sp>
      <p:pic>
        <p:nvPicPr>
          <p:cNvPr id="10" name="Image 9" descr="Une image contenant mur, intérieur, homme, habits&#10;&#10;Le contenu généré par l’IA peut être incorrect.">
            <a:extLst>
              <a:ext uri="{FF2B5EF4-FFF2-40B4-BE49-F238E27FC236}">
                <a16:creationId xmlns:a16="http://schemas.microsoft.com/office/drawing/2014/main" id="{A3A00336-055F-427A-7EF6-6B1BA4ED49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1892" y="2773176"/>
            <a:ext cx="2335616" cy="1416981"/>
          </a:xfrm>
          <a:prstGeom prst="rect">
            <a:avLst/>
          </a:prstGeom>
        </p:spPr>
      </p:pic>
      <p:pic>
        <p:nvPicPr>
          <p:cNvPr id="14" name="Image 13" descr="Une image contenant Rayonnage, mur, étagère, intérieur&#10;&#10;Le contenu généré par l’IA peut être incorrect.">
            <a:extLst>
              <a:ext uri="{FF2B5EF4-FFF2-40B4-BE49-F238E27FC236}">
                <a16:creationId xmlns:a16="http://schemas.microsoft.com/office/drawing/2014/main" id="{C2DAD8ED-3AC1-F859-1C60-EC1F87300B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1074" y="2778901"/>
            <a:ext cx="1828798" cy="1418403"/>
          </a:xfrm>
          <a:prstGeom prst="rect">
            <a:avLst/>
          </a:prstGeom>
        </p:spPr>
      </p:pic>
      <p:pic>
        <p:nvPicPr>
          <p:cNvPr id="25" name="Image 24" descr="Une image contenant intérieur, fenêtre, Éclairage naturel, aménagement&#10;&#10;Le contenu généré par l’IA peut être incorrect.">
            <a:extLst>
              <a:ext uri="{FF2B5EF4-FFF2-40B4-BE49-F238E27FC236}">
                <a16:creationId xmlns:a16="http://schemas.microsoft.com/office/drawing/2014/main" id="{803C0EE9-6F3A-0A57-204B-B56D118136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37509" y="2772733"/>
            <a:ext cx="2453564" cy="1408952"/>
          </a:xfrm>
          <a:prstGeom prst="rect">
            <a:avLst/>
          </a:prstGeom>
        </p:spPr>
      </p:pic>
    </p:spTree>
    <p:extLst>
      <p:ext uri="{BB962C8B-B14F-4D97-AF65-F5344CB8AC3E}">
        <p14:creationId xmlns:p14="http://schemas.microsoft.com/office/powerpoint/2010/main" val="3379007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413" name="Google Shape;413;p17"/>
          <p:cNvSpPr txBox="1"/>
          <p:nvPr/>
        </p:nvSpPr>
        <p:spPr>
          <a:xfrm>
            <a:off x="1232229" y="2806888"/>
            <a:ext cx="7640410" cy="978729"/>
          </a:xfrm>
          <a:prstGeom prst="rect">
            <a:avLst/>
          </a:prstGeom>
          <a:noFill/>
          <a:ln>
            <a:noFill/>
          </a:ln>
        </p:spPr>
        <p:txBody>
          <a:bodyPr spcFirstLastPara="1" wrap="square" lIns="0" tIns="0" rIns="0" bIns="0" anchor="t" anchorCtr="0">
            <a:spAutoFit/>
          </a:bodyPr>
          <a:lstStyle/>
          <a:p>
            <a:pPr>
              <a:lnSpc>
                <a:spcPct val="120017"/>
              </a:lnSpc>
            </a:pPr>
            <a:r>
              <a:rPr lang="en-US" sz="5300" dirty="0">
                <a:latin typeface="Russo One"/>
                <a:sym typeface="Russo One"/>
              </a:rPr>
              <a:t>Architecture Réseau </a:t>
            </a:r>
            <a:endParaRPr sz="53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2748756"/>
            <a:ext cx="6858000" cy="2505075"/>
          </a:xfrm>
        </p:spPr>
      </p:pic>
      <p:sp>
        <p:nvSpPr>
          <p:cNvPr id="8" name="Espace réservé du contenu 2"/>
          <p:cNvSpPr txBox="1">
            <a:spLocks/>
          </p:cNvSpPr>
          <p:nvPr/>
        </p:nvSpPr>
        <p:spPr>
          <a:xfrm>
            <a:off x="186167" y="1486125"/>
            <a:ext cx="7526446" cy="4514626"/>
          </a:xfrm>
          <a:prstGeom prst="rect">
            <a:avLst/>
          </a:prstGeom>
        </p:spPr>
        <p:txBody>
          <a:bodyPr vert="horz" lIns="68580" tIns="34290" rIns="68580" bIns="3429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lnSpc>
                <a:spcPct val="170000"/>
              </a:lnSpc>
              <a:buNone/>
            </a:pPr>
            <a:endParaRPr lang="fr-FR" sz="1350" dirty="0">
              <a:latin typeface="Calibri" panose="020F0502020204030204" pitchFamily="34" charset="0"/>
              <a:cs typeface="Calibri" panose="020F0502020204030204" pitchFamily="34" charset="0"/>
            </a:endParaRPr>
          </a:p>
        </p:txBody>
      </p:sp>
      <p:sp>
        <p:nvSpPr>
          <p:cNvPr id="7" name="Sous-titre 2"/>
          <p:cNvSpPr txBox="1">
            <a:spLocks/>
          </p:cNvSpPr>
          <p:nvPr/>
        </p:nvSpPr>
        <p:spPr>
          <a:xfrm>
            <a:off x="2502914" y="1091435"/>
            <a:ext cx="5056113" cy="372554"/>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90000"/>
              </a:lnSpc>
              <a:spcBef>
                <a:spcPct val="0"/>
              </a:spcBef>
              <a:buNone/>
            </a:pPr>
            <a:endParaRPr lang="fr-FR" sz="2700" b="1" dirty="0">
              <a:latin typeface="Calibri" panose="020F0502020204030204" pitchFamily="34" charset="0"/>
              <a:ea typeface="+mj-ea"/>
              <a:cs typeface="Calibri" panose="020F0502020204030204" pitchFamily="34" charset="0"/>
              <a:sym typeface="Symbol" panose="05050102010706020507" pitchFamily="18" charset="2"/>
            </a:endParaRPr>
          </a:p>
        </p:txBody>
      </p:sp>
      <p:pic>
        <p:nvPicPr>
          <p:cNvPr id="1034" name="Picture 10" descr="Hand Writing INTRODUCTION with Red Marker. Isolated on White Background ...">
            <a:extLst>
              <a:ext uri="{FF2B5EF4-FFF2-40B4-BE49-F238E27FC236}">
                <a16:creationId xmlns:a16="http://schemas.microsoft.com/office/drawing/2014/main" id="{F810F025-C962-EED6-DB46-0FEAFCBFB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4500" y="1908987"/>
            <a:ext cx="5715000" cy="3462888"/>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e 11">
            <a:extLst>
              <a:ext uri="{FF2B5EF4-FFF2-40B4-BE49-F238E27FC236}">
                <a16:creationId xmlns:a16="http://schemas.microsoft.com/office/drawing/2014/main" id="{A1C9093D-6B59-E6F6-546A-A825F83844CA}"/>
              </a:ext>
            </a:extLst>
          </p:cNvPr>
          <p:cNvGrpSpPr/>
          <p:nvPr/>
        </p:nvGrpSpPr>
        <p:grpSpPr>
          <a:xfrm>
            <a:off x="297301" y="2434093"/>
            <a:ext cx="1762448" cy="866156"/>
            <a:chOff x="1491096" y="1836188"/>
            <a:chExt cx="558067" cy="369332"/>
          </a:xfrm>
        </p:grpSpPr>
        <p:sp>
          <p:nvSpPr>
            <p:cNvPr id="13" name="Ellipse 12">
              <a:extLst>
                <a:ext uri="{FF2B5EF4-FFF2-40B4-BE49-F238E27FC236}">
                  <a16:creationId xmlns:a16="http://schemas.microsoft.com/office/drawing/2014/main" id="{355EC3A0-D729-6AA8-151B-A1E399299B73}"/>
                </a:ext>
              </a:extLst>
            </p:cNvPr>
            <p:cNvSpPr/>
            <p:nvPr/>
          </p:nvSpPr>
          <p:spPr>
            <a:xfrm>
              <a:off x="1491096" y="1836188"/>
              <a:ext cx="405246" cy="369332"/>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atin typeface="Book Antiqua" panose="02040602050305030304" pitchFamily="18" charset="0"/>
              </a:endParaRPr>
            </a:p>
          </p:txBody>
        </p:sp>
        <p:sp>
          <p:nvSpPr>
            <p:cNvPr id="14" name="ZoneTexte 13">
              <a:extLst>
                <a:ext uri="{FF2B5EF4-FFF2-40B4-BE49-F238E27FC236}">
                  <a16:creationId xmlns:a16="http://schemas.microsoft.com/office/drawing/2014/main" id="{BA3D8DE0-B6A2-0440-BDA7-784C1C033383}"/>
                </a:ext>
              </a:extLst>
            </p:cNvPr>
            <p:cNvSpPr txBox="1"/>
            <p:nvPr/>
          </p:nvSpPr>
          <p:spPr>
            <a:xfrm>
              <a:off x="1613894" y="1901476"/>
              <a:ext cx="435269" cy="144361"/>
            </a:xfrm>
            <a:prstGeom prst="rect">
              <a:avLst/>
            </a:prstGeom>
            <a:noFill/>
          </p:spPr>
          <p:txBody>
            <a:bodyPr wrap="square" rtlCol="0">
              <a:spAutoFit/>
            </a:bodyPr>
            <a:lstStyle/>
            <a:p>
              <a:r>
                <a:rPr lang="en-US" sz="1600" b="1" dirty="0">
                  <a:solidFill>
                    <a:schemeClr val="bg1"/>
                  </a:solidFill>
                  <a:latin typeface="Book Antiqua" panose="02040602050305030304" pitchFamily="18" charset="0"/>
                  <a:cs typeface="Calibri" panose="020F0502020204030204" pitchFamily="34" charset="0"/>
                </a:rPr>
                <a:t>  </a:t>
              </a:r>
              <a:endParaRPr lang="fr-FR" sz="2800" b="1" dirty="0">
                <a:solidFill>
                  <a:schemeClr val="bg1"/>
                </a:solidFill>
                <a:latin typeface="Book Antiqua" panose="02040602050305030304" pitchFamily="18" charset="0"/>
                <a:cs typeface="Calibri" panose="020F0502020204030204" pitchFamily="34" charset="0"/>
              </a:endParaRPr>
            </a:p>
          </p:txBody>
        </p:sp>
      </p:grpSp>
    </p:spTree>
    <p:extLst>
      <p:ext uri="{BB962C8B-B14F-4D97-AF65-F5344CB8AC3E}">
        <p14:creationId xmlns:p14="http://schemas.microsoft.com/office/powerpoint/2010/main" val="1915794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DE732-26AF-7672-D791-A2662F51B50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C40807C-9664-C9FB-C2DB-D083E8DDEFBE}"/>
              </a:ext>
            </a:extLst>
          </p:cNvPr>
          <p:cNvSpPr/>
          <p:nvPr/>
        </p:nvSpPr>
        <p:spPr>
          <a:xfrm>
            <a:off x="54337" y="935526"/>
            <a:ext cx="8644784" cy="25603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a:rPr>
              <a:t>CONSTATS &amp; RECOMMANDATIONS – ARCHITECTURE RESEAU </a:t>
            </a:r>
            <a:endParaRPr lang="fr-FR" sz="1500" b="1" dirty="0">
              <a:solidFill>
                <a:prstClr val="white"/>
              </a:solidFill>
              <a:latin typeface="Trebuchet MS" panose="020B0603020202020204" pitchFamily="34" charset="0"/>
            </a:endParaRPr>
          </a:p>
        </p:txBody>
      </p:sp>
      <p:sp>
        <p:nvSpPr>
          <p:cNvPr id="16" name="Rectangle 15">
            <a:extLst>
              <a:ext uri="{FF2B5EF4-FFF2-40B4-BE49-F238E27FC236}">
                <a16:creationId xmlns:a16="http://schemas.microsoft.com/office/drawing/2014/main" id="{48AE6C2A-2AEB-AFAC-3A6A-DFB2072C49E8}"/>
              </a:ext>
            </a:extLst>
          </p:cNvPr>
          <p:cNvSpPr/>
          <p:nvPr/>
        </p:nvSpPr>
        <p:spPr>
          <a:xfrm>
            <a:off x="1511352" y="1200920"/>
            <a:ext cx="7189014" cy="28579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schemeClr val="tx1"/>
                </a:solidFill>
                <a:latin typeface="Calibri" panose="020F0502020204030204"/>
              </a:rPr>
              <a:t>Constat </a:t>
            </a:r>
            <a:r>
              <a:rPr lang="en-US" sz="1200" b="1" dirty="0">
                <a:solidFill>
                  <a:schemeClr val="tx1"/>
                </a:solidFill>
                <a:latin typeface="Calibri" panose="020F0502020204030204"/>
              </a:rPr>
              <a:t>01:ARCHITECTURE RESEAU NON HIERARCHISEE ET SEGMENTATION INSUFFISANTE </a:t>
            </a:r>
            <a:endParaRPr lang="en-US" sz="1200" b="1" dirty="0">
              <a:solidFill>
                <a:schemeClr val="tx1"/>
              </a:solidFill>
              <a:latin typeface="Calibri" panose="020F0502020204030204"/>
              <a:ea typeface="Calibri"/>
              <a:cs typeface="Calibri"/>
            </a:endParaRPr>
          </a:p>
        </p:txBody>
      </p:sp>
      <p:sp>
        <p:nvSpPr>
          <p:cNvPr id="19" name="TextBox 18">
            <a:extLst>
              <a:ext uri="{FF2B5EF4-FFF2-40B4-BE49-F238E27FC236}">
                <a16:creationId xmlns:a16="http://schemas.microsoft.com/office/drawing/2014/main" id="{592EEA67-94E7-8160-D658-054FCC7F41ED}"/>
              </a:ext>
            </a:extLst>
          </p:cNvPr>
          <p:cNvSpPr txBox="1"/>
          <p:nvPr/>
        </p:nvSpPr>
        <p:spPr>
          <a:xfrm>
            <a:off x="1511352" y="1509799"/>
            <a:ext cx="7187770" cy="1271630"/>
          </a:xfrm>
          <a:prstGeom prst="rect">
            <a:avLst/>
          </a:prstGeom>
          <a:noFill/>
          <a:ln>
            <a:solidFill>
              <a:schemeClr val="tx1"/>
            </a:solidFill>
          </a:ln>
        </p:spPr>
        <p:txBody>
          <a:bodyPr wrap="square" lIns="68580" tIns="34290" rIns="68580" bIns="34290" rtlCol="0" anchor="t">
            <a:spAutoFit/>
          </a:bodyPr>
          <a:lstStyle/>
          <a:p>
            <a:pPr marL="171450">
              <a:lnSpc>
                <a:spcPct val="107000"/>
              </a:lnSpc>
              <a:spcAft>
                <a:spcPts val="600"/>
              </a:spcAft>
            </a:pPr>
            <a:r>
              <a:rPr lang="fr-FR" sz="1050" kern="100" dirty="0">
                <a:latin typeface="Calibri" panose="020F0502020204030204" pitchFamily="34" charset="0"/>
                <a:ea typeface="Calibri" panose="020F0502020204030204" pitchFamily="34" charset="0"/>
                <a:cs typeface="Calibri" panose="020F0502020204030204" pitchFamily="34" charset="0"/>
              </a:rPr>
              <a:t>L’architecture réseau observée ne respecte pas le modèle hiérarchique en trois couches (accès, distribution, cœur) recommandé pour les infrastructures professionnelles. Le switch principal remplit plusieurs rôles (accès et interconnexion), aucune couche de distribution n’est identifiée, et le cœur de réseau est inexistant. Par ailleurs, la segmentation entre les différentes zones fonctionnelles (DMZ, LAN interne, agence, honeypots, serveurs critiques) est insuffisante ou mal isolée. Certains éléments sensibles, comme les honeypots et le contrôleur de domaine (ADDS), partagent le même réseau local, augmentant le risque d’exposition interne. La centralisation excessive du routage et de la sécurité sur l’ASA et le routeur sans redondance limite la résilience du réseau</a:t>
            </a:r>
          </a:p>
        </p:txBody>
      </p:sp>
      <p:sp>
        <p:nvSpPr>
          <p:cNvPr id="20" name="Rectangle 19">
            <a:extLst>
              <a:ext uri="{FF2B5EF4-FFF2-40B4-BE49-F238E27FC236}">
                <a16:creationId xmlns:a16="http://schemas.microsoft.com/office/drawing/2014/main" id="{D8419147-923A-5094-2D3A-A4A2C9D72E8A}"/>
              </a:ext>
            </a:extLst>
          </p:cNvPr>
          <p:cNvSpPr/>
          <p:nvPr/>
        </p:nvSpPr>
        <p:spPr>
          <a:xfrm>
            <a:off x="1522730" y="4295036"/>
            <a:ext cx="7095967" cy="25031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a:rPr>
              <a:t>RISQUES </a:t>
            </a:r>
            <a:r>
              <a:rPr lang="en-SN" sz="1200" dirty="0">
                <a:solidFill>
                  <a:prstClr val="black"/>
                </a:solidFill>
                <a:latin typeface="Calibri" panose="020F0502020204030204"/>
                <a:cs typeface="Calibri"/>
              </a:rPr>
              <a:t> </a:t>
            </a:r>
            <a:endParaRPr lang="en-SN" sz="1200" dirty="0">
              <a:solidFill>
                <a:prstClr val="black"/>
              </a:solidFill>
              <a:latin typeface="Calibri" panose="020F0502020204030204"/>
            </a:endParaRPr>
          </a:p>
        </p:txBody>
      </p:sp>
      <p:sp>
        <p:nvSpPr>
          <p:cNvPr id="21" name="TextBox 20">
            <a:extLst>
              <a:ext uri="{FF2B5EF4-FFF2-40B4-BE49-F238E27FC236}">
                <a16:creationId xmlns:a16="http://schemas.microsoft.com/office/drawing/2014/main" id="{C394A870-6A21-B69F-3DF2-386AD63F8466}"/>
              </a:ext>
            </a:extLst>
          </p:cNvPr>
          <p:cNvSpPr txBox="1"/>
          <p:nvPr/>
        </p:nvSpPr>
        <p:spPr>
          <a:xfrm>
            <a:off x="1522730" y="4531273"/>
            <a:ext cx="7066161" cy="1222642"/>
          </a:xfrm>
          <a:prstGeom prst="rect">
            <a:avLst/>
          </a:prstGeom>
          <a:noFill/>
          <a:ln>
            <a:solidFill>
              <a:schemeClr val="tx1"/>
            </a:solidFill>
          </a:ln>
        </p:spPr>
        <p:txBody>
          <a:bodyPr wrap="square" lIns="68580" tIns="34290" rIns="68580" bIns="34290" rtlCol="0" anchor="t">
            <a:spAutoFit/>
          </a:bodyPr>
          <a:lstStyle/>
          <a:p>
            <a:pPr>
              <a:lnSpc>
                <a:spcPct val="106000"/>
              </a:lnSpc>
              <a:spcAft>
                <a:spcPts val="600"/>
              </a:spcAft>
            </a:pPr>
            <a:r>
              <a:rPr lang="fr-FR" sz="1050" kern="150" dirty="0">
                <a:latin typeface="Calibri" panose="020F0502020204030204" pitchFamily="34" charset="0"/>
                <a:ea typeface="Calibri" panose="020F0502020204030204" pitchFamily="34" charset="0"/>
                <a:cs typeface="Calibri" panose="020F0502020204030204" pitchFamily="34" charset="0"/>
              </a:rPr>
              <a:t>Manque de scalabilité et de performance à moyen/long terme.	      </a:t>
            </a:r>
          </a:p>
          <a:p>
            <a:pPr>
              <a:lnSpc>
                <a:spcPct val="106000"/>
              </a:lnSpc>
              <a:spcAft>
                <a:spcPts val="600"/>
              </a:spcAft>
            </a:pPr>
            <a:r>
              <a:rPr lang="fr-FR" sz="1050" kern="150" dirty="0">
                <a:latin typeface="Calibri" panose="020F0502020204030204" pitchFamily="34" charset="0"/>
                <a:ea typeface="Calibri" panose="020F0502020204030204" pitchFamily="34" charset="0"/>
                <a:cs typeface="Calibri" panose="020F0502020204030204" pitchFamily="34" charset="0"/>
              </a:rPr>
              <a:t> •Faible tolérance aux pannes (point de défaillance unique).</a:t>
            </a:r>
          </a:p>
          <a:p>
            <a:pPr>
              <a:lnSpc>
                <a:spcPct val="106000"/>
              </a:lnSpc>
              <a:spcAft>
                <a:spcPts val="600"/>
              </a:spcAft>
            </a:pPr>
            <a:r>
              <a:rPr lang="fr-FR" sz="1050" kern="150" dirty="0">
                <a:latin typeface="Calibri" panose="020F0502020204030204" pitchFamily="34" charset="0"/>
                <a:ea typeface="Calibri" panose="020F0502020204030204" pitchFamily="34" charset="0"/>
                <a:cs typeface="Calibri" panose="020F0502020204030204" pitchFamily="34" charset="0"/>
              </a:rPr>
              <a:t> •Risque d’attaques latérales entre segments insuffisamment isolés.	</a:t>
            </a:r>
          </a:p>
          <a:p>
            <a:pPr>
              <a:lnSpc>
                <a:spcPct val="106000"/>
              </a:lnSpc>
              <a:spcAft>
                <a:spcPts val="600"/>
              </a:spcAft>
            </a:pPr>
            <a:r>
              <a:rPr lang="fr-FR" sz="1050" kern="150" dirty="0">
                <a:latin typeface="Calibri" panose="020F0502020204030204" pitchFamily="34" charset="0"/>
                <a:ea typeface="Calibri" panose="020F0502020204030204" pitchFamily="34" charset="0"/>
                <a:cs typeface="Calibri" panose="020F0502020204030204" pitchFamily="34" charset="0"/>
              </a:rPr>
              <a:t>•Exposition de ressources critiques (ex. : serveur AD) à des zones à haut risque (ex. : honeypots)..</a:t>
            </a:r>
          </a:p>
          <a:p>
            <a:pPr lvl="0">
              <a:lnSpc>
                <a:spcPct val="107000"/>
              </a:lnSpc>
            </a:pPr>
            <a:endParaRPr lang="fr-FR" sz="975" dirty="0">
              <a:solidFill>
                <a:srgbClr val="11111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9B48146-32AB-199D-CBD2-4A4B18847C28}"/>
              </a:ext>
            </a:extLst>
          </p:cNvPr>
          <p:cNvSpPr/>
          <p:nvPr/>
        </p:nvSpPr>
        <p:spPr>
          <a:xfrm>
            <a:off x="1522730" y="5615292"/>
            <a:ext cx="7095712" cy="2503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a:cs typeface="Calibri"/>
            </a:endParaRPr>
          </a:p>
        </p:txBody>
      </p:sp>
      <p:sp>
        <p:nvSpPr>
          <p:cNvPr id="4" name="TextBox 3">
            <a:extLst>
              <a:ext uri="{FF2B5EF4-FFF2-40B4-BE49-F238E27FC236}">
                <a16:creationId xmlns:a16="http://schemas.microsoft.com/office/drawing/2014/main" id="{F743E050-B1E0-32BA-C308-58312A9B9779}"/>
              </a:ext>
            </a:extLst>
          </p:cNvPr>
          <p:cNvSpPr txBox="1"/>
          <p:nvPr/>
        </p:nvSpPr>
        <p:spPr>
          <a:xfrm>
            <a:off x="1522730" y="5865608"/>
            <a:ext cx="7066161" cy="958724"/>
          </a:xfrm>
          <a:prstGeom prst="rect">
            <a:avLst/>
          </a:prstGeom>
          <a:noFill/>
          <a:ln>
            <a:solidFill>
              <a:schemeClr val="tx1"/>
            </a:solidFill>
          </a:ln>
        </p:spPr>
        <p:txBody>
          <a:bodyPr wrap="square" lIns="68580" tIns="34290" rIns="68580" bIns="34290" rtlCol="0" anchor="t">
            <a:spAutoFit/>
          </a:bodyPr>
          <a:lstStyle/>
          <a:p>
            <a:pPr>
              <a:lnSpc>
                <a:spcPct val="106000"/>
              </a:lnSpc>
              <a:spcAft>
                <a:spcPts val="600"/>
              </a:spcAft>
            </a:pPr>
            <a:r>
              <a:rPr lang="fr-FR" sz="1100" kern="150" dirty="0">
                <a:latin typeface="Calibri" panose="020F0502020204030204" pitchFamily="34" charset="0"/>
                <a:ea typeface="Calibri" panose="020F0502020204030204" pitchFamily="34" charset="0"/>
                <a:cs typeface="Calibri" panose="020F0502020204030204" pitchFamily="34" charset="0"/>
              </a:rPr>
              <a:t>Implémenter une architecture hiérarchisée avec des couches distinctes (accès, distribution, cœur).	         Introduire un switch de distribution pour gérer le routage inter-VLAN, les </a:t>
            </a:r>
            <a:r>
              <a:rPr lang="fr-FR" sz="1100" kern="150" dirty="0" err="1">
                <a:latin typeface="Calibri" panose="020F0502020204030204" pitchFamily="34" charset="0"/>
                <a:ea typeface="Calibri" panose="020F0502020204030204" pitchFamily="34" charset="0"/>
                <a:cs typeface="Calibri" panose="020F0502020204030204" pitchFamily="34" charset="0"/>
              </a:rPr>
              <a:t>ACLs</a:t>
            </a:r>
            <a:r>
              <a:rPr lang="fr-FR" sz="1100" kern="150" dirty="0">
                <a:latin typeface="Calibri" panose="020F0502020204030204" pitchFamily="34" charset="0"/>
                <a:ea typeface="Calibri" panose="020F0502020204030204" pitchFamily="34" charset="0"/>
                <a:cs typeface="Calibri" panose="020F0502020204030204" pitchFamily="34" charset="0"/>
              </a:rPr>
              <a:t>, et les politiques de sécurité.	Créer une couche cœur redondante pour améliorer la performance et la disponibilité. Renforcer la segmentation réseau via des VLANs bien définis, des </a:t>
            </a:r>
            <a:r>
              <a:rPr lang="fr-FR" sz="1100" kern="150" dirty="0" err="1">
                <a:latin typeface="Calibri" panose="020F0502020204030204" pitchFamily="34" charset="0"/>
                <a:ea typeface="Calibri" panose="020F0502020204030204" pitchFamily="34" charset="0"/>
                <a:cs typeface="Calibri" panose="020F0502020204030204" pitchFamily="34" charset="0"/>
              </a:rPr>
              <a:t>ACLs</a:t>
            </a:r>
            <a:r>
              <a:rPr lang="fr-FR" sz="1100" kern="150" dirty="0">
                <a:latin typeface="Calibri" panose="020F0502020204030204" pitchFamily="34" charset="0"/>
                <a:ea typeface="Calibri" panose="020F0502020204030204" pitchFamily="34" charset="0"/>
                <a:cs typeface="Calibri" panose="020F0502020204030204" pitchFamily="34" charset="0"/>
              </a:rPr>
              <a:t> adaptées, et une DMZ isolée pour les services exposés.     Séparer les honeypots des serveurs critiques pour éviter tout impact interne en cas d’attaque.</a:t>
            </a:r>
            <a:endParaRPr lang="fr-FR" sz="1100" kern="100" dirty="0">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4F8F8A8C-15BD-AD4E-6488-590DDD2995A1}"/>
              </a:ext>
            </a:extLst>
          </p:cNvPr>
          <p:cNvSpPr/>
          <p:nvPr/>
        </p:nvSpPr>
        <p:spPr>
          <a:xfrm>
            <a:off x="1534110" y="2808482"/>
            <a:ext cx="7095712" cy="197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SN"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a:cs typeface="Calibri"/>
            </a:endParaRPr>
          </a:p>
        </p:txBody>
      </p:sp>
      <p:sp>
        <p:nvSpPr>
          <p:cNvPr id="2" name="Slide Number Placeholder 1">
            <a:extLst>
              <a:ext uri="{FF2B5EF4-FFF2-40B4-BE49-F238E27FC236}">
                <a16:creationId xmlns:a16="http://schemas.microsoft.com/office/drawing/2014/main" id="{C3C94B52-344F-D31B-8430-0EC3692C1963}"/>
              </a:ext>
            </a:extLst>
          </p:cNvPr>
          <p:cNvSpPr>
            <a:spLocks noGrp="1"/>
          </p:cNvSpPr>
          <p:nvPr>
            <p:ph type="sldNum" sz="quarter" idx="12"/>
          </p:nvPr>
        </p:nvSpPr>
        <p:spPr>
          <a:xfrm>
            <a:off x="6641721" y="5664224"/>
            <a:ext cx="2057400" cy="273844"/>
          </a:xfrm>
        </p:spPr>
        <p:txBody>
          <a:bodyPr/>
          <a:lstStyle/>
          <a:p>
            <a:pPr defTabSz="685800">
              <a:defRPr/>
            </a:pPr>
            <a:r>
              <a:rPr lang="fr-FR" b="1" dirty="0">
                <a:solidFill>
                  <a:prstClr val="black">
                    <a:tint val="75000"/>
                  </a:prstClr>
                </a:solidFill>
                <a:latin typeface="Calibri" panose="020F0502020204030204" pitchFamily="34" charset="0"/>
                <a:cs typeface="Calibri" panose="020F0502020204030204" pitchFamily="34" charset="0"/>
              </a:rPr>
              <a:t>2</a:t>
            </a:r>
          </a:p>
          <a:p>
            <a:pPr defTabSz="685800">
              <a:defRPr/>
            </a:pPr>
            <a:endParaRPr lang="en-GB" kern="1200" dirty="0">
              <a:solidFill>
                <a:prstClr val="black">
                  <a:tint val="75000"/>
                </a:prstClr>
              </a:solidFill>
              <a:latin typeface="Calibri" panose="020F0502020204030204"/>
              <a:ea typeface="+mn-ea"/>
              <a:cs typeface="+mn-cs"/>
            </a:endParaRPr>
          </a:p>
        </p:txBody>
      </p:sp>
      <p:sp>
        <p:nvSpPr>
          <p:cNvPr id="6" name="Rectangle 5">
            <a:extLst>
              <a:ext uri="{FF2B5EF4-FFF2-40B4-BE49-F238E27FC236}">
                <a16:creationId xmlns:a16="http://schemas.microsoft.com/office/drawing/2014/main" id="{24F46681-943F-4FEE-3CF1-BCD7AAD8F298}"/>
              </a:ext>
            </a:extLst>
          </p:cNvPr>
          <p:cNvSpPr/>
          <p:nvPr/>
        </p:nvSpPr>
        <p:spPr>
          <a:xfrm>
            <a:off x="54337" y="1200920"/>
            <a:ext cx="1457269" cy="24802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SN" sz="1200" dirty="0">
                <a:solidFill>
                  <a:prstClr val="black"/>
                </a:solidFill>
                <a:latin typeface="Calibri" panose="020F0502020204030204"/>
              </a:rPr>
              <a:t>Niveau de criticité </a:t>
            </a:r>
          </a:p>
        </p:txBody>
      </p:sp>
      <p:sp>
        <p:nvSpPr>
          <p:cNvPr id="7" name="Rectangle 6">
            <a:extLst>
              <a:ext uri="{FF2B5EF4-FFF2-40B4-BE49-F238E27FC236}">
                <a16:creationId xmlns:a16="http://schemas.microsoft.com/office/drawing/2014/main" id="{4F4FDD41-1599-35F6-FF35-6B6D36E1E8BF}"/>
              </a:ext>
            </a:extLst>
          </p:cNvPr>
          <p:cNvSpPr/>
          <p:nvPr/>
        </p:nvSpPr>
        <p:spPr>
          <a:xfrm>
            <a:off x="54337" y="1441873"/>
            <a:ext cx="1457269"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1" name="Oval 17">
            <a:extLst>
              <a:ext uri="{FF2B5EF4-FFF2-40B4-BE49-F238E27FC236}">
                <a16:creationId xmlns:a16="http://schemas.microsoft.com/office/drawing/2014/main" id="{8734A003-6A87-06C3-5EB3-9EC72C09148A}"/>
              </a:ext>
            </a:extLst>
          </p:cNvPr>
          <p:cNvSpPr/>
          <p:nvPr/>
        </p:nvSpPr>
        <p:spPr>
          <a:xfrm>
            <a:off x="121620" y="1538655"/>
            <a:ext cx="383500" cy="3494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3" name="Oval 24">
            <a:extLst>
              <a:ext uri="{FF2B5EF4-FFF2-40B4-BE49-F238E27FC236}">
                <a16:creationId xmlns:a16="http://schemas.microsoft.com/office/drawing/2014/main" id="{3DD0EADC-A68E-050A-EBC6-C89442F8CB84}"/>
              </a:ext>
            </a:extLst>
          </p:cNvPr>
          <p:cNvSpPr/>
          <p:nvPr/>
        </p:nvSpPr>
        <p:spPr>
          <a:xfrm>
            <a:off x="107167" y="1988767"/>
            <a:ext cx="383500" cy="380078"/>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5" name="Oval 26">
            <a:extLst>
              <a:ext uri="{FF2B5EF4-FFF2-40B4-BE49-F238E27FC236}">
                <a16:creationId xmlns:a16="http://schemas.microsoft.com/office/drawing/2014/main" id="{EE8778FE-0352-B7CB-201E-7DBB1165E2B2}"/>
              </a:ext>
            </a:extLst>
          </p:cNvPr>
          <p:cNvSpPr/>
          <p:nvPr/>
        </p:nvSpPr>
        <p:spPr>
          <a:xfrm>
            <a:off x="121620" y="2506099"/>
            <a:ext cx="383500" cy="35614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17" name="Oval 26">
            <a:extLst>
              <a:ext uri="{FF2B5EF4-FFF2-40B4-BE49-F238E27FC236}">
                <a16:creationId xmlns:a16="http://schemas.microsoft.com/office/drawing/2014/main" id="{1C5FEE7B-171D-C2DC-9876-CA8998F4929D}"/>
              </a:ext>
            </a:extLst>
          </p:cNvPr>
          <p:cNvSpPr/>
          <p:nvPr/>
        </p:nvSpPr>
        <p:spPr>
          <a:xfrm>
            <a:off x="114254" y="2960268"/>
            <a:ext cx="383500" cy="387178"/>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22" name="ZoneTexte 21">
            <a:extLst>
              <a:ext uri="{FF2B5EF4-FFF2-40B4-BE49-F238E27FC236}">
                <a16:creationId xmlns:a16="http://schemas.microsoft.com/office/drawing/2014/main" id="{5D583E81-B3C2-4B56-1E78-5AD48BAE3DDF}"/>
              </a:ext>
            </a:extLst>
          </p:cNvPr>
          <p:cNvSpPr txBox="1"/>
          <p:nvPr/>
        </p:nvSpPr>
        <p:spPr>
          <a:xfrm>
            <a:off x="515797" y="1988767"/>
            <a:ext cx="885324"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Majeur</a:t>
            </a:r>
          </a:p>
        </p:txBody>
      </p:sp>
      <p:sp>
        <p:nvSpPr>
          <p:cNvPr id="23" name="ZoneTexte 22">
            <a:extLst>
              <a:ext uri="{FF2B5EF4-FFF2-40B4-BE49-F238E27FC236}">
                <a16:creationId xmlns:a16="http://schemas.microsoft.com/office/drawing/2014/main" id="{5DD10718-57A8-4ECA-00A2-023ED8E1F6A4}"/>
              </a:ext>
            </a:extLst>
          </p:cNvPr>
          <p:cNvSpPr txBox="1"/>
          <p:nvPr/>
        </p:nvSpPr>
        <p:spPr>
          <a:xfrm>
            <a:off x="515797" y="2499769"/>
            <a:ext cx="885324"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Modéré</a:t>
            </a:r>
          </a:p>
        </p:txBody>
      </p:sp>
      <p:sp>
        <p:nvSpPr>
          <p:cNvPr id="24" name="ZoneTexte 23">
            <a:extLst>
              <a:ext uri="{FF2B5EF4-FFF2-40B4-BE49-F238E27FC236}">
                <a16:creationId xmlns:a16="http://schemas.microsoft.com/office/drawing/2014/main" id="{3B60CE01-2418-E72E-3704-D451431366C1}"/>
              </a:ext>
            </a:extLst>
          </p:cNvPr>
          <p:cNvSpPr txBox="1"/>
          <p:nvPr/>
        </p:nvSpPr>
        <p:spPr>
          <a:xfrm>
            <a:off x="557671" y="3010771"/>
            <a:ext cx="842205"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Mineur</a:t>
            </a:r>
          </a:p>
        </p:txBody>
      </p:sp>
      <p:sp>
        <p:nvSpPr>
          <p:cNvPr id="26" name="ZoneTexte 25">
            <a:extLst>
              <a:ext uri="{FF2B5EF4-FFF2-40B4-BE49-F238E27FC236}">
                <a16:creationId xmlns:a16="http://schemas.microsoft.com/office/drawing/2014/main" id="{464DB88D-14D4-5497-755D-9E8D2C0CD1D4}"/>
              </a:ext>
            </a:extLst>
          </p:cNvPr>
          <p:cNvSpPr txBox="1"/>
          <p:nvPr/>
        </p:nvSpPr>
        <p:spPr>
          <a:xfrm>
            <a:off x="462699" y="1477765"/>
            <a:ext cx="1030225"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Extrême</a:t>
            </a:r>
          </a:p>
        </p:txBody>
      </p:sp>
      <p:pic>
        <p:nvPicPr>
          <p:cNvPr id="10" name="Image 9" descr="Une image contenant texte, diagramme, carte, capture d’écran&#10;&#10;Le contenu généré par l’IA peut être incorrect.">
            <a:extLst>
              <a:ext uri="{FF2B5EF4-FFF2-40B4-BE49-F238E27FC236}">
                <a16:creationId xmlns:a16="http://schemas.microsoft.com/office/drawing/2014/main" id="{A70C0850-49A3-1560-B13C-93AB7939EA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1606" y="2981876"/>
            <a:ext cx="7118216" cy="1313160"/>
          </a:xfrm>
          <a:prstGeom prst="rect">
            <a:avLst/>
          </a:prstGeom>
        </p:spPr>
      </p:pic>
    </p:spTree>
    <p:extLst>
      <p:ext uri="{BB962C8B-B14F-4D97-AF65-F5344CB8AC3E}">
        <p14:creationId xmlns:p14="http://schemas.microsoft.com/office/powerpoint/2010/main" val="3517636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713" name="Google Shape;713;p23"/>
          <p:cNvSpPr txBox="1"/>
          <p:nvPr/>
        </p:nvSpPr>
        <p:spPr>
          <a:xfrm>
            <a:off x="2035058" y="2782873"/>
            <a:ext cx="6009627" cy="951030"/>
          </a:xfrm>
          <a:prstGeom prst="rect">
            <a:avLst/>
          </a:prstGeom>
          <a:noFill/>
          <a:ln>
            <a:noFill/>
          </a:ln>
        </p:spPr>
        <p:txBody>
          <a:bodyPr spcFirstLastPara="1" wrap="square" lIns="0" tIns="0" rIns="0" bIns="0" anchor="t" anchorCtr="0">
            <a:spAutoFit/>
          </a:bodyPr>
          <a:lstStyle/>
          <a:p>
            <a:pPr>
              <a:lnSpc>
                <a:spcPct val="120017"/>
              </a:lnSpc>
            </a:pPr>
            <a:r>
              <a:rPr lang="en-US" sz="5150" dirty="0">
                <a:latin typeface="Russo One"/>
                <a:sym typeface="Russo One"/>
              </a:rPr>
              <a:t>EQUIPEMENTS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C8B4DA-2103-D90D-0669-A22B369B28D7}"/>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5F3830F6-4014-261B-822F-8BA09E5F8708}"/>
              </a:ext>
            </a:extLst>
          </p:cNvPr>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a:rPr>
              <a:t>CONSTATS &amp; RECOMMANDATIONS – AUDIT EQUIPEMENT </a:t>
            </a:r>
            <a:endParaRPr lang="fr-FR" sz="1500" b="1" dirty="0">
              <a:solidFill>
                <a:prstClr val="white"/>
              </a:solidFill>
              <a:latin typeface="Trebuchet MS" panose="020B0603020202020204" pitchFamily="34" charset="0"/>
            </a:endParaRPr>
          </a:p>
        </p:txBody>
      </p:sp>
      <p:sp>
        <p:nvSpPr>
          <p:cNvPr id="16" name="Rectangle 15">
            <a:extLst>
              <a:ext uri="{FF2B5EF4-FFF2-40B4-BE49-F238E27FC236}">
                <a16:creationId xmlns:a16="http://schemas.microsoft.com/office/drawing/2014/main" id="{E77CFAD3-1CD7-A273-642A-3C9253FC37DC}"/>
              </a:ext>
            </a:extLst>
          </p:cNvPr>
          <p:cNvSpPr/>
          <p:nvPr/>
        </p:nvSpPr>
        <p:spPr>
          <a:xfrm>
            <a:off x="1617488" y="1139292"/>
            <a:ext cx="7080867" cy="33079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rPr>
              <a:t>Constat </a:t>
            </a:r>
            <a:r>
              <a:rPr lang="en-US" sz="1200" b="1" dirty="0">
                <a:solidFill>
                  <a:prstClr val="black"/>
                </a:solidFill>
                <a:latin typeface="Calibri" panose="020F0502020204030204"/>
              </a:rPr>
              <a:t>01:switches obsoletes sans support cisco  (Cisco 2960)</a:t>
            </a:r>
            <a:endParaRPr lang="en-US" sz="1200" b="1" dirty="0">
              <a:solidFill>
                <a:prstClr val="black"/>
              </a:solidFill>
              <a:latin typeface="Calibri" panose="020F0502020204030204"/>
              <a:ea typeface="Calibri"/>
              <a:cs typeface="Calibri"/>
            </a:endParaRPr>
          </a:p>
        </p:txBody>
      </p:sp>
      <p:sp>
        <p:nvSpPr>
          <p:cNvPr id="19" name="TextBox 18">
            <a:extLst>
              <a:ext uri="{FF2B5EF4-FFF2-40B4-BE49-F238E27FC236}">
                <a16:creationId xmlns:a16="http://schemas.microsoft.com/office/drawing/2014/main" id="{8FC4A7C9-057E-2FFB-CD98-A80BE2D36E04}"/>
              </a:ext>
            </a:extLst>
          </p:cNvPr>
          <p:cNvSpPr txBox="1"/>
          <p:nvPr/>
        </p:nvSpPr>
        <p:spPr>
          <a:xfrm>
            <a:off x="1588054" y="1470085"/>
            <a:ext cx="7110301" cy="991297"/>
          </a:xfrm>
          <a:prstGeom prst="rect">
            <a:avLst/>
          </a:prstGeom>
          <a:noFill/>
          <a:ln>
            <a:solidFill>
              <a:schemeClr val="tx1"/>
            </a:solidFill>
          </a:ln>
        </p:spPr>
        <p:txBody>
          <a:bodyPr wrap="square" lIns="68580" tIns="34290" rIns="68580" bIns="34290" rtlCol="0" anchor="t">
            <a:spAutoFit/>
          </a:bodyPr>
          <a:lstStyle/>
          <a:p>
            <a:pPr marL="171450" defTabSz="685800">
              <a:lnSpc>
                <a:spcPct val="107000"/>
              </a:lnSpc>
              <a:spcAft>
                <a:spcPts val="600"/>
              </a:spcAft>
            </a:pPr>
            <a:r>
              <a:rPr lang="fr-FR" sz="1400" kern="100" dirty="0">
                <a:solidFill>
                  <a:prstClr val="black"/>
                </a:solidFill>
                <a:latin typeface="Calibri" panose="020F0502020204030204" pitchFamily="34" charset="0"/>
                <a:ea typeface="Calibri" panose="020F0502020204030204" pitchFamily="34" charset="0"/>
                <a:cs typeface="Calibri" panose="020F0502020204030204" pitchFamily="34" charset="0"/>
              </a:rPr>
              <a:t>L’organisation a utilisé 2 switch niveau 2 modèle 2960 </a:t>
            </a:r>
            <a:r>
              <a:rPr lang="fr-FR" sz="14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fr-FR" sz="1400" kern="100" dirty="0">
                <a:solidFill>
                  <a:prstClr val="black"/>
                </a:solidFill>
                <a:latin typeface="Calibri" panose="020F0502020204030204" pitchFamily="34" charset="0"/>
                <a:ea typeface="Calibri" panose="020F0502020204030204" pitchFamily="34" charset="0"/>
                <a:cs typeface="Calibri" panose="020F0502020204030204" pitchFamily="34" charset="0"/>
              </a:rPr>
              <a:t>Les commutateurs Cisco 2960 ont tous atteint la fin de commercialisation et de prise en charge de Cisco  . Cela signifie qu’ils ne sont plus disponibles à la vente et que Cisco ne fournit plus de support technique pour ces produits .   </a:t>
            </a:r>
          </a:p>
        </p:txBody>
      </p:sp>
      <p:sp>
        <p:nvSpPr>
          <p:cNvPr id="20" name="Rectangle 19">
            <a:extLst>
              <a:ext uri="{FF2B5EF4-FFF2-40B4-BE49-F238E27FC236}">
                <a16:creationId xmlns:a16="http://schemas.microsoft.com/office/drawing/2014/main" id="{E6735F09-CA7C-1453-9596-63C21C6633E3}"/>
              </a:ext>
            </a:extLst>
          </p:cNvPr>
          <p:cNvSpPr/>
          <p:nvPr/>
        </p:nvSpPr>
        <p:spPr>
          <a:xfrm>
            <a:off x="1602644" y="3958855"/>
            <a:ext cx="7095712" cy="27430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cs typeface="Calibri"/>
              </a:rPr>
              <a:t>Impacts</a:t>
            </a:r>
            <a:r>
              <a:rPr lang="en-US" sz="1200" b="1" dirty="0">
                <a:solidFill>
                  <a:prstClr val="black"/>
                </a:solidFill>
                <a:latin typeface="Calibri" panose="020F0502020204030204"/>
                <a:cs typeface="Calibri"/>
              </a:rPr>
              <a:t> /Conclusion </a:t>
            </a:r>
            <a:r>
              <a:rPr lang="en-SN" sz="1200" dirty="0">
                <a:solidFill>
                  <a:prstClr val="black"/>
                </a:solidFill>
                <a:latin typeface="Calibri" panose="020F0502020204030204"/>
                <a:cs typeface="Calibri"/>
              </a:rPr>
              <a:t> </a:t>
            </a:r>
            <a:endParaRPr lang="en-SN" sz="1200" dirty="0">
              <a:solidFill>
                <a:prstClr val="black"/>
              </a:solidFill>
              <a:latin typeface="Calibri" panose="020F0502020204030204"/>
            </a:endParaRPr>
          </a:p>
        </p:txBody>
      </p:sp>
      <p:sp>
        <p:nvSpPr>
          <p:cNvPr id="21" name="TextBox 20">
            <a:extLst>
              <a:ext uri="{FF2B5EF4-FFF2-40B4-BE49-F238E27FC236}">
                <a16:creationId xmlns:a16="http://schemas.microsoft.com/office/drawing/2014/main" id="{1BE256F1-DE25-55CC-8C58-B3DD8977F792}"/>
              </a:ext>
            </a:extLst>
          </p:cNvPr>
          <p:cNvSpPr txBox="1"/>
          <p:nvPr/>
        </p:nvSpPr>
        <p:spPr>
          <a:xfrm>
            <a:off x="1602388" y="4245016"/>
            <a:ext cx="7095967" cy="931024"/>
          </a:xfrm>
          <a:prstGeom prst="rect">
            <a:avLst/>
          </a:prstGeom>
          <a:noFill/>
          <a:ln>
            <a:solidFill>
              <a:schemeClr val="tx1"/>
            </a:solidFill>
          </a:ln>
        </p:spPr>
        <p:txBody>
          <a:bodyPr wrap="square" lIns="68580" tIns="34290" rIns="68580" bIns="34290" rtlCol="0" anchor="t">
            <a:spAutoFit/>
          </a:bodyPr>
          <a:lstStyle/>
          <a:p>
            <a:pPr defTabSz="685800"/>
            <a:r>
              <a:rPr lang="fr-FR" sz="1050" dirty="0">
                <a:solidFill>
                  <a:prstClr val="black"/>
                </a:solidFill>
                <a:latin typeface="Calibri" panose="020F0502020204030204" pitchFamily="34" charset="0"/>
                <a:cs typeface="Calibri" panose="020F0502020204030204" pitchFamily="34" charset="0"/>
              </a:rPr>
              <a:t> </a:t>
            </a:r>
            <a:r>
              <a:rPr lang="fr-FR" sz="1400" dirty="0">
                <a:solidFill>
                  <a:prstClr val="black"/>
                </a:solidFill>
                <a:latin typeface="Calibri" panose="020F0502020204030204" pitchFamily="34" charset="0"/>
                <a:cs typeface="Calibri" panose="020F0502020204030204" pitchFamily="34" charset="0"/>
              </a:rPr>
              <a:t>Les commutateurs Cisco 2960 présentent des risques de sécurité car ils ne sont plus pris en charge par Cisco, ne recevant ainsi plus de mises à jour de sécurité, avec des vulnérabilités connues non corrigées, exposant à des risques d'attaques par déni de service, intrusion et vol de données</a:t>
            </a:r>
            <a:r>
              <a:rPr lang="fr-FR" sz="1050" dirty="0">
                <a:solidFill>
                  <a:prstClr val="black"/>
                </a:solidFill>
                <a:latin typeface="Calibri" panose="020F0502020204030204" pitchFamily="34" charset="0"/>
                <a:cs typeface="Calibri" panose="020F0502020204030204" pitchFamily="34" charset="0"/>
              </a:rPr>
              <a:t>.</a:t>
            </a:r>
            <a:endParaRPr lang="fr-FR" sz="1050" u="sng" dirty="0">
              <a:solidFill>
                <a:prstClr val="black"/>
              </a:solidFill>
              <a:latin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E650B84C-E6CF-2AAA-1486-2D2352EF1812}"/>
              </a:ext>
            </a:extLst>
          </p:cNvPr>
          <p:cNvSpPr/>
          <p:nvPr/>
        </p:nvSpPr>
        <p:spPr>
          <a:xfrm>
            <a:off x="1602643" y="5187693"/>
            <a:ext cx="7095712" cy="2503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a:cs typeface="Calibri"/>
            </a:endParaRPr>
          </a:p>
        </p:txBody>
      </p:sp>
      <p:sp>
        <p:nvSpPr>
          <p:cNvPr id="4" name="TextBox 3">
            <a:extLst>
              <a:ext uri="{FF2B5EF4-FFF2-40B4-BE49-F238E27FC236}">
                <a16:creationId xmlns:a16="http://schemas.microsoft.com/office/drawing/2014/main" id="{33C98150-0F15-8CC3-BA0D-A3F394071DBA}"/>
              </a:ext>
            </a:extLst>
          </p:cNvPr>
          <p:cNvSpPr txBox="1"/>
          <p:nvPr/>
        </p:nvSpPr>
        <p:spPr>
          <a:xfrm>
            <a:off x="1602643" y="5427471"/>
            <a:ext cx="7095712" cy="284693"/>
          </a:xfrm>
          <a:prstGeom prst="rect">
            <a:avLst/>
          </a:prstGeom>
          <a:noFill/>
          <a:ln>
            <a:solidFill>
              <a:schemeClr val="tx1"/>
            </a:solidFill>
          </a:ln>
        </p:spPr>
        <p:txBody>
          <a:bodyPr wrap="square" lIns="68580" tIns="34290" rIns="68580" bIns="34290" rtlCol="0" anchor="t">
            <a:spAutoFit/>
          </a:bodyPr>
          <a:lstStyle/>
          <a:p>
            <a:pPr defTabSz="685800"/>
            <a:r>
              <a:rPr lang="fr-FR" sz="1400" dirty="0">
                <a:solidFill>
                  <a:prstClr val="black"/>
                </a:solidFill>
                <a:latin typeface="Calibri" panose="020F0502020204030204" pitchFamily="34" charset="0"/>
                <a:cs typeface="Calibri" panose="020F0502020204030204" pitchFamily="34" charset="0"/>
              </a:rPr>
              <a:t>Mettre à niveau les commutateurs vers des modèles plus récents pris en charge par Cisco. </a:t>
            </a:r>
            <a:endParaRPr lang="fr-FR" sz="1400" u="sng" dirty="0">
              <a:solidFill>
                <a:prstClr val="black"/>
              </a:solidFill>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973D732E-6BF1-D8F0-C5C3-16E105D7D423}"/>
              </a:ext>
            </a:extLst>
          </p:cNvPr>
          <p:cNvSpPr/>
          <p:nvPr/>
        </p:nvSpPr>
        <p:spPr>
          <a:xfrm>
            <a:off x="1602643" y="2424621"/>
            <a:ext cx="7095712" cy="30217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SN"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a:cs typeface="Calibri"/>
            </a:endParaRPr>
          </a:p>
        </p:txBody>
      </p:sp>
      <p:sp>
        <p:nvSpPr>
          <p:cNvPr id="2" name="Slide Number Placeholder 1">
            <a:extLst>
              <a:ext uri="{FF2B5EF4-FFF2-40B4-BE49-F238E27FC236}">
                <a16:creationId xmlns:a16="http://schemas.microsoft.com/office/drawing/2014/main" id="{6D5C011B-65E9-5309-2EE9-A2016E080191}"/>
              </a:ext>
            </a:extLst>
          </p:cNvPr>
          <p:cNvSpPr>
            <a:spLocks noGrp="1"/>
          </p:cNvSpPr>
          <p:nvPr>
            <p:ph type="sldNum" sz="quarter" idx="12"/>
          </p:nvPr>
        </p:nvSpPr>
        <p:spPr>
          <a:xfrm>
            <a:off x="6641721" y="5664224"/>
            <a:ext cx="2057400" cy="273844"/>
          </a:xfrm>
        </p:spPr>
        <p:txBody>
          <a:bodyPr/>
          <a:lstStyle/>
          <a:p>
            <a:pPr defTabSz="685800">
              <a:defRPr/>
            </a:pPr>
            <a:r>
              <a:rPr lang="fr-FR" b="1" kern="1200" dirty="0">
                <a:solidFill>
                  <a:prstClr val="black">
                    <a:tint val="75000"/>
                  </a:prstClr>
                </a:solidFill>
                <a:latin typeface="Calibri" panose="020F0502020204030204" pitchFamily="34" charset="0"/>
                <a:ea typeface="+mn-ea"/>
                <a:cs typeface="Calibri" panose="020F0502020204030204" pitchFamily="34" charset="0"/>
              </a:rPr>
              <a:t>2</a:t>
            </a:r>
          </a:p>
          <a:p>
            <a:pPr defTabSz="685800">
              <a:defRPr/>
            </a:pPr>
            <a:endParaRPr lang="en-GB" kern="1200" dirty="0">
              <a:solidFill>
                <a:prstClr val="black">
                  <a:tint val="75000"/>
                </a:prstClr>
              </a:solidFill>
              <a:latin typeface="Calibri" panose="020F0502020204030204"/>
              <a:ea typeface="+mn-ea"/>
              <a:cs typeface="+mn-cs"/>
            </a:endParaRPr>
          </a:p>
        </p:txBody>
      </p:sp>
      <p:sp>
        <p:nvSpPr>
          <p:cNvPr id="6" name="Rectangle 5">
            <a:extLst>
              <a:ext uri="{FF2B5EF4-FFF2-40B4-BE49-F238E27FC236}">
                <a16:creationId xmlns:a16="http://schemas.microsoft.com/office/drawing/2014/main" id="{70DDF8FA-002C-7A8E-9CAA-FB79AE6111E7}"/>
              </a:ext>
            </a:extLst>
          </p:cNvPr>
          <p:cNvSpPr/>
          <p:nvPr/>
        </p:nvSpPr>
        <p:spPr>
          <a:xfrm>
            <a:off x="31369" y="1141406"/>
            <a:ext cx="1571530" cy="34165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SN" sz="1200" dirty="0">
                <a:solidFill>
                  <a:prstClr val="black"/>
                </a:solidFill>
                <a:latin typeface="Calibri" panose="020F0502020204030204"/>
              </a:rPr>
              <a:t>Niveau de criticité :</a:t>
            </a:r>
          </a:p>
        </p:txBody>
      </p:sp>
      <p:sp>
        <p:nvSpPr>
          <p:cNvPr id="7" name="Rectangle 6">
            <a:extLst>
              <a:ext uri="{FF2B5EF4-FFF2-40B4-BE49-F238E27FC236}">
                <a16:creationId xmlns:a16="http://schemas.microsoft.com/office/drawing/2014/main" id="{934E7189-77B6-BBDD-6EA8-A4A56664E481}"/>
              </a:ext>
            </a:extLst>
          </p:cNvPr>
          <p:cNvSpPr/>
          <p:nvPr/>
        </p:nvSpPr>
        <p:spPr>
          <a:xfrm>
            <a:off x="16779" y="1499767"/>
            <a:ext cx="1571275" cy="19744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1" name="Oval 17">
            <a:extLst>
              <a:ext uri="{FF2B5EF4-FFF2-40B4-BE49-F238E27FC236}">
                <a16:creationId xmlns:a16="http://schemas.microsoft.com/office/drawing/2014/main" id="{2A626DEF-04A7-CB48-5E20-01E83AA0000E}"/>
              </a:ext>
            </a:extLst>
          </p:cNvPr>
          <p:cNvSpPr/>
          <p:nvPr/>
        </p:nvSpPr>
        <p:spPr>
          <a:xfrm>
            <a:off x="74993" y="1565242"/>
            <a:ext cx="374101" cy="39339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3" name="Oval 24">
            <a:extLst>
              <a:ext uri="{FF2B5EF4-FFF2-40B4-BE49-F238E27FC236}">
                <a16:creationId xmlns:a16="http://schemas.microsoft.com/office/drawing/2014/main" id="{C23C40AA-9C28-6979-7E2D-FA51C445CECE}"/>
              </a:ext>
            </a:extLst>
          </p:cNvPr>
          <p:cNvSpPr/>
          <p:nvPr/>
        </p:nvSpPr>
        <p:spPr>
          <a:xfrm>
            <a:off x="74660" y="2005262"/>
            <a:ext cx="381589" cy="40957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5" name="Oval 26">
            <a:extLst>
              <a:ext uri="{FF2B5EF4-FFF2-40B4-BE49-F238E27FC236}">
                <a16:creationId xmlns:a16="http://schemas.microsoft.com/office/drawing/2014/main" id="{E8A5F6CA-4D88-6B74-BF89-4F07A5301BB1}"/>
              </a:ext>
            </a:extLst>
          </p:cNvPr>
          <p:cNvSpPr/>
          <p:nvPr/>
        </p:nvSpPr>
        <p:spPr>
          <a:xfrm>
            <a:off x="83847" y="2522241"/>
            <a:ext cx="381426" cy="39426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rgbClr val="FFC000"/>
              </a:solidFill>
              <a:latin typeface="Calibri" panose="020F0502020204030204"/>
            </a:endParaRPr>
          </a:p>
        </p:txBody>
      </p:sp>
      <p:sp>
        <p:nvSpPr>
          <p:cNvPr id="17" name="Oval 26">
            <a:extLst>
              <a:ext uri="{FF2B5EF4-FFF2-40B4-BE49-F238E27FC236}">
                <a16:creationId xmlns:a16="http://schemas.microsoft.com/office/drawing/2014/main" id="{B08E5044-60F5-FD92-E444-21B30813FEB7}"/>
              </a:ext>
            </a:extLst>
          </p:cNvPr>
          <p:cNvSpPr/>
          <p:nvPr/>
        </p:nvSpPr>
        <p:spPr>
          <a:xfrm>
            <a:off x="74660" y="2978441"/>
            <a:ext cx="367813" cy="40861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rgbClr val="FFC000"/>
              </a:solidFill>
              <a:latin typeface="Calibri" panose="020F0502020204030204"/>
            </a:endParaRPr>
          </a:p>
        </p:txBody>
      </p:sp>
      <p:sp>
        <p:nvSpPr>
          <p:cNvPr id="22" name="ZoneTexte 21">
            <a:extLst>
              <a:ext uri="{FF2B5EF4-FFF2-40B4-BE49-F238E27FC236}">
                <a16:creationId xmlns:a16="http://schemas.microsoft.com/office/drawing/2014/main" id="{3807DA1A-B576-4FCB-7947-B6D68448D435}"/>
              </a:ext>
            </a:extLst>
          </p:cNvPr>
          <p:cNvSpPr txBox="1"/>
          <p:nvPr/>
        </p:nvSpPr>
        <p:spPr>
          <a:xfrm>
            <a:off x="499541" y="2005263"/>
            <a:ext cx="901580" cy="338554"/>
          </a:xfrm>
          <a:prstGeom prst="rect">
            <a:avLst/>
          </a:prstGeom>
          <a:noFill/>
        </p:spPr>
        <p:txBody>
          <a:bodyPr wrap="square" rtlCol="0">
            <a:spAutoFit/>
          </a:bodyPr>
          <a:lstStyle/>
          <a:p>
            <a:pPr defTabSz="685800"/>
            <a:r>
              <a:rPr lang="fr-FR" sz="1600" dirty="0">
                <a:solidFill>
                  <a:prstClr val="black"/>
                </a:solidFill>
                <a:latin typeface="Calibri" panose="020F0502020204030204"/>
              </a:rPr>
              <a:t>Majeur</a:t>
            </a:r>
          </a:p>
        </p:txBody>
      </p:sp>
      <p:sp>
        <p:nvSpPr>
          <p:cNvPr id="23" name="ZoneTexte 22">
            <a:extLst>
              <a:ext uri="{FF2B5EF4-FFF2-40B4-BE49-F238E27FC236}">
                <a16:creationId xmlns:a16="http://schemas.microsoft.com/office/drawing/2014/main" id="{B1C8DF81-F223-5218-E247-52A7A0AF29ED}"/>
              </a:ext>
            </a:extLst>
          </p:cNvPr>
          <p:cNvSpPr txBox="1"/>
          <p:nvPr/>
        </p:nvSpPr>
        <p:spPr>
          <a:xfrm>
            <a:off x="485765" y="2522241"/>
            <a:ext cx="915356" cy="338554"/>
          </a:xfrm>
          <a:prstGeom prst="rect">
            <a:avLst/>
          </a:prstGeom>
          <a:noFill/>
        </p:spPr>
        <p:txBody>
          <a:bodyPr wrap="square" rtlCol="0">
            <a:spAutoFit/>
          </a:bodyPr>
          <a:lstStyle/>
          <a:p>
            <a:pPr defTabSz="685800"/>
            <a:r>
              <a:rPr lang="fr-FR" sz="1600" dirty="0">
                <a:solidFill>
                  <a:prstClr val="black"/>
                </a:solidFill>
                <a:latin typeface="Calibri" panose="020F0502020204030204"/>
              </a:rPr>
              <a:t>Modéré</a:t>
            </a:r>
          </a:p>
        </p:txBody>
      </p:sp>
      <p:sp>
        <p:nvSpPr>
          <p:cNvPr id="24" name="ZoneTexte 23">
            <a:extLst>
              <a:ext uri="{FF2B5EF4-FFF2-40B4-BE49-F238E27FC236}">
                <a16:creationId xmlns:a16="http://schemas.microsoft.com/office/drawing/2014/main" id="{3D1DD9A6-7B2F-56D6-9251-795CA0E559BE}"/>
              </a:ext>
            </a:extLst>
          </p:cNvPr>
          <p:cNvSpPr txBox="1"/>
          <p:nvPr/>
        </p:nvSpPr>
        <p:spPr>
          <a:xfrm>
            <a:off x="499541" y="2978441"/>
            <a:ext cx="900335" cy="338554"/>
          </a:xfrm>
          <a:prstGeom prst="rect">
            <a:avLst/>
          </a:prstGeom>
          <a:noFill/>
        </p:spPr>
        <p:txBody>
          <a:bodyPr wrap="square" rtlCol="0">
            <a:spAutoFit/>
          </a:bodyPr>
          <a:lstStyle/>
          <a:p>
            <a:pPr defTabSz="685800"/>
            <a:r>
              <a:rPr lang="fr-FR" sz="1600" dirty="0">
                <a:solidFill>
                  <a:prstClr val="black"/>
                </a:solidFill>
                <a:latin typeface="Calibri" panose="020F0502020204030204"/>
              </a:rPr>
              <a:t>Mineur</a:t>
            </a:r>
          </a:p>
        </p:txBody>
      </p:sp>
      <p:sp>
        <p:nvSpPr>
          <p:cNvPr id="26" name="ZoneTexte 25">
            <a:extLst>
              <a:ext uri="{FF2B5EF4-FFF2-40B4-BE49-F238E27FC236}">
                <a16:creationId xmlns:a16="http://schemas.microsoft.com/office/drawing/2014/main" id="{AF9D4C6D-7BA4-FBDB-E274-3ED0904AEF7F}"/>
              </a:ext>
            </a:extLst>
          </p:cNvPr>
          <p:cNvSpPr txBox="1"/>
          <p:nvPr/>
        </p:nvSpPr>
        <p:spPr>
          <a:xfrm>
            <a:off x="465273" y="1539861"/>
            <a:ext cx="934603" cy="338554"/>
          </a:xfrm>
          <a:prstGeom prst="rect">
            <a:avLst/>
          </a:prstGeom>
          <a:noFill/>
        </p:spPr>
        <p:txBody>
          <a:bodyPr wrap="square" rtlCol="0">
            <a:spAutoFit/>
          </a:bodyPr>
          <a:lstStyle/>
          <a:p>
            <a:pPr defTabSz="685800"/>
            <a:r>
              <a:rPr lang="fr-FR" sz="1600" dirty="0">
                <a:solidFill>
                  <a:prstClr val="black"/>
                </a:solidFill>
                <a:latin typeface="Calibri" panose="020F0502020204030204"/>
              </a:rPr>
              <a:t>Extrême</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6534" y="2736949"/>
            <a:ext cx="2721821" cy="1265512"/>
          </a:xfrm>
          <a:prstGeom prst="rect">
            <a:avLst/>
          </a:prstGeom>
        </p:spPr>
      </p:pic>
      <p:pic>
        <p:nvPicPr>
          <p:cNvPr id="12" name="Image 11">
            <a:extLst>
              <a:ext uri="{FF2B5EF4-FFF2-40B4-BE49-F238E27FC236}">
                <a16:creationId xmlns:a16="http://schemas.microsoft.com/office/drawing/2014/main" id="{E01BD0FF-5967-9216-2406-A02AA5BEEB19}"/>
              </a:ext>
            </a:extLst>
          </p:cNvPr>
          <p:cNvPicPr>
            <a:picLocks noChangeAspect="1"/>
          </p:cNvPicPr>
          <p:nvPr/>
        </p:nvPicPr>
        <p:blipFill>
          <a:blip r:embed="rId4"/>
          <a:stretch>
            <a:fillRect/>
          </a:stretch>
        </p:blipFill>
        <p:spPr>
          <a:xfrm>
            <a:off x="1588054" y="2736949"/>
            <a:ext cx="4388225" cy="1207035"/>
          </a:xfrm>
          <a:prstGeom prst="rect">
            <a:avLst/>
          </a:prstGeom>
        </p:spPr>
      </p:pic>
    </p:spTree>
    <p:extLst>
      <p:ext uri="{BB962C8B-B14F-4D97-AF65-F5344CB8AC3E}">
        <p14:creationId xmlns:p14="http://schemas.microsoft.com/office/powerpoint/2010/main" val="8621838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7D5692-19E2-C224-CF83-5705093108C4}"/>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3D6E9E2-C95D-DCAE-CC13-022A6BD6A130}"/>
              </a:ext>
            </a:extLst>
          </p:cNvPr>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a:rPr>
              <a:t>CONSTATS &amp; RECOMMANDATIONS – AUDIT EQUIPEMENT </a:t>
            </a:r>
            <a:endParaRPr lang="fr-FR" sz="1500" b="1" dirty="0">
              <a:solidFill>
                <a:prstClr val="white"/>
              </a:solidFill>
              <a:latin typeface="Trebuchet MS" panose="020B0603020202020204" pitchFamily="34" charset="0"/>
            </a:endParaRPr>
          </a:p>
        </p:txBody>
      </p:sp>
      <p:sp>
        <p:nvSpPr>
          <p:cNvPr id="16" name="Rectangle 15">
            <a:extLst>
              <a:ext uri="{FF2B5EF4-FFF2-40B4-BE49-F238E27FC236}">
                <a16:creationId xmlns:a16="http://schemas.microsoft.com/office/drawing/2014/main" id="{B3F72A3D-BD6A-053F-F1F2-1228556082CD}"/>
              </a:ext>
            </a:extLst>
          </p:cNvPr>
          <p:cNvSpPr/>
          <p:nvPr/>
        </p:nvSpPr>
        <p:spPr>
          <a:xfrm>
            <a:off x="1540020" y="1132930"/>
            <a:ext cx="7236949" cy="35013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schemeClr val="tx1"/>
                </a:solidFill>
                <a:latin typeface="Calibri" panose="020F0502020204030204"/>
              </a:rPr>
              <a:t>Constat </a:t>
            </a:r>
            <a:r>
              <a:rPr lang="en-US" sz="1200" b="1" dirty="0">
                <a:solidFill>
                  <a:schemeClr val="tx1"/>
                </a:solidFill>
                <a:latin typeface="Calibri" panose="020F0502020204030204"/>
              </a:rPr>
              <a:t>02:Etude d’obsolescence du ASA 5505</a:t>
            </a:r>
            <a:endParaRPr lang="en-US" sz="1200" b="1" dirty="0">
              <a:solidFill>
                <a:schemeClr val="tx1"/>
              </a:solidFill>
              <a:latin typeface="Calibri" panose="020F0502020204030204"/>
              <a:ea typeface="Calibri"/>
              <a:cs typeface="Calibri"/>
            </a:endParaRPr>
          </a:p>
        </p:txBody>
      </p:sp>
      <p:sp>
        <p:nvSpPr>
          <p:cNvPr id="19" name="TextBox 18">
            <a:extLst>
              <a:ext uri="{FF2B5EF4-FFF2-40B4-BE49-F238E27FC236}">
                <a16:creationId xmlns:a16="http://schemas.microsoft.com/office/drawing/2014/main" id="{268E2D28-14D7-52EF-D1A2-AD92DCC8A149}"/>
              </a:ext>
            </a:extLst>
          </p:cNvPr>
          <p:cNvSpPr txBox="1"/>
          <p:nvPr/>
        </p:nvSpPr>
        <p:spPr>
          <a:xfrm>
            <a:off x="1540020" y="1430734"/>
            <a:ext cx="7236950" cy="1254959"/>
          </a:xfrm>
          <a:prstGeom prst="rect">
            <a:avLst/>
          </a:prstGeom>
          <a:noFill/>
          <a:ln>
            <a:solidFill>
              <a:schemeClr val="tx1"/>
            </a:solidFill>
          </a:ln>
        </p:spPr>
        <p:txBody>
          <a:bodyPr wrap="square" lIns="68580" tIns="34290" rIns="68580" bIns="34290" rtlCol="0" anchor="t">
            <a:spAutoFit/>
          </a:bodyPr>
          <a:lstStyle/>
          <a:p>
            <a:pPr marL="171450">
              <a:lnSpc>
                <a:spcPct val="107000"/>
              </a:lnSpc>
              <a:spcAft>
                <a:spcPts val="600"/>
              </a:spcAft>
            </a:pPr>
            <a:r>
              <a:rPr lang="fr-FR" sz="1200" b="1" u="sng" kern="100" dirty="0">
                <a:latin typeface="Calibri" panose="020F0502020204030204" pitchFamily="34" charset="0"/>
                <a:ea typeface="Calibri" panose="020F0502020204030204" pitchFamily="34" charset="0"/>
                <a:cs typeface="Calibri" panose="020F0502020204030204" pitchFamily="34" charset="0"/>
              </a:rPr>
              <a:t> </a:t>
            </a:r>
            <a:r>
              <a:rPr lang="fr-FR" sz="1200" kern="100" dirty="0">
                <a:latin typeface="Calibri" panose="020F0502020204030204" pitchFamily="34" charset="0"/>
                <a:ea typeface="Calibri" panose="020F0502020204030204" pitchFamily="34" charset="0"/>
                <a:cs typeface="Calibri" panose="020F0502020204030204" pitchFamily="34" charset="0"/>
              </a:rPr>
              <a:t>L’organisation utilise un pare-feu Cisco ASA 5505, un modèle de la série Adaptive Security Appliance (ASA). Cet équipement est physiquement en service, comme l’indiquent les voyants lumineux actifs (Power, Status, Active, VPN). Cependant, il est important de noter que ce modèle est obsolète. Cisco a officiellement annoncé l’arrêt de commercialisation et de support du modèle ASA 5505 le 25 août 2017 (réf. EOL11376). De plus, les dernières mises à jour logicielles ne sont plus disponibles pour cette plateforme, ce qui signifie que les failles de sécurité découvertes après cette date ne sont pas corrigées</a:t>
            </a:r>
            <a:r>
              <a:rPr lang="fr-FR" sz="1200" dirty="0">
                <a:solidFill>
                  <a:srgbClr val="111111"/>
                </a:solidFill>
                <a:latin typeface="Calibri" panose="020F0502020204030204" pitchFamily="34" charset="0"/>
                <a:ea typeface="Calibri" panose="020F0502020204030204" pitchFamily="34" charset="0"/>
                <a:cs typeface="Calibri" panose="020F0502020204030204" pitchFamily="34" charset="0"/>
              </a:rPr>
              <a:t> </a:t>
            </a:r>
            <a:r>
              <a:rPr lang="fr-FR" sz="1200" kern="100" dirty="0">
                <a:latin typeface="Calibri" panose="020F0502020204030204" pitchFamily="34" charset="0"/>
                <a:ea typeface="Calibri" panose="020F0502020204030204" pitchFamily="34" charset="0"/>
                <a:cs typeface="Calibri" panose="020F0502020204030204" pitchFamily="34" charset="0"/>
              </a:rPr>
              <a:t>.</a:t>
            </a:r>
          </a:p>
        </p:txBody>
      </p:sp>
      <p:sp>
        <p:nvSpPr>
          <p:cNvPr id="20" name="Rectangle 19">
            <a:extLst>
              <a:ext uri="{FF2B5EF4-FFF2-40B4-BE49-F238E27FC236}">
                <a16:creationId xmlns:a16="http://schemas.microsoft.com/office/drawing/2014/main" id="{E1B08CC9-A010-D2C1-DAFF-2FB9270EDC8C}"/>
              </a:ext>
            </a:extLst>
          </p:cNvPr>
          <p:cNvSpPr/>
          <p:nvPr/>
        </p:nvSpPr>
        <p:spPr>
          <a:xfrm>
            <a:off x="1523784" y="4386555"/>
            <a:ext cx="7152308" cy="22504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cs typeface="Calibri"/>
              </a:rPr>
              <a:t>Impacts</a:t>
            </a:r>
            <a:r>
              <a:rPr lang="en-US" sz="1200" b="1" dirty="0">
                <a:solidFill>
                  <a:prstClr val="black"/>
                </a:solidFill>
                <a:latin typeface="Calibri" panose="020F0502020204030204"/>
                <a:cs typeface="Calibri"/>
              </a:rPr>
              <a:t> /Conclusion </a:t>
            </a:r>
            <a:r>
              <a:rPr lang="en-SN" sz="1200" dirty="0">
                <a:solidFill>
                  <a:prstClr val="black"/>
                </a:solidFill>
                <a:latin typeface="Calibri" panose="020F0502020204030204"/>
                <a:cs typeface="Calibri"/>
              </a:rPr>
              <a:t> </a:t>
            </a:r>
            <a:endParaRPr lang="en-SN" sz="1200" dirty="0">
              <a:solidFill>
                <a:prstClr val="black"/>
              </a:solidFill>
              <a:latin typeface="Calibri" panose="020F0502020204030204"/>
            </a:endParaRPr>
          </a:p>
        </p:txBody>
      </p:sp>
      <p:sp>
        <p:nvSpPr>
          <p:cNvPr id="21" name="TextBox 20">
            <a:extLst>
              <a:ext uri="{FF2B5EF4-FFF2-40B4-BE49-F238E27FC236}">
                <a16:creationId xmlns:a16="http://schemas.microsoft.com/office/drawing/2014/main" id="{118C4397-0D14-9CD1-CA74-159196C22526}"/>
              </a:ext>
            </a:extLst>
          </p:cNvPr>
          <p:cNvSpPr txBox="1"/>
          <p:nvPr/>
        </p:nvSpPr>
        <p:spPr>
          <a:xfrm>
            <a:off x="1514196" y="4620361"/>
            <a:ext cx="7152308" cy="1048620"/>
          </a:xfrm>
          <a:prstGeom prst="rect">
            <a:avLst/>
          </a:prstGeom>
          <a:noFill/>
          <a:ln>
            <a:solidFill>
              <a:schemeClr val="tx1"/>
            </a:solidFill>
          </a:ln>
        </p:spPr>
        <p:txBody>
          <a:bodyPr wrap="square" lIns="68580" tIns="34290" rIns="68580" bIns="34290" rtlCol="0" anchor="t">
            <a:spAutoFit/>
          </a:bodyPr>
          <a:lstStyle/>
          <a:p>
            <a:pPr lvl="0">
              <a:lnSpc>
                <a:spcPct val="107000"/>
              </a:lnSpc>
            </a:pPr>
            <a:r>
              <a:rPr lang="fr-FR" sz="1200" dirty="0">
                <a:solidFill>
                  <a:srgbClr val="111111"/>
                </a:solidFill>
                <a:latin typeface="Calibri" panose="020F0502020204030204" pitchFamily="34" charset="0"/>
                <a:ea typeface="Calibri" panose="020F0502020204030204" pitchFamily="34" charset="0"/>
                <a:cs typeface="Calibri" panose="020F0502020204030204" pitchFamily="34" charset="0"/>
              </a:rPr>
              <a:t>Le maintien en production d’un équipement de sécurité réseau obsolète expose l’organisation à des risques accrus :		 </a:t>
            </a:r>
          </a:p>
          <a:p>
            <a:pPr lvl="0">
              <a:lnSpc>
                <a:spcPct val="107000"/>
              </a:lnSpc>
            </a:pPr>
            <a:r>
              <a:rPr lang="fr-FR" sz="1200" dirty="0">
                <a:solidFill>
                  <a:srgbClr val="111111"/>
                </a:solidFill>
                <a:latin typeface="Calibri" panose="020F0502020204030204" pitchFamily="34" charset="0"/>
                <a:ea typeface="Calibri" panose="020F0502020204030204" pitchFamily="34" charset="0"/>
                <a:cs typeface="Calibri" panose="020F0502020204030204" pitchFamily="34" charset="0"/>
              </a:rPr>
              <a:t>•Absence de correctifs de sécurité en cas de vulnérabilités critiques 		</a:t>
            </a:r>
          </a:p>
          <a:p>
            <a:pPr lvl="0">
              <a:lnSpc>
                <a:spcPct val="107000"/>
              </a:lnSpc>
            </a:pPr>
            <a:r>
              <a:rPr lang="fr-FR" sz="1200" dirty="0">
                <a:solidFill>
                  <a:srgbClr val="111111"/>
                </a:solidFill>
                <a:latin typeface="Calibri" panose="020F0502020204030204" pitchFamily="34" charset="0"/>
                <a:ea typeface="Calibri" panose="020F0502020204030204" pitchFamily="34" charset="0"/>
                <a:cs typeface="Calibri" panose="020F0502020204030204" pitchFamily="34" charset="0"/>
              </a:rPr>
              <a:t>• Failles exploitables pouvant entraîner des attaques par  		                                                                                          (Dos), des intrusions ou des fuites de  donnée</a:t>
            </a:r>
            <a:r>
              <a:rPr lang="fr-FR" sz="1200" kern="100" dirty="0">
                <a:latin typeface="Calibri" panose="020F0502020204030204" pitchFamily="34" charset="0"/>
                <a:ea typeface="Calibri" panose="020F0502020204030204" pitchFamily="34" charset="0"/>
                <a:cs typeface="Calibri" panose="020F0502020204030204" pitchFamily="34" charset="0"/>
              </a:rPr>
              <a:t>.</a:t>
            </a:r>
            <a:endParaRPr lang="fr-FR" sz="1200" dirty="0">
              <a:solidFill>
                <a:srgbClr val="11111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9C072C78-D443-3179-5D2D-4DAD9BC03724}"/>
              </a:ext>
            </a:extLst>
          </p:cNvPr>
          <p:cNvSpPr/>
          <p:nvPr/>
        </p:nvSpPr>
        <p:spPr>
          <a:xfrm>
            <a:off x="1486599" y="5677738"/>
            <a:ext cx="7179905" cy="21087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a:cs typeface="Calibri"/>
            </a:endParaRPr>
          </a:p>
        </p:txBody>
      </p:sp>
      <p:sp>
        <p:nvSpPr>
          <p:cNvPr id="4" name="TextBox 3">
            <a:extLst>
              <a:ext uri="{FF2B5EF4-FFF2-40B4-BE49-F238E27FC236}">
                <a16:creationId xmlns:a16="http://schemas.microsoft.com/office/drawing/2014/main" id="{C4C825E9-6C93-B4A5-195E-DDBAC1E55A2F}"/>
              </a:ext>
            </a:extLst>
          </p:cNvPr>
          <p:cNvSpPr txBox="1"/>
          <p:nvPr/>
        </p:nvSpPr>
        <p:spPr>
          <a:xfrm>
            <a:off x="1480840" y="5911098"/>
            <a:ext cx="7217771" cy="662104"/>
          </a:xfrm>
          <a:prstGeom prst="rect">
            <a:avLst/>
          </a:prstGeom>
          <a:noFill/>
          <a:ln>
            <a:solidFill>
              <a:schemeClr val="tx1"/>
            </a:solidFill>
          </a:ln>
        </p:spPr>
        <p:txBody>
          <a:bodyPr wrap="square" lIns="68580" tIns="34290" rIns="68580" bIns="34290" rtlCol="0" anchor="t">
            <a:spAutoFit/>
          </a:bodyPr>
          <a:lstStyle/>
          <a:p>
            <a:pPr lvl="0">
              <a:lnSpc>
                <a:spcPct val="107000"/>
              </a:lnSpc>
            </a:pPr>
            <a:r>
              <a:rPr lang="fr-FR" sz="1200" kern="100" dirty="0">
                <a:latin typeface="Calibri" panose="020F0502020204030204" pitchFamily="34" charset="0"/>
                <a:ea typeface="Calibri" panose="020F0502020204030204" pitchFamily="34" charset="0"/>
                <a:cs typeface="Calibri" panose="020F0502020204030204" pitchFamily="34" charset="0"/>
              </a:rPr>
              <a:t>Remplacer le pare-feu Cisco ASA 5505 par un modèle plus récent encore supporté par Cisco (par exemple ASA 5506-X ou Firepower) ou migrer vers une solution UTM (Unified Threat Management) adaptée aux besoins actuels de sécurité de l’organisation.</a:t>
            </a:r>
          </a:p>
        </p:txBody>
      </p:sp>
      <p:sp>
        <p:nvSpPr>
          <p:cNvPr id="8" name="Rectangle 7">
            <a:extLst>
              <a:ext uri="{FF2B5EF4-FFF2-40B4-BE49-F238E27FC236}">
                <a16:creationId xmlns:a16="http://schemas.microsoft.com/office/drawing/2014/main" id="{CA135E6F-B71F-2908-1B0E-8B1C983DB658}"/>
              </a:ext>
            </a:extLst>
          </p:cNvPr>
          <p:cNvSpPr/>
          <p:nvPr/>
        </p:nvSpPr>
        <p:spPr>
          <a:xfrm>
            <a:off x="1439144" y="2695763"/>
            <a:ext cx="7337826" cy="1649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SN"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a:cs typeface="Calibri"/>
            </a:endParaRPr>
          </a:p>
        </p:txBody>
      </p:sp>
      <p:sp>
        <p:nvSpPr>
          <p:cNvPr id="2" name="Slide Number Placeholder 1">
            <a:extLst>
              <a:ext uri="{FF2B5EF4-FFF2-40B4-BE49-F238E27FC236}">
                <a16:creationId xmlns:a16="http://schemas.microsoft.com/office/drawing/2014/main" id="{AAA8DB89-32DC-A7B0-354B-BC22B12B0AA0}"/>
              </a:ext>
            </a:extLst>
          </p:cNvPr>
          <p:cNvSpPr>
            <a:spLocks noGrp="1"/>
          </p:cNvSpPr>
          <p:nvPr>
            <p:ph type="sldNum" sz="quarter" idx="12"/>
          </p:nvPr>
        </p:nvSpPr>
        <p:spPr>
          <a:xfrm>
            <a:off x="6641211" y="5502096"/>
            <a:ext cx="2057400" cy="273844"/>
          </a:xfrm>
        </p:spPr>
        <p:txBody>
          <a:bodyPr/>
          <a:lstStyle/>
          <a:p>
            <a:pPr defTabSz="685800">
              <a:defRPr/>
            </a:pPr>
            <a:r>
              <a:rPr lang="fr-FR" b="1" dirty="0">
                <a:solidFill>
                  <a:prstClr val="black">
                    <a:tint val="75000"/>
                  </a:prstClr>
                </a:solidFill>
                <a:latin typeface="Calibri" panose="020F0502020204030204" pitchFamily="34" charset="0"/>
                <a:cs typeface="Calibri" panose="020F0502020204030204" pitchFamily="34" charset="0"/>
              </a:rPr>
              <a:t>2</a:t>
            </a:r>
          </a:p>
          <a:p>
            <a:pPr defTabSz="685800">
              <a:defRPr/>
            </a:pPr>
            <a:endParaRPr lang="en-GB" kern="1200" dirty="0">
              <a:solidFill>
                <a:prstClr val="black">
                  <a:tint val="75000"/>
                </a:prstClr>
              </a:solidFill>
              <a:latin typeface="Calibri" panose="020F0502020204030204"/>
              <a:ea typeface="+mn-ea"/>
              <a:cs typeface="+mn-cs"/>
            </a:endParaRPr>
          </a:p>
        </p:txBody>
      </p:sp>
      <p:sp>
        <p:nvSpPr>
          <p:cNvPr id="6" name="Rectangle 5">
            <a:extLst>
              <a:ext uri="{FF2B5EF4-FFF2-40B4-BE49-F238E27FC236}">
                <a16:creationId xmlns:a16="http://schemas.microsoft.com/office/drawing/2014/main" id="{379D57F1-7A2B-1AEE-2F26-35D499E2CCC6}"/>
              </a:ext>
            </a:extLst>
          </p:cNvPr>
          <p:cNvSpPr/>
          <p:nvPr/>
        </p:nvSpPr>
        <p:spPr>
          <a:xfrm>
            <a:off x="54337" y="1132930"/>
            <a:ext cx="1469447" cy="35013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SN" sz="1200" dirty="0">
                <a:solidFill>
                  <a:prstClr val="black"/>
                </a:solidFill>
                <a:latin typeface="Calibri" panose="020F0502020204030204"/>
              </a:rPr>
              <a:t>Niveau de criticité </a:t>
            </a:r>
          </a:p>
        </p:txBody>
      </p:sp>
      <p:sp>
        <p:nvSpPr>
          <p:cNvPr id="7" name="Rectangle 6">
            <a:extLst>
              <a:ext uri="{FF2B5EF4-FFF2-40B4-BE49-F238E27FC236}">
                <a16:creationId xmlns:a16="http://schemas.microsoft.com/office/drawing/2014/main" id="{0DDA06CD-A3C8-4AC4-E755-B2E997861749}"/>
              </a:ext>
            </a:extLst>
          </p:cNvPr>
          <p:cNvSpPr/>
          <p:nvPr/>
        </p:nvSpPr>
        <p:spPr>
          <a:xfrm>
            <a:off x="65853" y="1483066"/>
            <a:ext cx="1474166" cy="204807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1" name="Oval 17">
            <a:extLst>
              <a:ext uri="{FF2B5EF4-FFF2-40B4-BE49-F238E27FC236}">
                <a16:creationId xmlns:a16="http://schemas.microsoft.com/office/drawing/2014/main" id="{83629A56-40D2-40D2-D810-478555ABFB81}"/>
              </a:ext>
            </a:extLst>
          </p:cNvPr>
          <p:cNvSpPr/>
          <p:nvPr/>
        </p:nvSpPr>
        <p:spPr>
          <a:xfrm>
            <a:off x="107426" y="1538366"/>
            <a:ext cx="417559" cy="3693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3" name="Oval 24">
            <a:extLst>
              <a:ext uri="{FF2B5EF4-FFF2-40B4-BE49-F238E27FC236}">
                <a16:creationId xmlns:a16="http://schemas.microsoft.com/office/drawing/2014/main" id="{0169D09C-EDE9-C3E2-2368-2D593C89AA6E}"/>
              </a:ext>
            </a:extLst>
          </p:cNvPr>
          <p:cNvSpPr/>
          <p:nvPr/>
        </p:nvSpPr>
        <p:spPr>
          <a:xfrm>
            <a:off x="107427" y="1990951"/>
            <a:ext cx="417558" cy="385744"/>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5" name="Oval 26">
            <a:extLst>
              <a:ext uri="{FF2B5EF4-FFF2-40B4-BE49-F238E27FC236}">
                <a16:creationId xmlns:a16="http://schemas.microsoft.com/office/drawing/2014/main" id="{1CA4D106-B4F3-47CD-9F18-DF5F5B9283D9}"/>
              </a:ext>
            </a:extLst>
          </p:cNvPr>
          <p:cNvSpPr/>
          <p:nvPr/>
        </p:nvSpPr>
        <p:spPr>
          <a:xfrm>
            <a:off x="107427" y="2459965"/>
            <a:ext cx="417558" cy="43199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17" name="Oval 26">
            <a:extLst>
              <a:ext uri="{FF2B5EF4-FFF2-40B4-BE49-F238E27FC236}">
                <a16:creationId xmlns:a16="http://schemas.microsoft.com/office/drawing/2014/main" id="{40D685B4-6453-B839-AB90-4F98EFE3B245}"/>
              </a:ext>
            </a:extLst>
          </p:cNvPr>
          <p:cNvSpPr/>
          <p:nvPr/>
        </p:nvSpPr>
        <p:spPr>
          <a:xfrm>
            <a:off x="107426" y="2977455"/>
            <a:ext cx="417559" cy="4077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22" name="ZoneTexte 21">
            <a:extLst>
              <a:ext uri="{FF2B5EF4-FFF2-40B4-BE49-F238E27FC236}">
                <a16:creationId xmlns:a16="http://schemas.microsoft.com/office/drawing/2014/main" id="{576700A6-8466-F955-A9FE-2CFFF2808977}"/>
              </a:ext>
            </a:extLst>
          </p:cNvPr>
          <p:cNvSpPr txBox="1"/>
          <p:nvPr/>
        </p:nvSpPr>
        <p:spPr>
          <a:xfrm>
            <a:off x="566559" y="1988161"/>
            <a:ext cx="834562"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Majeur</a:t>
            </a:r>
          </a:p>
        </p:txBody>
      </p:sp>
      <p:sp>
        <p:nvSpPr>
          <p:cNvPr id="23" name="ZoneTexte 22">
            <a:extLst>
              <a:ext uri="{FF2B5EF4-FFF2-40B4-BE49-F238E27FC236}">
                <a16:creationId xmlns:a16="http://schemas.microsoft.com/office/drawing/2014/main" id="{96131E15-08AD-C325-9589-33A68ED4937F}"/>
              </a:ext>
            </a:extLst>
          </p:cNvPr>
          <p:cNvSpPr txBox="1"/>
          <p:nvPr/>
        </p:nvSpPr>
        <p:spPr>
          <a:xfrm>
            <a:off x="531633" y="2459965"/>
            <a:ext cx="869488"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Modéré</a:t>
            </a:r>
          </a:p>
        </p:txBody>
      </p:sp>
      <p:sp>
        <p:nvSpPr>
          <p:cNvPr id="24" name="ZoneTexte 23">
            <a:extLst>
              <a:ext uri="{FF2B5EF4-FFF2-40B4-BE49-F238E27FC236}">
                <a16:creationId xmlns:a16="http://schemas.microsoft.com/office/drawing/2014/main" id="{190A6FB5-2E85-463D-7084-F841888A4D99}"/>
              </a:ext>
            </a:extLst>
          </p:cNvPr>
          <p:cNvSpPr txBox="1"/>
          <p:nvPr/>
        </p:nvSpPr>
        <p:spPr>
          <a:xfrm>
            <a:off x="566558" y="2977455"/>
            <a:ext cx="833318"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Mineur</a:t>
            </a:r>
          </a:p>
        </p:txBody>
      </p:sp>
      <p:sp>
        <p:nvSpPr>
          <p:cNvPr id="26" name="ZoneTexte 25">
            <a:extLst>
              <a:ext uri="{FF2B5EF4-FFF2-40B4-BE49-F238E27FC236}">
                <a16:creationId xmlns:a16="http://schemas.microsoft.com/office/drawing/2014/main" id="{F147BDA3-8F6E-251A-9B89-BBA3118691BD}"/>
              </a:ext>
            </a:extLst>
          </p:cNvPr>
          <p:cNvSpPr txBox="1"/>
          <p:nvPr/>
        </p:nvSpPr>
        <p:spPr>
          <a:xfrm>
            <a:off x="524985" y="1566336"/>
            <a:ext cx="874891"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Extrême</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784" y="2891958"/>
            <a:ext cx="1579222" cy="1463316"/>
          </a:xfrm>
          <a:prstGeom prst="rect">
            <a:avLst/>
          </a:prstGeom>
        </p:spPr>
      </p:pic>
      <p:pic>
        <p:nvPicPr>
          <p:cNvPr id="14" name="Image 13">
            <a:extLst>
              <a:ext uri="{FF2B5EF4-FFF2-40B4-BE49-F238E27FC236}">
                <a16:creationId xmlns:a16="http://schemas.microsoft.com/office/drawing/2014/main" id="{6892EC66-82D6-38E8-303B-A1EF5C8FC512}"/>
              </a:ext>
            </a:extLst>
          </p:cNvPr>
          <p:cNvPicPr>
            <a:picLocks noChangeAspect="1"/>
          </p:cNvPicPr>
          <p:nvPr/>
        </p:nvPicPr>
        <p:blipFill>
          <a:blip r:embed="rId4"/>
          <a:stretch>
            <a:fillRect/>
          </a:stretch>
        </p:blipFill>
        <p:spPr>
          <a:xfrm>
            <a:off x="3094661" y="2878016"/>
            <a:ext cx="5581431" cy="1477258"/>
          </a:xfrm>
          <a:prstGeom prst="rect">
            <a:avLst/>
          </a:prstGeom>
        </p:spPr>
      </p:pic>
    </p:spTree>
    <p:extLst>
      <p:ext uri="{BB962C8B-B14F-4D97-AF65-F5344CB8AC3E}">
        <p14:creationId xmlns:p14="http://schemas.microsoft.com/office/powerpoint/2010/main" val="714809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DE732-26AF-7672-D791-A2662F51B50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C40807C-9664-C9FB-C2DB-D083E8DDEFBE}"/>
              </a:ext>
            </a:extLst>
          </p:cNvPr>
          <p:cNvSpPr/>
          <p:nvPr/>
        </p:nvSpPr>
        <p:spPr>
          <a:xfrm>
            <a:off x="38099" y="894323"/>
            <a:ext cx="8616859" cy="25832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a:rPr>
              <a:t>CONSTATS &amp; RECOMMANDATIONS – AUDIT EQUIPEMENT </a:t>
            </a:r>
            <a:endParaRPr lang="fr-FR" sz="1500" b="1" dirty="0">
              <a:solidFill>
                <a:prstClr val="white"/>
              </a:solidFill>
              <a:latin typeface="Trebuchet MS" panose="020B0603020202020204" pitchFamily="34" charset="0"/>
            </a:endParaRPr>
          </a:p>
        </p:txBody>
      </p:sp>
      <p:sp>
        <p:nvSpPr>
          <p:cNvPr id="16" name="Rectangle 15">
            <a:extLst>
              <a:ext uri="{FF2B5EF4-FFF2-40B4-BE49-F238E27FC236}">
                <a16:creationId xmlns:a16="http://schemas.microsoft.com/office/drawing/2014/main" id="{48AE6C2A-2AEB-AFAC-3A6A-DFB2072C49E8}"/>
              </a:ext>
            </a:extLst>
          </p:cNvPr>
          <p:cNvSpPr/>
          <p:nvPr/>
        </p:nvSpPr>
        <p:spPr>
          <a:xfrm>
            <a:off x="1534321" y="1166584"/>
            <a:ext cx="7120638" cy="293534"/>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schemeClr val="tx1"/>
                </a:solidFill>
                <a:latin typeface="Calibri" panose="020F0502020204030204"/>
              </a:rPr>
              <a:t>Constat </a:t>
            </a:r>
            <a:r>
              <a:rPr lang="en-US" sz="1200" b="1" dirty="0">
                <a:solidFill>
                  <a:schemeClr val="tx1"/>
                </a:solidFill>
                <a:latin typeface="Calibri" panose="020F0502020204030204"/>
              </a:rPr>
              <a:t>03:</a:t>
            </a:r>
            <a:r>
              <a:rPr lang="en-US" sz="1200" b="1" dirty="0">
                <a:solidFill>
                  <a:schemeClr val="dk1"/>
                </a:solidFill>
                <a:latin typeface="Calibri"/>
              </a:rPr>
              <a:t>Serveur web </a:t>
            </a:r>
            <a:r>
              <a:rPr lang="en-US" sz="1200" b="1" dirty="0" err="1">
                <a:solidFill>
                  <a:schemeClr val="dk1"/>
                </a:solidFill>
                <a:latin typeface="Calibri"/>
              </a:rPr>
              <a:t>hébergé</a:t>
            </a:r>
            <a:r>
              <a:rPr lang="en-US" sz="1200" b="1" dirty="0">
                <a:solidFill>
                  <a:schemeClr val="dk1"/>
                </a:solidFill>
                <a:latin typeface="Calibri"/>
              </a:rPr>
              <a:t> sur </a:t>
            </a:r>
            <a:r>
              <a:rPr lang="en-US" sz="1200" b="1" dirty="0" err="1">
                <a:solidFill>
                  <a:schemeClr val="dk1"/>
                </a:solidFill>
                <a:latin typeface="Calibri"/>
              </a:rPr>
              <a:t>une</a:t>
            </a:r>
            <a:r>
              <a:rPr lang="en-US" sz="1200" b="1" dirty="0">
                <a:solidFill>
                  <a:schemeClr val="dk1"/>
                </a:solidFill>
                <a:latin typeface="Calibri"/>
              </a:rPr>
              <a:t> machine </a:t>
            </a:r>
            <a:r>
              <a:rPr lang="en-US" sz="1200" b="1" dirty="0" err="1">
                <a:solidFill>
                  <a:schemeClr val="dk1"/>
                </a:solidFill>
                <a:latin typeface="Calibri"/>
              </a:rPr>
              <a:t>inadaptée</a:t>
            </a:r>
            <a:r>
              <a:rPr lang="en-US" sz="1200" b="1" dirty="0">
                <a:solidFill>
                  <a:schemeClr val="dk1"/>
                </a:solidFill>
                <a:latin typeface="Calibri"/>
              </a:rPr>
              <a:t> à un </a:t>
            </a:r>
            <a:r>
              <a:rPr lang="en-US" sz="1200" b="1" dirty="0" err="1">
                <a:solidFill>
                  <a:schemeClr val="dk1"/>
                </a:solidFill>
                <a:latin typeface="Calibri"/>
              </a:rPr>
              <a:t>environnement</a:t>
            </a:r>
            <a:r>
              <a:rPr lang="en-US" sz="1200" b="1" dirty="0">
                <a:solidFill>
                  <a:schemeClr val="dk1"/>
                </a:solidFill>
                <a:latin typeface="Calibri"/>
              </a:rPr>
              <a:t> de production. </a:t>
            </a:r>
            <a:endParaRPr lang="en-US" sz="1200" b="1" dirty="0">
              <a:solidFill>
                <a:schemeClr val="tx1"/>
              </a:solidFill>
              <a:latin typeface="Calibri" panose="020F0502020204030204"/>
              <a:ea typeface="Calibri"/>
              <a:cs typeface="Calibri"/>
            </a:endParaRPr>
          </a:p>
        </p:txBody>
      </p:sp>
      <p:sp>
        <p:nvSpPr>
          <p:cNvPr id="19" name="TextBox 18">
            <a:extLst>
              <a:ext uri="{FF2B5EF4-FFF2-40B4-BE49-F238E27FC236}">
                <a16:creationId xmlns:a16="http://schemas.microsoft.com/office/drawing/2014/main" id="{592EEA67-94E7-8160-D658-054FCC7F41ED}"/>
              </a:ext>
            </a:extLst>
          </p:cNvPr>
          <p:cNvSpPr txBox="1"/>
          <p:nvPr/>
        </p:nvSpPr>
        <p:spPr>
          <a:xfrm>
            <a:off x="1534320" y="1477034"/>
            <a:ext cx="7120638" cy="662104"/>
          </a:xfrm>
          <a:prstGeom prst="rect">
            <a:avLst/>
          </a:prstGeom>
          <a:noFill/>
          <a:ln>
            <a:solidFill>
              <a:schemeClr val="tx1"/>
            </a:solidFill>
          </a:ln>
        </p:spPr>
        <p:txBody>
          <a:bodyPr wrap="square" lIns="68580" tIns="34290" rIns="68580" bIns="34290" rtlCol="0" anchor="t">
            <a:spAutoFit/>
          </a:bodyPr>
          <a:lstStyle/>
          <a:p>
            <a:pPr marL="171450">
              <a:lnSpc>
                <a:spcPct val="107000"/>
              </a:lnSpc>
              <a:spcAft>
                <a:spcPts val="600"/>
              </a:spcAft>
            </a:pPr>
            <a:r>
              <a:rPr lang="fr-FR" sz="1200" b="1" u="sng" kern="100" dirty="0">
                <a:latin typeface="Calibri" panose="020F0502020204030204" pitchFamily="34" charset="0"/>
                <a:ea typeface="Calibri" panose="020F0502020204030204" pitchFamily="34" charset="0"/>
                <a:cs typeface="Calibri" panose="020F0502020204030204" pitchFamily="34" charset="0"/>
              </a:rPr>
              <a:t> </a:t>
            </a:r>
            <a:r>
              <a:rPr lang="fr-FR" sz="1200" dirty="0">
                <a:solidFill>
                  <a:srgbClr val="404040"/>
                </a:solidFill>
                <a:latin typeface="Calibri" panose="020F0502020204030204" pitchFamily="34" charset="0"/>
                <a:ea typeface="Calibri" panose="020F0502020204030204" pitchFamily="34" charset="0"/>
                <a:cs typeface="Calibri" panose="020F0502020204030204" pitchFamily="34" charset="0"/>
              </a:rPr>
              <a:t>Le serveur Web (ex. IIS, Apache, XAMPP) est hébergé sur un poste de travail Windows 11, système conçu principalement pour un usage client. La machine semble exposée à Internet ou accessible via le réseau local. Aucune mention explicite de durcissement du système ou d’environnement virtualisé dédié n’a été faite.</a:t>
            </a:r>
            <a:endParaRPr lang="fr-FR" sz="1200" kern="100" dirty="0">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D8419147-923A-5094-2D3A-A4A2C9D72E8A}"/>
              </a:ext>
            </a:extLst>
          </p:cNvPr>
          <p:cNvSpPr/>
          <p:nvPr/>
        </p:nvSpPr>
        <p:spPr>
          <a:xfrm>
            <a:off x="1541627" y="3580245"/>
            <a:ext cx="7095967" cy="25031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a:rPr>
              <a:t>RISQUES</a:t>
            </a:r>
            <a:r>
              <a:rPr lang="en-SN" sz="1200" dirty="0">
                <a:solidFill>
                  <a:prstClr val="black"/>
                </a:solidFill>
                <a:latin typeface="Calibri" panose="020F0502020204030204"/>
                <a:cs typeface="Calibri"/>
              </a:rPr>
              <a:t> </a:t>
            </a:r>
            <a:endParaRPr lang="en-SN" sz="1200" dirty="0">
              <a:solidFill>
                <a:prstClr val="black"/>
              </a:solidFill>
              <a:latin typeface="Calibri" panose="020F0502020204030204"/>
            </a:endParaRPr>
          </a:p>
        </p:txBody>
      </p:sp>
      <p:sp>
        <p:nvSpPr>
          <p:cNvPr id="21" name="TextBox 20">
            <a:extLst>
              <a:ext uri="{FF2B5EF4-FFF2-40B4-BE49-F238E27FC236}">
                <a16:creationId xmlns:a16="http://schemas.microsoft.com/office/drawing/2014/main" id="{C394A870-6A21-B69F-3DF2-386AD63F8466}"/>
              </a:ext>
            </a:extLst>
          </p:cNvPr>
          <p:cNvSpPr txBox="1"/>
          <p:nvPr/>
        </p:nvSpPr>
        <p:spPr>
          <a:xfrm>
            <a:off x="1534320" y="3839896"/>
            <a:ext cx="7120638" cy="1106457"/>
          </a:xfrm>
          <a:custGeom>
            <a:avLst/>
            <a:gdLst>
              <a:gd name="connsiteX0" fmla="*/ 0 w 9461289"/>
              <a:gd name="connsiteY0" fmla="*/ 0 h 291939"/>
              <a:gd name="connsiteX1" fmla="*/ 9461289 w 9461289"/>
              <a:gd name="connsiteY1" fmla="*/ 0 h 291939"/>
              <a:gd name="connsiteX2" fmla="*/ 9461289 w 9461289"/>
              <a:gd name="connsiteY2" fmla="*/ 291939 h 291939"/>
              <a:gd name="connsiteX3" fmla="*/ 0 w 9461289"/>
              <a:gd name="connsiteY3" fmla="*/ 291939 h 291939"/>
              <a:gd name="connsiteX4" fmla="*/ 0 w 9461289"/>
              <a:gd name="connsiteY4" fmla="*/ 0 h 291939"/>
              <a:gd name="connsiteX0" fmla="*/ 0 w 9461289"/>
              <a:gd name="connsiteY0" fmla="*/ 0 h 445943"/>
              <a:gd name="connsiteX1" fmla="*/ 9461289 w 9461289"/>
              <a:gd name="connsiteY1" fmla="*/ 0 h 445943"/>
              <a:gd name="connsiteX2" fmla="*/ 9432413 w 9461289"/>
              <a:gd name="connsiteY2" fmla="*/ 445943 h 445943"/>
              <a:gd name="connsiteX3" fmla="*/ 0 w 9461289"/>
              <a:gd name="connsiteY3" fmla="*/ 291939 h 445943"/>
              <a:gd name="connsiteX4" fmla="*/ 0 w 9461289"/>
              <a:gd name="connsiteY4" fmla="*/ 0 h 445943"/>
              <a:gd name="connsiteX0" fmla="*/ 28876 w 9490165"/>
              <a:gd name="connsiteY0" fmla="*/ 0 h 484444"/>
              <a:gd name="connsiteX1" fmla="*/ 9490165 w 9490165"/>
              <a:gd name="connsiteY1" fmla="*/ 0 h 484444"/>
              <a:gd name="connsiteX2" fmla="*/ 9461289 w 9490165"/>
              <a:gd name="connsiteY2" fmla="*/ 445943 h 484444"/>
              <a:gd name="connsiteX3" fmla="*/ 0 w 9490165"/>
              <a:gd name="connsiteY3" fmla="*/ 484444 h 484444"/>
              <a:gd name="connsiteX4" fmla="*/ 28876 w 9490165"/>
              <a:gd name="connsiteY4" fmla="*/ 0 h 484444"/>
              <a:gd name="connsiteX0" fmla="*/ 28876 w 9528665"/>
              <a:gd name="connsiteY0" fmla="*/ 0 h 522945"/>
              <a:gd name="connsiteX1" fmla="*/ 9490165 w 9528665"/>
              <a:gd name="connsiteY1" fmla="*/ 0 h 522945"/>
              <a:gd name="connsiteX2" fmla="*/ 9528665 w 9528665"/>
              <a:gd name="connsiteY2" fmla="*/ 522945 h 522945"/>
              <a:gd name="connsiteX3" fmla="*/ 0 w 9528665"/>
              <a:gd name="connsiteY3" fmla="*/ 484444 h 522945"/>
              <a:gd name="connsiteX4" fmla="*/ 28876 w 9528665"/>
              <a:gd name="connsiteY4" fmla="*/ 0 h 522945"/>
              <a:gd name="connsiteX0" fmla="*/ 28876 w 9490165"/>
              <a:gd name="connsiteY0" fmla="*/ 0 h 522945"/>
              <a:gd name="connsiteX1" fmla="*/ 9490165 w 9490165"/>
              <a:gd name="connsiteY1" fmla="*/ 0 h 522945"/>
              <a:gd name="connsiteX2" fmla="*/ 9470914 w 9490165"/>
              <a:gd name="connsiteY2" fmla="*/ 522945 h 522945"/>
              <a:gd name="connsiteX3" fmla="*/ 0 w 9490165"/>
              <a:gd name="connsiteY3" fmla="*/ 484444 h 522945"/>
              <a:gd name="connsiteX4" fmla="*/ 28876 w 9490165"/>
              <a:gd name="connsiteY4" fmla="*/ 0 h 522945"/>
              <a:gd name="connsiteX0" fmla="*/ 0 w 9461289"/>
              <a:gd name="connsiteY0" fmla="*/ 0 h 532570"/>
              <a:gd name="connsiteX1" fmla="*/ 9461289 w 9461289"/>
              <a:gd name="connsiteY1" fmla="*/ 0 h 532570"/>
              <a:gd name="connsiteX2" fmla="*/ 9442038 w 9461289"/>
              <a:gd name="connsiteY2" fmla="*/ 522945 h 532570"/>
              <a:gd name="connsiteX3" fmla="*/ 77002 w 9461289"/>
              <a:gd name="connsiteY3" fmla="*/ 532570 h 532570"/>
              <a:gd name="connsiteX4" fmla="*/ 0 w 9461289"/>
              <a:gd name="connsiteY4" fmla="*/ 0 h 532570"/>
              <a:gd name="connsiteX0" fmla="*/ 0 w 9461289"/>
              <a:gd name="connsiteY0" fmla="*/ 0 h 532570"/>
              <a:gd name="connsiteX1" fmla="*/ 9461289 w 9461289"/>
              <a:gd name="connsiteY1" fmla="*/ 0 h 532570"/>
              <a:gd name="connsiteX2" fmla="*/ 9442038 w 9461289"/>
              <a:gd name="connsiteY2" fmla="*/ 522945 h 532570"/>
              <a:gd name="connsiteX3" fmla="*/ 38501 w 9461289"/>
              <a:gd name="connsiteY3" fmla="*/ 532570 h 532570"/>
              <a:gd name="connsiteX4" fmla="*/ 0 w 9461289"/>
              <a:gd name="connsiteY4" fmla="*/ 0 h 532570"/>
              <a:gd name="connsiteX0" fmla="*/ 19251 w 9480540"/>
              <a:gd name="connsiteY0" fmla="*/ 0 h 532570"/>
              <a:gd name="connsiteX1" fmla="*/ 9480540 w 9480540"/>
              <a:gd name="connsiteY1" fmla="*/ 0 h 532570"/>
              <a:gd name="connsiteX2" fmla="*/ 9461289 w 9480540"/>
              <a:gd name="connsiteY2" fmla="*/ 522945 h 532570"/>
              <a:gd name="connsiteX3" fmla="*/ 0 w 9480540"/>
              <a:gd name="connsiteY3" fmla="*/ 532570 h 532570"/>
              <a:gd name="connsiteX4" fmla="*/ 19251 w 9480540"/>
              <a:gd name="connsiteY4" fmla="*/ 0 h 532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80540" h="532570">
                <a:moveTo>
                  <a:pt x="19251" y="0"/>
                </a:moveTo>
                <a:lnTo>
                  <a:pt x="9480540" y="0"/>
                </a:lnTo>
                <a:lnTo>
                  <a:pt x="9461289" y="522945"/>
                </a:lnTo>
                <a:lnTo>
                  <a:pt x="0" y="532570"/>
                </a:lnTo>
                <a:lnTo>
                  <a:pt x="19251" y="0"/>
                </a:lnTo>
                <a:close/>
              </a:path>
            </a:pathLst>
          </a:custGeom>
          <a:noFill/>
          <a:ln>
            <a:solidFill>
              <a:schemeClr val="tx1"/>
            </a:solidFill>
          </a:ln>
        </p:spPr>
        <p:txBody>
          <a:bodyPr wrap="square" lIns="68580" tIns="34290" rIns="68580" bIns="34290" rtlCol="0" anchor="t">
            <a:spAutoFit/>
          </a:bodyPr>
          <a:lstStyle/>
          <a:p>
            <a:pPr lvl="0">
              <a:lnSpc>
                <a:spcPct val="107000"/>
              </a:lnSpc>
            </a:pPr>
            <a:r>
              <a:rPr lang="fr-FR" sz="1050" dirty="0">
                <a:solidFill>
                  <a:srgbClr val="111111"/>
                </a:solidFill>
                <a:latin typeface="Calibri" panose="020F0502020204030204" pitchFamily="34" charset="0"/>
                <a:ea typeface="Calibri" panose="020F0502020204030204" pitchFamily="34" charset="0"/>
                <a:cs typeface="Calibri" panose="020F0502020204030204" pitchFamily="34" charset="0"/>
              </a:rPr>
              <a:t>Surface d’attaque élargie : Windows 11 exécute par défaut de nombreux services non essentiels au rôle de serveur.	</a:t>
            </a:r>
          </a:p>
          <a:p>
            <a:pPr lvl="0">
              <a:lnSpc>
                <a:spcPct val="107000"/>
              </a:lnSpc>
            </a:pPr>
            <a:r>
              <a:rPr lang="fr-FR" sz="1050" dirty="0">
                <a:solidFill>
                  <a:srgbClr val="111111"/>
                </a:solidFill>
                <a:latin typeface="Calibri" panose="020F0502020204030204" pitchFamily="34" charset="0"/>
                <a:ea typeface="Calibri" panose="020F0502020204030204" pitchFamily="34" charset="0"/>
                <a:cs typeface="Calibri" panose="020F0502020204030204" pitchFamily="34" charset="0"/>
              </a:rPr>
              <a:t>•Manque de durcissement : absence probable de configuration de sécurité serveur (GPO, firewall renforcé, désactivation des ports/services inutiles).	</a:t>
            </a:r>
          </a:p>
          <a:p>
            <a:pPr lvl="0">
              <a:lnSpc>
                <a:spcPct val="107000"/>
              </a:lnSpc>
            </a:pPr>
            <a:r>
              <a:rPr lang="fr-FR" sz="1050" dirty="0">
                <a:solidFill>
                  <a:srgbClr val="111111"/>
                </a:solidFill>
                <a:latin typeface="Calibri" panose="020F0502020204030204" pitchFamily="34" charset="0"/>
                <a:ea typeface="Calibri" panose="020F0502020204030204" pitchFamily="34" charset="0"/>
                <a:cs typeface="Calibri" panose="020F0502020204030204" pitchFamily="34" charset="0"/>
              </a:rPr>
              <a:t>•Exposition à des failles client : vulnérabilités Windows 11 (ex. SmartScreen, Shell, pilotes) peuvent compromettre l’ensemble de la machine.</a:t>
            </a:r>
          </a:p>
          <a:p>
            <a:pPr lvl="0">
              <a:lnSpc>
                <a:spcPct val="107000"/>
              </a:lnSpc>
            </a:pPr>
            <a:r>
              <a:rPr lang="fr-FR" sz="1050" dirty="0">
                <a:solidFill>
                  <a:srgbClr val="111111"/>
                </a:solidFill>
                <a:latin typeface="Calibri" panose="020F0502020204030204" pitchFamily="34" charset="0"/>
                <a:ea typeface="Calibri" panose="020F0502020204030204" pitchFamily="34" charset="0"/>
                <a:cs typeface="Calibri" panose="020F0502020204030204" pitchFamily="34" charset="0"/>
              </a:rPr>
              <a:t>•Confusion des rôles : risque d’avoir un mélange d’usage personnel/utilisateur et d’hébergement (navigation, e-mail, stockage )</a:t>
            </a:r>
          </a:p>
        </p:txBody>
      </p:sp>
      <p:sp>
        <p:nvSpPr>
          <p:cNvPr id="3" name="Rectangle 2">
            <a:extLst>
              <a:ext uri="{FF2B5EF4-FFF2-40B4-BE49-F238E27FC236}">
                <a16:creationId xmlns:a16="http://schemas.microsoft.com/office/drawing/2014/main" id="{E9B48146-32AB-199D-CBD2-4A4B18847C28}"/>
              </a:ext>
            </a:extLst>
          </p:cNvPr>
          <p:cNvSpPr/>
          <p:nvPr/>
        </p:nvSpPr>
        <p:spPr>
          <a:xfrm>
            <a:off x="1534321" y="4955737"/>
            <a:ext cx="7120638" cy="29618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a:cs typeface="Calibri"/>
            </a:endParaRPr>
          </a:p>
        </p:txBody>
      </p:sp>
      <p:sp>
        <p:nvSpPr>
          <p:cNvPr id="4" name="TextBox 3">
            <a:extLst>
              <a:ext uri="{FF2B5EF4-FFF2-40B4-BE49-F238E27FC236}">
                <a16:creationId xmlns:a16="http://schemas.microsoft.com/office/drawing/2014/main" id="{F743E050-B1E0-32BA-C308-58312A9B9779}"/>
              </a:ext>
            </a:extLst>
          </p:cNvPr>
          <p:cNvSpPr txBox="1"/>
          <p:nvPr/>
        </p:nvSpPr>
        <p:spPr>
          <a:xfrm>
            <a:off x="1541627" y="5251922"/>
            <a:ext cx="7113332" cy="1300356"/>
          </a:xfrm>
          <a:prstGeom prst="rect">
            <a:avLst/>
          </a:prstGeom>
          <a:noFill/>
          <a:ln>
            <a:solidFill>
              <a:schemeClr val="tx1"/>
            </a:solidFill>
          </a:ln>
        </p:spPr>
        <p:txBody>
          <a:bodyPr wrap="square" lIns="68580" tIns="34290" rIns="68580" bIns="34290" rtlCol="0" anchor="t">
            <a:spAutoFit/>
          </a:bodyPr>
          <a:lstStyle/>
          <a:p>
            <a:pPr>
              <a:lnSpc>
                <a:spcPts val="1608"/>
              </a:lnSpc>
              <a:spcBef>
                <a:spcPts val="772"/>
              </a:spcBef>
              <a:spcAft>
                <a:spcPts val="772"/>
              </a:spcAft>
            </a:pPr>
            <a:r>
              <a:rPr lang="fr-FR" sz="1200" dirty="0">
                <a:solidFill>
                  <a:srgbClr val="404040"/>
                </a:solidFill>
                <a:latin typeface="Calibri" panose="020F0502020204030204" pitchFamily="34" charset="0"/>
                <a:ea typeface="Calibri" panose="020F0502020204030204" pitchFamily="34" charset="0"/>
                <a:cs typeface="Calibri" panose="020F0502020204030204" pitchFamily="34" charset="0"/>
              </a:rPr>
              <a:t>•Migrer vers un OS serveur dédié (ex. Windows Server ou Linux) dans un environnement sécurisé OU alors:</a:t>
            </a:r>
          </a:p>
          <a:p>
            <a:pPr>
              <a:lnSpc>
                <a:spcPts val="1608"/>
              </a:lnSpc>
              <a:spcBef>
                <a:spcPts val="772"/>
              </a:spcBef>
              <a:spcAft>
                <a:spcPts val="772"/>
              </a:spcAft>
            </a:pPr>
            <a:r>
              <a:rPr lang="fr-FR" sz="1200" dirty="0">
                <a:solidFill>
                  <a:srgbClr val="404040"/>
                </a:solidFill>
                <a:latin typeface="Calibri" panose="020F0502020204030204" pitchFamily="34" charset="0"/>
                <a:ea typeface="Calibri" panose="020F0502020204030204" pitchFamily="34" charset="0"/>
                <a:cs typeface="Calibri" panose="020F0502020204030204" pitchFamily="34" charset="0"/>
              </a:rPr>
              <a:t>•Désactiver tous les services inutiles via </a:t>
            </a:r>
            <a:r>
              <a:rPr lang="fr-FR" sz="1200" dirty="0" err="1">
                <a:solidFill>
                  <a:srgbClr val="404040"/>
                </a:solidFill>
                <a:latin typeface="Calibri" panose="020F0502020204030204" pitchFamily="34" charset="0"/>
                <a:ea typeface="Calibri" panose="020F0502020204030204" pitchFamily="34" charset="0"/>
                <a:cs typeface="Calibri" panose="020F0502020204030204" pitchFamily="34" charset="0"/>
              </a:rPr>
              <a:t>services.msc</a:t>
            </a:r>
            <a:r>
              <a:rPr lang="fr-FR" sz="1200" dirty="0">
                <a:solidFill>
                  <a:srgbClr val="404040"/>
                </a:solidFill>
                <a:latin typeface="Calibri" panose="020F0502020204030204" pitchFamily="34" charset="0"/>
                <a:ea typeface="Calibri" panose="020F0502020204030204" pitchFamily="34" charset="0"/>
                <a:cs typeface="Calibri" panose="020F0502020204030204" pitchFamily="34" charset="0"/>
              </a:rPr>
              <a:t>.	</a:t>
            </a:r>
          </a:p>
          <a:p>
            <a:pPr>
              <a:lnSpc>
                <a:spcPts val="1608"/>
              </a:lnSpc>
              <a:spcBef>
                <a:spcPts val="772"/>
              </a:spcBef>
              <a:spcAft>
                <a:spcPts val="772"/>
              </a:spcAft>
            </a:pPr>
            <a:r>
              <a:rPr lang="fr-FR" sz="1200" dirty="0">
                <a:solidFill>
                  <a:srgbClr val="404040"/>
                </a:solidFill>
                <a:latin typeface="Calibri" panose="020F0502020204030204" pitchFamily="34" charset="0"/>
                <a:ea typeface="Calibri" panose="020F0502020204030204" pitchFamily="34" charset="0"/>
                <a:cs typeface="Calibri" panose="020F0502020204030204" pitchFamily="34" charset="0"/>
              </a:rPr>
              <a:t>•Configurer le pare-feu Windows avec des règles strictes (seulement les ports Web ouverts).		</a:t>
            </a:r>
          </a:p>
        </p:txBody>
      </p:sp>
      <p:sp>
        <p:nvSpPr>
          <p:cNvPr id="8" name="Rectangle 7">
            <a:extLst>
              <a:ext uri="{FF2B5EF4-FFF2-40B4-BE49-F238E27FC236}">
                <a16:creationId xmlns:a16="http://schemas.microsoft.com/office/drawing/2014/main" id="{4F8F8A8C-15BD-AD4E-6488-590DDD2995A1}"/>
              </a:ext>
            </a:extLst>
          </p:cNvPr>
          <p:cNvSpPr/>
          <p:nvPr/>
        </p:nvSpPr>
        <p:spPr>
          <a:xfrm>
            <a:off x="1503526" y="2172816"/>
            <a:ext cx="7136146" cy="189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SN"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a:cs typeface="Calibri"/>
            </a:endParaRPr>
          </a:p>
        </p:txBody>
      </p:sp>
      <p:sp>
        <p:nvSpPr>
          <p:cNvPr id="2" name="Slide Number Placeholder 1">
            <a:extLst>
              <a:ext uri="{FF2B5EF4-FFF2-40B4-BE49-F238E27FC236}">
                <a16:creationId xmlns:a16="http://schemas.microsoft.com/office/drawing/2014/main" id="{C3C94B52-344F-D31B-8430-0EC3692C1963}"/>
              </a:ext>
            </a:extLst>
          </p:cNvPr>
          <p:cNvSpPr>
            <a:spLocks noGrp="1"/>
          </p:cNvSpPr>
          <p:nvPr>
            <p:ph type="sldNum" sz="quarter" idx="12"/>
          </p:nvPr>
        </p:nvSpPr>
        <p:spPr>
          <a:xfrm>
            <a:off x="6641721" y="5664224"/>
            <a:ext cx="2057400" cy="273844"/>
          </a:xfrm>
        </p:spPr>
        <p:txBody>
          <a:bodyPr/>
          <a:lstStyle/>
          <a:p>
            <a:pPr defTabSz="685800">
              <a:defRPr/>
            </a:pPr>
            <a:endParaRPr lang="fr-FR" b="1" dirty="0">
              <a:solidFill>
                <a:prstClr val="black">
                  <a:tint val="75000"/>
                </a:prstClr>
              </a:solidFill>
              <a:latin typeface="Calibri" panose="020F0502020204030204" pitchFamily="34" charset="0"/>
              <a:cs typeface="Calibri" panose="020F0502020204030204" pitchFamily="34" charset="0"/>
            </a:endParaRPr>
          </a:p>
          <a:p>
            <a:pPr defTabSz="685800">
              <a:defRPr/>
            </a:pPr>
            <a:endParaRPr lang="en-GB" kern="1200" dirty="0">
              <a:solidFill>
                <a:prstClr val="black">
                  <a:tint val="75000"/>
                </a:prstClr>
              </a:solidFill>
              <a:latin typeface="Calibri" panose="020F0502020204030204"/>
              <a:ea typeface="+mn-ea"/>
              <a:cs typeface="+mn-cs"/>
            </a:endParaRPr>
          </a:p>
        </p:txBody>
      </p:sp>
      <p:sp>
        <p:nvSpPr>
          <p:cNvPr id="6" name="Rectangle 5">
            <a:extLst>
              <a:ext uri="{FF2B5EF4-FFF2-40B4-BE49-F238E27FC236}">
                <a16:creationId xmlns:a16="http://schemas.microsoft.com/office/drawing/2014/main" id="{24F46681-943F-4FEE-3CF1-BCD7AAD8F298}"/>
              </a:ext>
            </a:extLst>
          </p:cNvPr>
          <p:cNvSpPr/>
          <p:nvPr/>
        </p:nvSpPr>
        <p:spPr>
          <a:xfrm>
            <a:off x="15396" y="1156371"/>
            <a:ext cx="1503527" cy="30374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SN" sz="1200" dirty="0">
                <a:solidFill>
                  <a:prstClr val="black"/>
                </a:solidFill>
                <a:latin typeface="Calibri" panose="020F0502020204030204"/>
              </a:rPr>
              <a:t>Niveau de criticité:</a:t>
            </a:r>
          </a:p>
        </p:txBody>
      </p:sp>
      <p:sp>
        <p:nvSpPr>
          <p:cNvPr id="7" name="Rectangle 6">
            <a:extLst>
              <a:ext uri="{FF2B5EF4-FFF2-40B4-BE49-F238E27FC236}">
                <a16:creationId xmlns:a16="http://schemas.microsoft.com/office/drawing/2014/main" id="{4F4FDD41-1599-35F6-FF35-6B6D36E1E8BF}"/>
              </a:ext>
            </a:extLst>
          </p:cNvPr>
          <p:cNvSpPr/>
          <p:nvPr/>
        </p:nvSpPr>
        <p:spPr>
          <a:xfrm>
            <a:off x="0" y="1470328"/>
            <a:ext cx="1534320" cy="2093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fr-FR" sz="1350" dirty="0">
                <a:solidFill>
                  <a:prstClr val="white"/>
                </a:solidFill>
                <a:latin typeface="Calibri" panose="020F0502020204030204"/>
              </a:rPr>
              <a:t>z</a:t>
            </a:r>
            <a:endParaRPr lang="en-SN" sz="1350" dirty="0">
              <a:solidFill>
                <a:prstClr val="white"/>
              </a:solidFill>
              <a:latin typeface="Calibri" panose="020F0502020204030204"/>
            </a:endParaRPr>
          </a:p>
        </p:txBody>
      </p:sp>
      <p:sp>
        <p:nvSpPr>
          <p:cNvPr id="11" name="Oval 17">
            <a:extLst>
              <a:ext uri="{FF2B5EF4-FFF2-40B4-BE49-F238E27FC236}">
                <a16:creationId xmlns:a16="http://schemas.microsoft.com/office/drawing/2014/main" id="{8734A003-6A87-06C3-5EB3-9EC72C09148A}"/>
              </a:ext>
            </a:extLst>
          </p:cNvPr>
          <p:cNvSpPr/>
          <p:nvPr/>
        </p:nvSpPr>
        <p:spPr>
          <a:xfrm>
            <a:off x="70022" y="1580225"/>
            <a:ext cx="373502" cy="355579"/>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3" name="Oval 24">
            <a:extLst>
              <a:ext uri="{FF2B5EF4-FFF2-40B4-BE49-F238E27FC236}">
                <a16:creationId xmlns:a16="http://schemas.microsoft.com/office/drawing/2014/main" id="{3DD0EADC-A68E-050A-EBC6-C89442F8CB84}"/>
              </a:ext>
            </a:extLst>
          </p:cNvPr>
          <p:cNvSpPr/>
          <p:nvPr/>
        </p:nvSpPr>
        <p:spPr>
          <a:xfrm>
            <a:off x="68948" y="1980050"/>
            <a:ext cx="374576" cy="3626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5" name="Oval 26">
            <a:extLst>
              <a:ext uri="{FF2B5EF4-FFF2-40B4-BE49-F238E27FC236}">
                <a16:creationId xmlns:a16="http://schemas.microsoft.com/office/drawing/2014/main" id="{EE8778FE-0352-B7CB-201E-7DBB1165E2B2}"/>
              </a:ext>
            </a:extLst>
          </p:cNvPr>
          <p:cNvSpPr/>
          <p:nvPr/>
        </p:nvSpPr>
        <p:spPr>
          <a:xfrm>
            <a:off x="68948" y="2445525"/>
            <a:ext cx="374576" cy="3687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17" name="Oval 26">
            <a:extLst>
              <a:ext uri="{FF2B5EF4-FFF2-40B4-BE49-F238E27FC236}">
                <a16:creationId xmlns:a16="http://schemas.microsoft.com/office/drawing/2014/main" id="{1C5FEE7B-171D-C2DC-9876-CA8998F4929D}"/>
              </a:ext>
            </a:extLst>
          </p:cNvPr>
          <p:cNvSpPr/>
          <p:nvPr/>
        </p:nvSpPr>
        <p:spPr>
          <a:xfrm>
            <a:off x="62920" y="2929258"/>
            <a:ext cx="380604" cy="37202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22" name="ZoneTexte 21">
            <a:extLst>
              <a:ext uri="{FF2B5EF4-FFF2-40B4-BE49-F238E27FC236}">
                <a16:creationId xmlns:a16="http://schemas.microsoft.com/office/drawing/2014/main" id="{5D583E81-B3C2-4B56-1E78-5AD48BAE3DDF}"/>
              </a:ext>
            </a:extLst>
          </p:cNvPr>
          <p:cNvSpPr txBox="1"/>
          <p:nvPr/>
        </p:nvSpPr>
        <p:spPr>
          <a:xfrm>
            <a:off x="522059" y="2014593"/>
            <a:ext cx="879062"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Majeur</a:t>
            </a:r>
          </a:p>
        </p:txBody>
      </p:sp>
      <p:sp>
        <p:nvSpPr>
          <p:cNvPr id="23" name="ZoneTexte 22">
            <a:extLst>
              <a:ext uri="{FF2B5EF4-FFF2-40B4-BE49-F238E27FC236}">
                <a16:creationId xmlns:a16="http://schemas.microsoft.com/office/drawing/2014/main" id="{5DD10718-57A8-4ECA-00A2-023ED8E1F6A4}"/>
              </a:ext>
            </a:extLst>
          </p:cNvPr>
          <p:cNvSpPr txBox="1"/>
          <p:nvPr/>
        </p:nvSpPr>
        <p:spPr>
          <a:xfrm>
            <a:off x="489827" y="2445525"/>
            <a:ext cx="911294"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Modéré</a:t>
            </a:r>
          </a:p>
        </p:txBody>
      </p:sp>
      <p:sp>
        <p:nvSpPr>
          <p:cNvPr id="24" name="ZoneTexte 23">
            <a:extLst>
              <a:ext uri="{FF2B5EF4-FFF2-40B4-BE49-F238E27FC236}">
                <a16:creationId xmlns:a16="http://schemas.microsoft.com/office/drawing/2014/main" id="{3B60CE01-2418-E72E-3704-D451431366C1}"/>
              </a:ext>
            </a:extLst>
          </p:cNvPr>
          <p:cNvSpPr txBox="1"/>
          <p:nvPr/>
        </p:nvSpPr>
        <p:spPr>
          <a:xfrm>
            <a:off x="489827" y="2929258"/>
            <a:ext cx="910049"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Mineur</a:t>
            </a:r>
          </a:p>
        </p:txBody>
      </p:sp>
      <p:sp>
        <p:nvSpPr>
          <p:cNvPr id="26" name="ZoneTexte 25">
            <a:extLst>
              <a:ext uri="{FF2B5EF4-FFF2-40B4-BE49-F238E27FC236}">
                <a16:creationId xmlns:a16="http://schemas.microsoft.com/office/drawing/2014/main" id="{464DB88D-14D4-5497-755D-9E8D2C0CD1D4}"/>
              </a:ext>
            </a:extLst>
          </p:cNvPr>
          <p:cNvSpPr txBox="1"/>
          <p:nvPr/>
        </p:nvSpPr>
        <p:spPr>
          <a:xfrm>
            <a:off x="443524" y="1573184"/>
            <a:ext cx="956352"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Extrême</a:t>
            </a:r>
          </a:p>
        </p:txBody>
      </p:sp>
      <p:pic>
        <p:nvPicPr>
          <p:cNvPr id="10" name="Image 9">
            <a:extLst>
              <a:ext uri="{FF2B5EF4-FFF2-40B4-BE49-F238E27FC236}">
                <a16:creationId xmlns:a16="http://schemas.microsoft.com/office/drawing/2014/main" id="{84122D85-6FF8-4F04-9C6D-2C98E9B44C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4320" y="2360556"/>
            <a:ext cx="3609129" cy="1210354"/>
          </a:xfrm>
          <a:prstGeom prst="rect">
            <a:avLst/>
          </a:prstGeom>
        </p:spPr>
      </p:pic>
      <p:pic>
        <p:nvPicPr>
          <p:cNvPr id="25" name="Image 24">
            <a:extLst>
              <a:ext uri="{FF2B5EF4-FFF2-40B4-BE49-F238E27FC236}">
                <a16:creationId xmlns:a16="http://schemas.microsoft.com/office/drawing/2014/main" id="{C0C71683-123A-D635-48B7-EB72585F4199}"/>
              </a:ext>
            </a:extLst>
          </p:cNvPr>
          <p:cNvPicPr>
            <a:picLocks noChangeAspect="1"/>
          </p:cNvPicPr>
          <p:nvPr/>
        </p:nvPicPr>
        <p:blipFill>
          <a:blip r:embed="rId4"/>
          <a:stretch>
            <a:fillRect/>
          </a:stretch>
        </p:blipFill>
        <p:spPr>
          <a:xfrm>
            <a:off x="5174243" y="2399744"/>
            <a:ext cx="3480715" cy="1163584"/>
          </a:xfrm>
          <a:prstGeom prst="rect">
            <a:avLst/>
          </a:prstGeom>
        </p:spPr>
      </p:pic>
    </p:spTree>
    <p:extLst>
      <p:ext uri="{BB962C8B-B14F-4D97-AF65-F5344CB8AC3E}">
        <p14:creationId xmlns:p14="http://schemas.microsoft.com/office/powerpoint/2010/main" val="12752808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DE732-26AF-7672-D791-A2662F51B50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C40807C-9664-C9FB-C2DB-D083E8DDEFBE}"/>
              </a:ext>
            </a:extLst>
          </p:cNvPr>
          <p:cNvSpPr/>
          <p:nvPr/>
        </p:nvSpPr>
        <p:spPr>
          <a:xfrm>
            <a:off x="0" y="919394"/>
            <a:ext cx="8698611" cy="29589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a:rPr>
              <a:t>CONSTATS &amp; RECOMMANDATIONS – AUDIT EQUIPEMENT </a:t>
            </a:r>
            <a:endParaRPr lang="fr-FR" sz="1500" b="1" dirty="0">
              <a:solidFill>
                <a:prstClr val="white"/>
              </a:solidFill>
              <a:latin typeface="Trebuchet MS" panose="020B0603020202020204" pitchFamily="34" charset="0"/>
            </a:endParaRPr>
          </a:p>
        </p:txBody>
      </p:sp>
      <p:sp>
        <p:nvSpPr>
          <p:cNvPr id="16" name="Rectangle 15">
            <a:extLst>
              <a:ext uri="{FF2B5EF4-FFF2-40B4-BE49-F238E27FC236}">
                <a16:creationId xmlns:a16="http://schemas.microsoft.com/office/drawing/2014/main" id="{48AE6C2A-2AEB-AFAC-3A6A-DFB2072C49E8}"/>
              </a:ext>
            </a:extLst>
          </p:cNvPr>
          <p:cNvSpPr/>
          <p:nvPr/>
        </p:nvSpPr>
        <p:spPr>
          <a:xfrm>
            <a:off x="1523784" y="1215284"/>
            <a:ext cx="7174828" cy="25346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schemeClr val="tx1"/>
                </a:solidFill>
                <a:latin typeface="Calibri" panose="020F0502020204030204"/>
              </a:rPr>
              <a:t>Constat </a:t>
            </a:r>
            <a:r>
              <a:rPr lang="en-US" sz="1200" b="1" dirty="0">
                <a:solidFill>
                  <a:schemeClr val="tx1"/>
                </a:solidFill>
                <a:latin typeface="Calibri" panose="020F0502020204030204"/>
              </a:rPr>
              <a:t>03:</a:t>
            </a:r>
            <a:r>
              <a:rPr lang="en-US" sz="1200" b="1" dirty="0">
                <a:solidFill>
                  <a:schemeClr val="dk1"/>
                </a:solidFill>
                <a:latin typeface="Calibri"/>
              </a:rPr>
              <a:t>Routeurs </a:t>
            </a:r>
            <a:r>
              <a:rPr lang="en-US" sz="1200" b="1" dirty="0" err="1">
                <a:solidFill>
                  <a:schemeClr val="dk1"/>
                </a:solidFill>
                <a:latin typeface="Calibri"/>
              </a:rPr>
              <a:t>désorganisés</a:t>
            </a:r>
            <a:r>
              <a:rPr lang="en-US" sz="1200" b="1" dirty="0">
                <a:solidFill>
                  <a:schemeClr val="dk1"/>
                </a:solidFill>
                <a:latin typeface="Calibri"/>
              </a:rPr>
              <a:t>, non protégés et </a:t>
            </a:r>
            <a:r>
              <a:rPr lang="en-US" sz="1200" b="1" dirty="0" err="1">
                <a:solidFill>
                  <a:schemeClr val="dk1"/>
                </a:solidFill>
                <a:latin typeface="Calibri"/>
              </a:rPr>
              <a:t>obsolètes</a:t>
            </a:r>
            <a:r>
              <a:rPr lang="en-US" sz="1200" b="1" dirty="0">
                <a:solidFill>
                  <a:schemeClr val="dk1"/>
                </a:solidFill>
                <a:latin typeface="Calibri"/>
              </a:rPr>
              <a:t>, </a:t>
            </a:r>
            <a:r>
              <a:rPr lang="en-US" sz="1200" b="1" dirty="0" err="1">
                <a:solidFill>
                  <a:schemeClr val="dk1"/>
                </a:solidFill>
                <a:latin typeface="Calibri"/>
              </a:rPr>
              <a:t>compromettant</a:t>
            </a:r>
            <a:r>
              <a:rPr lang="en-US" sz="1200" b="1" dirty="0">
                <a:solidFill>
                  <a:schemeClr val="dk1"/>
                </a:solidFill>
                <a:latin typeface="Calibri"/>
              </a:rPr>
              <a:t> la </a:t>
            </a:r>
            <a:r>
              <a:rPr lang="en-US" sz="1200" b="1" dirty="0" err="1">
                <a:solidFill>
                  <a:schemeClr val="dk1"/>
                </a:solidFill>
                <a:latin typeface="Calibri"/>
              </a:rPr>
              <a:t>fiabilité</a:t>
            </a:r>
            <a:r>
              <a:rPr lang="en-US" sz="1200" b="1" dirty="0">
                <a:solidFill>
                  <a:schemeClr val="dk1"/>
                </a:solidFill>
                <a:latin typeface="Calibri"/>
              </a:rPr>
              <a:t> du </a:t>
            </a:r>
            <a:r>
              <a:rPr lang="en-US" sz="1200" b="1" dirty="0" err="1">
                <a:solidFill>
                  <a:schemeClr val="dk1"/>
                </a:solidFill>
                <a:latin typeface="Calibri"/>
              </a:rPr>
              <a:t>réseau</a:t>
            </a:r>
            <a:endParaRPr lang="en-US" sz="1200" b="1" dirty="0">
              <a:solidFill>
                <a:schemeClr val="tx1"/>
              </a:solidFill>
              <a:latin typeface="Calibri" panose="020F0502020204030204"/>
              <a:ea typeface="Calibri"/>
              <a:cs typeface="Calibri"/>
            </a:endParaRPr>
          </a:p>
        </p:txBody>
      </p:sp>
      <p:sp>
        <p:nvSpPr>
          <p:cNvPr id="19" name="TextBox 18">
            <a:extLst>
              <a:ext uri="{FF2B5EF4-FFF2-40B4-BE49-F238E27FC236}">
                <a16:creationId xmlns:a16="http://schemas.microsoft.com/office/drawing/2014/main" id="{592EEA67-94E7-8160-D658-054FCC7F41ED}"/>
              </a:ext>
            </a:extLst>
          </p:cNvPr>
          <p:cNvSpPr txBox="1"/>
          <p:nvPr/>
        </p:nvSpPr>
        <p:spPr>
          <a:xfrm>
            <a:off x="1484225" y="1475688"/>
            <a:ext cx="7174828" cy="1386470"/>
          </a:xfrm>
          <a:prstGeom prst="rect">
            <a:avLst/>
          </a:prstGeom>
          <a:noFill/>
          <a:ln>
            <a:solidFill>
              <a:schemeClr val="tx1"/>
            </a:solidFill>
          </a:ln>
        </p:spPr>
        <p:txBody>
          <a:bodyPr wrap="square" lIns="68580" tIns="34290" rIns="68580" bIns="34290" rtlCol="0" anchor="t">
            <a:spAutoFit/>
          </a:bodyPr>
          <a:lstStyle/>
          <a:p>
            <a:pPr marL="171450" algn="just">
              <a:lnSpc>
                <a:spcPct val="107000"/>
              </a:lnSpc>
              <a:spcAft>
                <a:spcPts val="600"/>
              </a:spcAft>
            </a:pPr>
            <a:r>
              <a:rPr lang="fr-FR" sz="1100" b="1" u="sng" kern="100" dirty="0">
                <a:latin typeface="Calibri" panose="020F0502020204030204" pitchFamily="34" charset="0"/>
                <a:ea typeface="Calibri" panose="020F0502020204030204" pitchFamily="34" charset="0"/>
                <a:cs typeface="Calibri" panose="020F0502020204030204" pitchFamily="34" charset="0"/>
              </a:rPr>
              <a:t>Etat</a:t>
            </a:r>
            <a:r>
              <a:rPr lang="fr-FR" sz="1100" b="1" kern="100" dirty="0">
                <a:latin typeface="Calibri" panose="020F0502020204030204" pitchFamily="34" charset="0"/>
                <a:ea typeface="Calibri" panose="020F0502020204030204" pitchFamily="34" charset="0"/>
                <a:cs typeface="Calibri" panose="020F0502020204030204" pitchFamily="34" charset="0"/>
              </a:rPr>
              <a:t>: </a:t>
            </a:r>
            <a:r>
              <a:rPr lang="fr-FR" sz="1100" kern="100" dirty="0">
                <a:latin typeface="Calibri" panose="020F0502020204030204" pitchFamily="34" charset="0"/>
                <a:ea typeface="Calibri" panose="020F0502020204030204" pitchFamily="34" charset="0"/>
                <a:cs typeface="Calibri" panose="020F0502020204030204" pitchFamily="34" charset="0"/>
              </a:rPr>
              <a:t>Les routeurs sont dans un mauvais état. Ils sont couverts de poussière, les câbles sont emmêlés et  certains sont maintenus avec du ruban adhésif, sans support ni étiquettes, ce qui complique toute intervention et peut provoquer des erreurs de branchement, Certains câbles sont abimés et bricolés, ce qui risque de couper le signal ou de créer des interférences. Enfin, ces équipements sont </a:t>
            </a:r>
            <a:r>
              <a:rPr lang="fr-FR" sz="1100" dirty="0">
                <a:latin typeface="Calibri" panose="020F0502020204030204" pitchFamily="34" charset="0"/>
                <a:cs typeface="Calibri" panose="020F0502020204030204" pitchFamily="34" charset="0"/>
              </a:rPr>
              <a:t>posés sur un bureau non ventilé et ne sont pas protégés dans un rack, les exposant aux chocs et aux pannes, de plus, leur modèle Cisco 2901 est en fin de vie, sans mises à jour ni pièces de rechange.</a:t>
            </a:r>
            <a:endParaRPr lang="fr-FR" sz="1100" kern="100" dirty="0">
              <a:latin typeface="Calibri" panose="020F0502020204030204" pitchFamily="34" charset="0"/>
              <a:ea typeface="Calibri" panose="020F0502020204030204" pitchFamily="34" charset="0"/>
              <a:cs typeface="Calibri" panose="020F0502020204030204" pitchFamily="34" charset="0"/>
            </a:endParaRPr>
          </a:p>
          <a:p>
            <a:pPr marL="171450">
              <a:lnSpc>
                <a:spcPct val="107000"/>
              </a:lnSpc>
              <a:spcAft>
                <a:spcPts val="600"/>
              </a:spcAft>
            </a:pPr>
            <a:endParaRPr lang="fr-FR" sz="975" kern="100" dirty="0">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D8419147-923A-5094-2D3A-A4A2C9D72E8A}"/>
              </a:ext>
            </a:extLst>
          </p:cNvPr>
          <p:cNvSpPr/>
          <p:nvPr/>
        </p:nvSpPr>
        <p:spPr>
          <a:xfrm>
            <a:off x="1451246" y="4168640"/>
            <a:ext cx="7207806" cy="2454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cs typeface="Calibri"/>
              </a:rPr>
              <a:t>Impacts</a:t>
            </a:r>
            <a:r>
              <a:rPr lang="en-US" sz="1200" b="1" dirty="0">
                <a:solidFill>
                  <a:prstClr val="black"/>
                </a:solidFill>
                <a:latin typeface="Calibri" panose="020F0502020204030204"/>
                <a:cs typeface="Calibri"/>
              </a:rPr>
              <a:t> /Conclusion </a:t>
            </a:r>
            <a:r>
              <a:rPr lang="en-SN" sz="1200" dirty="0">
                <a:solidFill>
                  <a:prstClr val="black"/>
                </a:solidFill>
                <a:latin typeface="Calibri" panose="020F0502020204030204"/>
                <a:cs typeface="Calibri"/>
              </a:rPr>
              <a:t> </a:t>
            </a:r>
            <a:endParaRPr lang="en-SN" sz="1200" dirty="0">
              <a:solidFill>
                <a:prstClr val="black"/>
              </a:solidFill>
              <a:latin typeface="Calibri" panose="020F0502020204030204"/>
            </a:endParaRPr>
          </a:p>
        </p:txBody>
      </p:sp>
      <p:sp>
        <p:nvSpPr>
          <p:cNvPr id="21" name="TextBox 20">
            <a:extLst>
              <a:ext uri="{FF2B5EF4-FFF2-40B4-BE49-F238E27FC236}">
                <a16:creationId xmlns:a16="http://schemas.microsoft.com/office/drawing/2014/main" id="{C394A870-6A21-B69F-3DF2-386AD63F8466}"/>
              </a:ext>
            </a:extLst>
          </p:cNvPr>
          <p:cNvSpPr txBox="1"/>
          <p:nvPr/>
        </p:nvSpPr>
        <p:spPr>
          <a:xfrm>
            <a:off x="1451246" y="4405048"/>
            <a:ext cx="7197095" cy="793807"/>
          </a:xfrm>
          <a:prstGeom prst="rect">
            <a:avLst/>
          </a:prstGeom>
          <a:noFill/>
          <a:ln>
            <a:solidFill>
              <a:schemeClr val="tx1"/>
            </a:solidFill>
          </a:ln>
        </p:spPr>
        <p:txBody>
          <a:bodyPr wrap="square" lIns="68580" tIns="34290" rIns="68580" bIns="34290" rtlCol="0" anchor="t">
            <a:spAutoFit/>
          </a:bodyPr>
          <a:lstStyle/>
          <a:p>
            <a:pPr lvl="0">
              <a:lnSpc>
                <a:spcPct val="107000"/>
              </a:lnSpc>
            </a:pPr>
            <a:r>
              <a:rPr lang="fr-FR" sz="975" dirty="0">
                <a:solidFill>
                  <a:srgbClr val="111111"/>
                </a:solidFill>
                <a:latin typeface="Calibri" panose="020F0502020204030204" pitchFamily="34" charset="0"/>
                <a:ea typeface="Calibri" panose="020F0502020204030204" pitchFamily="34" charset="0"/>
                <a:cs typeface="Calibri" panose="020F0502020204030204" pitchFamily="34" charset="0"/>
              </a:rPr>
              <a:t>☻</a:t>
            </a:r>
            <a:r>
              <a:rPr lang="fr-FR" sz="1100" dirty="0">
                <a:solidFill>
                  <a:srgbClr val="111111"/>
                </a:solidFill>
                <a:latin typeface="Calibri" panose="020F0502020204030204" pitchFamily="34" charset="0"/>
                <a:ea typeface="Calibri" panose="020F0502020204030204" pitchFamily="34" charset="0"/>
                <a:cs typeface="Calibri" panose="020F0502020204030204" pitchFamily="34" charset="0"/>
              </a:rPr>
              <a:t>Risque de panne et d’interruption de service                                                 ☻Vulnérabilités accrues</a:t>
            </a:r>
          </a:p>
          <a:p>
            <a:pPr lvl="0">
              <a:lnSpc>
                <a:spcPct val="107000"/>
              </a:lnSpc>
            </a:pPr>
            <a:r>
              <a:rPr lang="fr-FR" sz="1100" dirty="0">
                <a:solidFill>
                  <a:srgbClr val="111111"/>
                </a:solidFill>
                <a:latin typeface="Calibri" panose="020F0502020204030204" pitchFamily="34" charset="0"/>
                <a:ea typeface="Calibri" panose="020F0502020204030204" pitchFamily="34" charset="0"/>
                <a:cs typeface="Calibri" panose="020F0502020204030204" pitchFamily="34" charset="0"/>
              </a:rPr>
              <a:t>☻Dégradation de la qualité de connexion                                                         ☻Coûts de support et de renouvellement supérieures</a:t>
            </a:r>
          </a:p>
          <a:p>
            <a:pPr lvl="0">
              <a:lnSpc>
                <a:spcPct val="107000"/>
              </a:lnSpc>
            </a:pPr>
            <a:r>
              <a:rPr lang="fr-FR" sz="1100" dirty="0">
                <a:solidFill>
                  <a:srgbClr val="111111"/>
                </a:solidFill>
                <a:latin typeface="Calibri" panose="020F0502020204030204" pitchFamily="34" charset="0"/>
                <a:ea typeface="Calibri" panose="020F0502020204030204" pitchFamily="34" charset="0"/>
                <a:cs typeface="Calibri" panose="020F0502020204030204" pitchFamily="34" charset="0"/>
              </a:rPr>
              <a:t>☻Allongement des délais d’intervention</a:t>
            </a:r>
          </a:p>
        </p:txBody>
      </p:sp>
      <p:sp>
        <p:nvSpPr>
          <p:cNvPr id="3" name="Rectangle 2">
            <a:extLst>
              <a:ext uri="{FF2B5EF4-FFF2-40B4-BE49-F238E27FC236}">
                <a16:creationId xmlns:a16="http://schemas.microsoft.com/office/drawing/2014/main" id="{E9B48146-32AB-199D-CBD2-4A4B18847C28}"/>
              </a:ext>
            </a:extLst>
          </p:cNvPr>
          <p:cNvSpPr/>
          <p:nvPr/>
        </p:nvSpPr>
        <p:spPr>
          <a:xfrm>
            <a:off x="1451535" y="5212274"/>
            <a:ext cx="7196806" cy="22999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a:cs typeface="Calibri"/>
            </a:endParaRPr>
          </a:p>
        </p:txBody>
      </p:sp>
      <p:sp>
        <p:nvSpPr>
          <p:cNvPr id="4" name="TextBox 3">
            <a:extLst>
              <a:ext uri="{FF2B5EF4-FFF2-40B4-BE49-F238E27FC236}">
                <a16:creationId xmlns:a16="http://schemas.microsoft.com/office/drawing/2014/main" id="{F743E050-B1E0-32BA-C308-58312A9B9779}"/>
              </a:ext>
            </a:extLst>
          </p:cNvPr>
          <p:cNvSpPr txBox="1"/>
          <p:nvPr/>
        </p:nvSpPr>
        <p:spPr>
          <a:xfrm>
            <a:off x="1451246" y="5435263"/>
            <a:ext cx="7219361" cy="1048620"/>
          </a:xfrm>
          <a:prstGeom prst="rect">
            <a:avLst/>
          </a:prstGeom>
          <a:noFill/>
          <a:ln>
            <a:solidFill>
              <a:schemeClr val="tx1"/>
            </a:solidFill>
          </a:ln>
        </p:spPr>
        <p:txBody>
          <a:bodyPr wrap="square" lIns="68580" tIns="34290" rIns="68580" bIns="34290" rtlCol="0" anchor="t">
            <a:spAutoFit/>
          </a:bodyPr>
          <a:lstStyle/>
          <a:p>
            <a:pPr marL="128588" indent="-128588">
              <a:lnSpc>
                <a:spcPct val="107000"/>
              </a:lnSpc>
              <a:buFont typeface="Arial" panose="020B0604020202020204" pitchFamily="34" charset="0"/>
              <a:buChar char="•"/>
            </a:pPr>
            <a:r>
              <a:rPr lang="fr-FR" sz="1200" kern="100" dirty="0">
                <a:latin typeface="Calibri" panose="020F0502020204030204" pitchFamily="34" charset="0"/>
                <a:ea typeface="Calibri" panose="020F0502020204030204" pitchFamily="34" charset="0"/>
                <a:cs typeface="Calibri" panose="020F0502020204030204" pitchFamily="34" charset="0"/>
              </a:rPr>
              <a:t>Nettoyer régulièrement les routeurs et leurs grilles d’aération pour éviter la surchauffe.</a:t>
            </a:r>
          </a:p>
          <a:p>
            <a:pPr marL="128588" indent="-128588">
              <a:lnSpc>
                <a:spcPct val="107000"/>
              </a:lnSpc>
              <a:buFont typeface="Arial" panose="020B0604020202020204" pitchFamily="34" charset="0"/>
              <a:buChar char="•"/>
            </a:pPr>
            <a:r>
              <a:rPr lang="fr-FR" sz="1200" kern="100" dirty="0">
                <a:latin typeface="Calibri" panose="020F0502020204030204" pitchFamily="34" charset="0"/>
                <a:ea typeface="Calibri" panose="020F0502020204030204" pitchFamily="34" charset="0"/>
                <a:cs typeface="Calibri" panose="020F0502020204030204" pitchFamily="34" charset="0"/>
              </a:rPr>
              <a:t>Organiser les câbles avec des goulottes, des attaches Velcro et des étiquettes pour faciliter les interventions.</a:t>
            </a:r>
          </a:p>
          <a:p>
            <a:pPr marL="128588" indent="-128588">
              <a:lnSpc>
                <a:spcPct val="107000"/>
              </a:lnSpc>
              <a:buFont typeface="Arial" panose="020B0604020202020204" pitchFamily="34" charset="0"/>
              <a:buChar char="•"/>
            </a:pPr>
            <a:r>
              <a:rPr lang="fr-FR" sz="1200" kern="100" dirty="0">
                <a:latin typeface="Calibri" panose="020F0502020204030204" pitchFamily="34" charset="0"/>
                <a:ea typeface="Calibri" panose="020F0502020204030204" pitchFamily="34" charset="0"/>
                <a:cs typeface="Calibri" panose="020F0502020204030204" pitchFamily="34" charset="0"/>
              </a:rPr>
              <a:t>Remplacer les câbles abimés par des modèles aux normes.</a:t>
            </a:r>
          </a:p>
          <a:p>
            <a:pPr marL="128588" indent="-128588">
              <a:lnSpc>
                <a:spcPct val="107000"/>
              </a:lnSpc>
              <a:buFont typeface="Arial" panose="020B0604020202020204" pitchFamily="34" charset="0"/>
              <a:buChar char="•"/>
            </a:pPr>
            <a:r>
              <a:rPr lang="fr-FR" sz="1200" kern="100" dirty="0">
                <a:latin typeface="Calibri" panose="020F0502020204030204" pitchFamily="34" charset="0"/>
                <a:ea typeface="Calibri" panose="020F0502020204030204" pitchFamily="34" charset="0"/>
                <a:cs typeface="Calibri" panose="020F0502020204030204" pitchFamily="34" charset="0"/>
              </a:rPr>
              <a:t>Installer chaque routeur dans un rack ventilé et fermé pour le protéger.</a:t>
            </a:r>
          </a:p>
          <a:p>
            <a:pPr marL="128588" indent="-128588">
              <a:lnSpc>
                <a:spcPct val="107000"/>
              </a:lnSpc>
              <a:buFont typeface="Arial" panose="020B0604020202020204" pitchFamily="34" charset="0"/>
              <a:buChar char="•"/>
            </a:pPr>
            <a:r>
              <a:rPr lang="fr-FR" sz="1200" kern="100" dirty="0">
                <a:latin typeface="Calibri" panose="020F0502020204030204" pitchFamily="34" charset="0"/>
                <a:ea typeface="Calibri" panose="020F0502020204030204" pitchFamily="34" charset="0"/>
                <a:cs typeface="Calibri" panose="020F0502020204030204" pitchFamily="34" charset="0"/>
              </a:rPr>
              <a:t>Prévoir le renouvellement des Cisco 2901 en fin de vie et suivre la température et la disponibilité du réseau.</a:t>
            </a:r>
          </a:p>
        </p:txBody>
      </p:sp>
      <p:sp>
        <p:nvSpPr>
          <p:cNvPr id="8" name="Rectangle 7">
            <a:extLst>
              <a:ext uri="{FF2B5EF4-FFF2-40B4-BE49-F238E27FC236}">
                <a16:creationId xmlns:a16="http://schemas.microsoft.com/office/drawing/2014/main" id="{4F8F8A8C-15BD-AD4E-6488-590DDD2995A1}"/>
              </a:ext>
            </a:extLst>
          </p:cNvPr>
          <p:cNvSpPr/>
          <p:nvPr/>
        </p:nvSpPr>
        <p:spPr>
          <a:xfrm>
            <a:off x="1473513" y="2715576"/>
            <a:ext cx="7185539" cy="1370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SN"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a:cs typeface="Calibri"/>
            </a:endParaRPr>
          </a:p>
        </p:txBody>
      </p:sp>
      <p:sp>
        <p:nvSpPr>
          <p:cNvPr id="2" name="Slide Number Placeholder 1">
            <a:extLst>
              <a:ext uri="{FF2B5EF4-FFF2-40B4-BE49-F238E27FC236}">
                <a16:creationId xmlns:a16="http://schemas.microsoft.com/office/drawing/2014/main" id="{C3C94B52-344F-D31B-8430-0EC3692C1963}"/>
              </a:ext>
            </a:extLst>
          </p:cNvPr>
          <p:cNvSpPr>
            <a:spLocks noGrp="1"/>
          </p:cNvSpPr>
          <p:nvPr>
            <p:ph type="sldNum" sz="quarter" idx="12"/>
          </p:nvPr>
        </p:nvSpPr>
        <p:spPr>
          <a:xfrm>
            <a:off x="6641721" y="5664224"/>
            <a:ext cx="2057400" cy="273844"/>
          </a:xfrm>
        </p:spPr>
        <p:txBody>
          <a:bodyPr/>
          <a:lstStyle/>
          <a:p>
            <a:pPr defTabSz="685800">
              <a:defRPr/>
            </a:pPr>
            <a:r>
              <a:rPr lang="fr-FR" b="1" dirty="0">
                <a:solidFill>
                  <a:prstClr val="black">
                    <a:tint val="75000"/>
                  </a:prstClr>
                </a:solidFill>
                <a:latin typeface="Calibri" panose="020F0502020204030204" pitchFamily="34" charset="0"/>
                <a:cs typeface="Calibri" panose="020F0502020204030204" pitchFamily="34" charset="0"/>
              </a:rPr>
              <a:t>2</a:t>
            </a:r>
          </a:p>
          <a:p>
            <a:pPr defTabSz="685800">
              <a:defRPr/>
            </a:pPr>
            <a:endParaRPr lang="en-GB" kern="1200" dirty="0">
              <a:solidFill>
                <a:prstClr val="black">
                  <a:tint val="75000"/>
                </a:prstClr>
              </a:solidFill>
              <a:latin typeface="Calibri" panose="020F0502020204030204"/>
              <a:ea typeface="+mn-ea"/>
              <a:cs typeface="+mn-cs"/>
            </a:endParaRPr>
          </a:p>
        </p:txBody>
      </p:sp>
      <p:sp>
        <p:nvSpPr>
          <p:cNvPr id="6" name="Rectangle 5">
            <a:extLst>
              <a:ext uri="{FF2B5EF4-FFF2-40B4-BE49-F238E27FC236}">
                <a16:creationId xmlns:a16="http://schemas.microsoft.com/office/drawing/2014/main" id="{24F46681-943F-4FEE-3CF1-BCD7AAD8F298}"/>
              </a:ext>
            </a:extLst>
          </p:cNvPr>
          <p:cNvSpPr/>
          <p:nvPr/>
        </p:nvSpPr>
        <p:spPr>
          <a:xfrm>
            <a:off x="60341" y="1215284"/>
            <a:ext cx="1463444" cy="267781"/>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SN" sz="1200" dirty="0">
                <a:solidFill>
                  <a:prstClr val="black"/>
                </a:solidFill>
                <a:latin typeface="Calibri" panose="020F0502020204030204"/>
              </a:rPr>
              <a:t>Niveau de criticité </a:t>
            </a:r>
          </a:p>
        </p:txBody>
      </p:sp>
      <p:sp>
        <p:nvSpPr>
          <p:cNvPr id="7" name="Rectangle 6">
            <a:extLst>
              <a:ext uri="{FF2B5EF4-FFF2-40B4-BE49-F238E27FC236}">
                <a16:creationId xmlns:a16="http://schemas.microsoft.com/office/drawing/2014/main" id="{4F4FDD41-1599-35F6-FF35-6B6D36E1E8BF}"/>
              </a:ext>
            </a:extLst>
          </p:cNvPr>
          <p:cNvSpPr/>
          <p:nvPr/>
        </p:nvSpPr>
        <p:spPr>
          <a:xfrm>
            <a:off x="60340" y="1483065"/>
            <a:ext cx="1436489" cy="240025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dirty="0">
              <a:solidFill>
                <a:prstClr val="white"/>
              </a:solidFill>
              <a:latin typeface="Calibri" panose="020F0502020204030204"/>
            </a:endParaRPr>
          </a:p>
        </p:txBody>
      </p:sp>
      <p:sp>
        <p:nvSpPr>
          <p:cNvPr id="13" name="Oval 24">
            <a:extLst>
              <a:ext uri="{FF2B5EF4-FFF2-40B4-BE49-F238E27FC236}">
                <a16:creationId xmlns:a16="http://schemas.microsoft.com/office/drawing/2014/main" id="{3DD0EADC-A68E-050A-EBC6-C89442F8CB84}"/>
              </a:ext>
            </a:extLst>
          </p:cNvPr>
          <p:cNvSpPr/>
          <p:nvPr/>
        </p:nvSpPr>
        <p:spPr>
          <a:xfrm>
            <a:off x="90114" y="1976551"/>
            <a:ext cx="458428" cy="4382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5" name="Oval 26">
            <a:extLst>
              <a:ext uri="{FF2B5EF4-FFF2-40B4-BE49-F238E27FC236}">
                <a16:creationId xmlns:a16="http://schemas.microsoft.com/office/drawing/2014/main" id="{EE8778FE-0352-B7CB-201E-7DBB1165E2B2}"/>
              </a:ext>
            </a:extLst>
          </p:cNvPr>
          <p:cNvSpPr/>
          <p:nvPr/>
        </p:nvSpPr>
        <p:spPr>
          <a:xfrm>
            <a:off x="90114" y="2483344"/>
            <a:ext cx="458428" cy="40577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17" name="Oval 26">
            <a:extLst>
              <a:ext uri="{FF2B5EF4-FFF2-40B4-BE49-F238E27FC236}">
                <a16:creationId xmlns:a16="http://schemas.microsoft.com/office/drawing/2014/main" id="{1C5FEE7B-171D-C2DC-9876-CA8998F4929D}"/>
              </a:ext>
            </a:extLst>
          </p:cNvPr>
          <p:cNvSpPr/>
          <p:nvPr/>
        </p:nvSpPr>
        <p:spPr>
          <a:xfrm>
            <a:off x="108686" y="3019540"/>
            <a:ext cx="439855" cy="39558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22" name="ZoneTexte 21">
            <a:extLst>
              <a:ext uri="{FF2B5EF4-FFF2-40B4-BE49-F238E27FC236}">
                <a16:creationId xmlns:a16="http://schemas.microsoft.com/office/drawing/2014/main" id="{5D583E81-B3C2-4B56-1E78-5AD48BAE3DDF}"/>
              </a:ext>
            </a:extLst>
          </p:cNvPr>
          <p:cNvSpPr txBox="1"/>
          <p:nvPr/>
        </p:nvSpPr>
        <p:spPr>
          <a:xfrm>
            <a:off x="528314" y="2015141"/>
            <a:ext cx="872807"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Majeur</a:t>
            </a:r>
          </a:p>
        </p:txBody>
      </p:sp>
      <p:sp>
        <p:nvSpPr>
          <p:cNvPr id="23" name="ZoneTexte 22">
            <a:extLst>
              <a:ext uri="{FF2B5EF4-FFF2-40B4-BE49-F238E27FC236}">
                <a16:creationId xmlns:a16="http://schemas.microsoft.com/office/drawing/2014/main" id="{5DD10718-57A8-4ECA-00A2-023ED8E1F6A4}"/>
              </a:ext>
            </a:extLst>
          </p:cNvPr>
          <p:cNvSpPr txBox="1"/>
          <p:nvPr/>
        </p:nvSpPr>
        <p:spPr>
          <a:xfrm>
            <a:off x="528314" y="2483345"/>
            <a:ext cx="872807"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Modéré</a:t>
            </a:r>
          </a:p>
        </p:txBody>
      </p:sp>
      <p:sp>
        <p:nvSpPr>
          <p:cNvPr id="24" name="ZoneTexte 23">
            <a:extLst>
              <a:ext uri="{FF2B5EF4-FFF2-40B4-BE49-F238E27FC236}">
                <a16:creationId xmlns:a16="http://schemas.microsoft.com/office/drawing/2014/main" id="{3B60CE01-2418-E72E-3704-D451431366C1}"/>
              </a:ext>
            </a:extLst>
          </p:cNvPr>
          <p:cNvSpPr txBox="1"/>
          <p:nvPr/>
        </p:nvSpPr>
        <p:spPr>
          <a:xfrm>
            <a:off x="528314" y="3018766"/>
            <a:ext cx="871562"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Mineur</a:t>
            </a:r>
          </a:p>
        </p:txBody>
      </p:sp>
      <p:sp>
        <p:nvSpPr>
          <p:cNvPr id="26" name="ZoneTexte 25">
            <a:extLst>
              <a:ext uri="{FF2B5EF4-FFF2-40B4-BE49-F238E27FC236}">
                <a16:creationId xmlns:a16="http://schemas.microsoft.com/office/drawing/2014/main" id="{464DB88D-14D4-5497-755D-9E8D2C0CD1D4}"/>
              </a:ext>
            </a:extLst>
          </p:cNvPr>
          <p:cNvSpPr txBox="1"/>
          <p:nvPr/>
        </p:nvSpPr>
        <p:spPr>
          <a:xfrm>
            <a:off x="528314" y="1489602"/>
            <a:ext cx="923221"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Extrême</a:t>
            </a:r>
          </a:p>
        </p:txBody>
      </p:sp>
      <p:pic>
        <p:nvPicPr>
          <p:cNvPr id="29" name="Image 28" descr="Une image contenant câble, Appareils électroniques, fils électriques, Ingénierie électronique&#10;&#10;Le contenu généré par l’IA peut être incorrect.">
            <a:extLst>
              <a:ext uri="{FF2B5EF4-FFF2-40B4-BE49-F238E27FC236}">
                <a16:creationId xmlns:a16="http://schemas.microsoft.com/office/drawing/2014/main" id="{B015A441-B728-A2D0-8AF0-CB803DE72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6829" y="2869208"/>
            <a:ext cx="3447318" cy="1257036"/>
          </a:xfrm>
          <a:prstGeom prst="rect">
            <a:avLst/>
          </a:prstGeom>
        </p:spPr>
      </p:pic>
      <p:sp>
        <p:nvSpPr>
          <p:cNvPr id="32" name="Oval 24">
            <a:extLst>
              <a:ext uri="{FF2B5EF4-FFF2-40B4-BE49-F238E27FC236}">
                <a16:creationId xmlns:a16="http://schemas.microsoft.com/office/drawing/2014/main" id="{DE935D03-BC23-937A-B905-8734FC295CBB}"/>
              </a:ext>
            </a:extLst>
          </p:cNvPr>
          <p:cNvSpPr/>
          <p:nvPr/>
        </p:nvSpPr>
        <p:spPr>
          <a:xfrm>
            <a:off x="94891" y="1519370"/>
            <a:ext cx="433423" cy="39603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pic>
        <p:nvPicPr>
          <p:cNvPr id="10" name="Image 9">
            <a:extLst>
              <a:ext uri="{FF2B5EF4-FFF2-40B4-BE49-F238E27FC236}">
                <a16:creationId xmlns:a16="http://schemas.microsoft.com/office/drawing/2014/main" id="{79281B46-2C60-EDA4-9493-C90DD6C591B1}"/>
              </a:ext>
            </a:extLst>
          </p:cNvPr>
          <p:cNvPicPr>
            <a:picLocks noChangeAspect="1"/>
          </p:cNvPicPr>
          <p:nvPr/>
        </p:nvPicPr>
        <p:blipFill>
          <a:blip r:embed="rId4"/>
          <a:stretch>
            <a:fillRect/>
          </a:stretch>
        </p:blipFill>
        <p:spPr>
          <a:xfrm>
            <a:off x="4976836" y="2864501"/>
            <a:ext cx="3682215" cy="1280142"/>
          </a:xfrm>
          <a:prstGeom prst="rect">
            <a:avLst/>
          </a:prstGeom>
        </p:spPr>
      </p:pic>
    </p:spTree>
    <p:extLst>
      <p:ext uri="{BB962C8B-B14F-4D97-AF65-F5344CB8AC3E}">
        <p14:creationId xmlns:p14="http://schemas.microsoft.com/office/powerpoint/2010/main" val="36914302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267274-F44A-F101-85E9-5295F352D883}"/>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CB9B6B8-80A1-6804-58D3-B006A4A177BA}"/>
              </a:ext>
            </a:extLst>
          </p:cNvPr>
          <p:cNvSpPr/>
          <p:nvPr/>
        </p:nvSpPr>
        <p:spPr>
          <a:xfrm>
            <a:off x="77694" y="891123"/>
            <a:ext cx="8619163" cy="35340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a:rPr>
              <a:t>CONSTATS &amp; RECOMMANDATIONS – AUDIT EQUIPEMENT </a:t>
            </a:r>
            <a:endParaRPr lang="fr-FR" sz="1500" b="1" dirty="0">
              <a:solidFill>
                <a:prstClr val="white"/>
              </a:solidFill>
              <a:latin typeface="Trebuchet MS" panose="020B0603020202020204" pitchFamily="34" charset="0"/>
            </a:endParaRPr>
          </a:p>
        </p:txBody>
      </p:sp>
      <p:sp>
        <p:nvSpPr>
          <p:cNvPr id="16" name="Rectangle 15">
            <a:extLst>
              <a:ext uri="{FF2B5EF4-FFF2-40B4-BE49-F238E27FC236}">
                <a16:creationId xmlns:a16="http://schemas.microsoft.com/office/drawing/2014/main" id="{D38ADF87-80E6-D016-F3EC-E02FEB8E4E05}"/>
              </a:ext>
            </a:extLst>
          </p:cNvPr>
          <p:cNvSpPr/>
          <p:nvPr/>
        </p:nvSpPr>
        <p:spPr>
          <a:xfrm>
            <a:off x="1585196"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schemeClr val="dk1"/>
                </a:solidFill>
                <a:latin typeface="Calibri"/>
              </a:rPr>
              <a:t>AUDIT 06:Serveur AD DS </a:t>
            </a:r>
            <a:r>
              <a:rPr lang="en-US" sz="1200" b="1" dirty="0" err="1">
                <a:solidFill>
                  <a:schemeClr val="dk1"/>
                </a:solidFill>
                <a:latin typeface="Calibri"/>
              </a:rPr>
              <a:t>obsolète</a:t>
            </a:r>
            <a:r>
              <a:rPr lang="en-US" sz="1200" b="1" dirty="0">
                <a:solidFill>
                  <a:schemeClr val="dk1"/>
                </a:solidFill>
                <a:latin typeface="Calibri"/>
              </a:rPr>
              <a:t> et </a:t>
            </a:r>
            <a:r>
              <a:rPr lang="en-US" sz="1200" b="1" dirty="0" err="1">
                <a:solidFill>
                  <a:schemeClr val="dk1"/>
                </a:solidFill>
                <a:latin typeface="Calibri"/>
              </a:rPr>
              <a:t>insuffisamment</a:t>
            </a:r>
            <a:r>
              <a:rPr lang="en-US" sz="1200" b="1" dirty="0">
                <a:solidFill>
                  <a:schemeClr val="dk1"/>
                </a:solidFill>
                <a:latin typeface="Calibri"/>
              </a:rPr>
              <a:t> </a:t>
            </a:r>
            <a:r>
              <a:rPr lang="en-US" sz="1200" b="1" dirty="0" err="1">
                <a:solidFill>
                  <a:schemeClr val="dk1"/>
                </a:solidFill>
                <a:latin typeface="Calibri"/>
              </a:rPr>
              <a:t>sécurisé</a:t>
            </a:r>
            <a:r>
              <a:rPr lang="en-US" sz="1200" b="1" dirty="0">
                <a:solidFill>
                  <a:schemeClr val="dk1"/>
                </a:solidFill>
                <a:latin typeface="Calibri"/>
              </a:rPr>
              <a:t>. </a:t>
            </a:r>
            <a:endParaRPr lang="en-US" sz="1200" b="1" dirty="0">
              <a:solidFill>
                <a:schemeClr val="tx1"/>
              </a:solidFill>
              <a:latin typeface="Calibri" panose="020F0502020204030204"/>
              <a:ea typeface="Calibri"/>
              <a:cs typeface="Calibri"/>
            </a:endParaRPr>
          </a:p>
        </p:txBody>
      </p:sp>
      <p:sp>
        <p:nvSpPr>
          <p:cNvPr id="19" name="TextBox 18">
            <a:extLst>
              <a:ext uri="{FF2B5EF4-FFF2-40B4-BE49-F238E27FC236}">
                <a16:creationId xmlns:a16="http://schemas.microsoft.com/office/drawing/2014/main" id="{BA9A55DD-6F8B-CA7A-34E5-DD0BB8EF7024}"/>
              </a:ext>
            </a:extLst>
          </p:cNvPr>
          <p:cNvSpPr txBox="1"/>
          <p:nvPr/>
        </p:nvSpPr>
        <p:spPr>
          <a:xfrm>
            <a:off x="1567494" y="1486711"/>
            <a:ext cx="7084256" cy="2244845"/>
          </a:xfrm>
          <a:prstGeom prst="rect">
            <a:avLst/>
          </a:prstGeom>
          <a:noFill/>
          <a:ln>
            <a:solidFill>
              <a:schemeClr val="tx1"/>
            </a:solidFill>
          </a:ln>
        </p:spPr>
        <p:txBody>
          <a:bodyPr wrap="square" lIns="68580" tIns="34290" rIns="68580" bIns="34290" rtlCol="0" anchor="t">
            <a:spAutoFit/>
          </a:bodyPr>
          <a:lstStyle/>
          <a:p>
            <a:pPr marL="171450">
              <a:lnSpc>
                <a:spcPct val="107000"/>
              </a:lnSpc>
              <a:spcAft>
                <a:spcPts val="600"/>
              </a:spcAft>
            </a:pPr>
            <a:r>
              <a:rPr lang="fr-FR" sz="1200" dirty="0">
                <a:latin typeface="Calibri" panose="020F0502020204030204" pitchFamily="34" charset="0"/>
                <a:ea typeface="Calibri" panose="020F0502020204030204" pitchFamily="34" charset="0"/>
                <a:cs typeface="Calibri" panose="020F0502020204030204" pitchFamily="34" charset="0"/>
              </a:rPr>
              <a:t>L’entreprise utilise un serveur virtuel sous Windows Server 2012, hébergé sur un ordinateur portable HP Victus via VMware. Ce serveur assure des services essentiels comme AD DS, DNS, DHCP et un serveur web. Bien que certaines mesures de sécurité soient présentes, comme le pare-feu et des sauvegardes régulières, l’absence d’antivirus et la fin de support du système d’exploitation posent un risque. De plus, aucune redondance ni supervision n’est en place, et aucun projet de migration n’a encore été lancé.</a:t>
            </a:r>
          </a:p>
          <a:p>
            <a:pPr marL="171450">
              <a:lnSpc>
                <a:spcPct val="107000"/>
              </a:lnSpc>
              <a:spcAft>
                <a:spcPts val="600"/>
              </a:spcAft>
            </a:pPr>
            <a:endParaRPr lang="fr-FR" sz="975" b="1" u="sng" kern="100" dirty="0">
              <a:latin typeface="Calibri" panose="020F0502020204030204" pitchFamily="34" charset="0"/>
              <a:ea typeface="Calibri" panose="020F0502020204030204" pitchFamily="34" charset="0"/>
              <a:cs typeface="Calibri" panose="020F0502020204030204" pitchFamily="34" charset="0"/>
            </a:endParaRPr>
          </a:p>
          <a:p>
            <a:pPr marL="171450">
              <a:lnSpc>
                <a:spcPct val="107000"/>
              </a:lnSpc>
              <a:spcAft>
                <a:spcPts val="600"/>
              </a:spcAft>
            </a:pPr>
            <a:endParaRPr lang="fr-FR" sz="975" kern="100" dirty="0">
              <a:latin typeface="Calibri" panose="020F0502020204030204" pitchFamily="34" charset="0"/>
              <a:ea typeface="Calibri" panose="020F0502020204030204" pitchFamily="34" charset="0"/>
              <a:cs typeface="Calibri" panose="020F0502020204030204" pitchFamily="34" charset="0"/>
            </a:endParaRPr>
          </a:p>
          <a:p>
            <a:pPr marL="171450">
              <a:lnSpc>
                <a:spcPct val="107000"/>
              </a:lnSpc>
              <a:spcAft>
                <a:spcPts val="600"/>
              </a:spcAft>
            </a:pPr>
            <a:endParaRPr lang="fr-FR" sz="975" kern="100" dirty="0">
              <a:latin typeface="Calibri" panose="020F0502020204030204" pitchFamily="34" charset="0"/>
              <a:ea typeface="Calibri" panose="020F0502020204030204" pitchFamily="34" charset="0"/>
              <a:cs typeface="Calibri" panose="020F0502020204030204" pitchFamily="34" charset="0"/>
            </a:endParaRPr>
          </a:p>
          <a:p>
            <a:pPr marL="171450">
              <a:lnSpc>
                <a:spcPct val="107000"/>
              </a:lnSpc>
              <a:spcAft>
                <a:spcPts val="600"/>
              </a:spcAft>
            </a:pPr>
            <a:endParaRPr lang="fr-FR" sz="975" kern="100" dirty="0">
              <a:latin typeface="Calibri" panose="020F0502020204030204" pitchFamily="34" charset="0"/>
              <a:ea typeface="Calibri" panose="020F0502020204030204" pitchFamily="34" charset="0"/>
              <a:cs typeface="Calibri" panose="020F0502020204030204" pitchFamily="34" charset="0"/>
            </a:endParaRPr>
          </a:p>
          <a:p>
            <a:pPr marL="171450">
              <a:lnSpc>
                <a:spcPct val="107000"/>
              </a:lnSpc>
              <a:spcAft>
                <a:spcPts val="600"/>
              </a:spcAft>
            </a:pPr>
            <a:endParaRPr lang="fr-FR" sz="975" kern="100" dirty="0">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A61BC3CD-A42E-609D-D319-4812EAC2CE8A}"/>
              </a:ext>
            </a:extLst>
          </p:cNvPr>
          <p:cNvSpPr/>
          <p:nvPr/>
        </p:nvSpPr>
        <p:spPr>
          <a:xfrm>
            <a:off x="1555782" y="4138553"/>
            <a:ext cx="7095967" cy="25031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cs typeface="Calibri"/>
              </a:rPr>
              <a:t>Impacts</a:t>
            </a:r>
            <a:r>
              <a:rPr lang="en-US" sz="1200" b="1" dirty="0">
                <a:solidFill>
                  <a:prstClr val="black"/>
                </a:solidFill>
                <a:latin typeface="Calibri" panose="020F0502020204030204"/>
                <a:cs typeface="Calibri"/>
              </a:rPr>
              <a:t> /Conclusion </a:t>
            </a:r>
            <a:r>
              <a:rPr lang="en-SN" sz="1200" dirty="0">
                <a:solidFill>
                  <a:prstClr val="black"/>
                </a:solidFill>
                <a:latin typeface="Calibri" panose="020F0502020204030204"/>
                <a:cs typeface="Calibri"/>
              </a:rPr>
              <a:t> </a:t>
            </a:r>
            <a:endParaRPr lang="en-SN" sz="1200" dirty="0">
              <a:solidFill>
                <a:prstClr val="black"/>
              </a:solidFill>
              <a:latin typeface="Calibri" panose="020F0502020204030204"/>
            </a:endParaRPr>
          </a:p>
        </p:txBody>
      </p:sp>
      <p:sp>
        <p:nvSpPr>
          <p:cNvPr id="21" name="TextBox 20">
            <a:extLst>
              <a:ext uri="{FF2B5EF4-FFF2-40B4-BE49-F238E27FC236}">
                <a16:creationId xmlns:a16="http://schemas.microsoft.com/office/drawing/2014/main" id="{81D5F819-8FBF-4CB2-1AC5-FD20F72B4A75}"/>
              </a:ext>
            </a:extLst>
          </p:cNvPr>
          <p:cNvSpPr txBox="1"/>
          <p:nvPr/>
        </p:nvSpPr>
        <p:spPr>
          <a:xfrm>
            <a:off x="1556519" y="4381721"/>
            <a:ext cx="7095967" cy="455766"/>
          </a:xfrm>
          <a:prstGeom prst="rect">
            <a:avLst/>
          </a:prstGeom>
          <a:noFill/>
          <a:ln>
            <a:solidFill>
              <a:schemeClr val="tx1"/>
            </a:solidFill>
          </a:ln>
        </p:spPr>
        <p:txBody>
          <a:bodyPr wrap="square" lIns="68580" tIns="34290" rIns="68580" bIns="34290" rtlCol="0" anchor="t">
            <a:spAutoFit/>
          </a:bodyPr>
          <a:lstStyle/>
          <a:p>
            <a:pPr lvl="0">
              <a:lnSpc>
                <a:spcPct val="107000"/>
              </a:lnSpc>
            </a:pPr>
            <a:r>
              <a:rPr lang="fr-FR" sz="1200" dirty="0">
                <a:latin typeface="Calibri" panose="020F0502020204030204" pitchFamily="34" charset="0"/>
                <a:ea typeface="Calibri" panose="020F0502020204030204" pitchFamily="34" charset="0"/>
                <a:cs typeface="Calibri" panose="020F0502020204030204" pitchFamily="34" charset="0"/>
              </a:rPr>
              <a:t> Malgré son fonctionnement apparent ,L’environnement obsolète et insuffisamment protégé exposant  l’entreprise à des risques élevés de sécurité, de non-conformité et d’interruption des services. </a:t>
            </a:r>
            <a:endParaRPr lang="fr-FR" sz="1200" kern="0" dirty="0">
              <a:solidFill>
                <a:srgbClr val="11111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D68D5F9E-51FD-4671-934B-8522A3921030}"/>
              </a:ext>
            </a:extLst>
          </p:cNvPr>
          <p:cNvSpPr/>
          <p:nvPr/>
        </p:nvSpPr>
        <p:spPr>
          <a:xfrm>
            <a:off x="1541881" y="4852199"/>
            <a:ext cx="7095712" cy="2503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a:cs typeface="Calibri"/>
            </a:endParaRPr>
          </a:p>
        </p:txBody>
      </p:sp>
      <p:sp>
        <p:nvSpPr>
          <p:cNvPr id="4" name="TextBox 3">
            <a:extLst>
              <a:ext uri="{FF2B5EF4-FFF2-40B4-BE49-F238E27FC236}">
                <a16:creationId xmlns:a16="http://schemas.microsoft.com/office/drawing/2014/main" id="{12A2044F-5230-F5E0-EA66-1B0D03DB12C0}"/>
              </a:ext>
            </a:extLst>
          </p:cNvPr>
          <p:cNvSpPr txBox="1"/>
          <p:nvPr/>
        </p:nvSpPr>
        <p:spPr>
          <a:xfrm>
            <a:off x="1537064" y="5093391"/>
            <a:ext cx="7095712" cy="1001364"/>
          </a:xfrm>
          <a:prstGeom prst="rect">
            <a:avLst/>
          </a:prstGeom>
          <a:noFill/>
          <a:ln>
            <a:solidFill>
              <a:schemeClr val="tx1"/>
            </a:solidFill>
          </a:ln>
        </p:spPr>
        <p:txBody>
          <a:bodyPr wrap="square" lIns="68580" tIns="34290" rIns="68580" bIns="34290" rtlCol="0" anchor="t">
            <a:spAutoFit/>
          </a:bodyPr>
          <a:lstStyle/>
          <a:p>
            <a:pPr>
              <a:lnSpc>
                <a:spcPct val="107000"/>
              </a:lnSpc>
            </a:pPr>
            <a:r>
              <a:rPr lang="fr-FR" sz="1200" dirty="0">
                <a:latin typeface="Calibri" panose="020F0502020204030204" pitchFamily="34" charset="0"/>
                <a:ea typeface="Calibri" panose="020F0502020204030204" pitchFamily="34" charset="0"/>
                <a:cs typeface="Calibri" panose="020F0502020204030204" pitchFamily="34" charset="0"/>
              </a:rPr>
              <a:t>Il est recommandé de migrer vers une version récente de Windows Server, d’installer un antivirus, de moderniser le matériel ou passer à une solution cloud, et de mettre en œuvre des outils de supervision, de redondance et un plan de continuité. Un effort de mise en conformité réglementaire doit également être engagé.</a:t>
            </a:r>
          </a:p>
          <a:p>
            <a:pPr lvl="0">
              <a:lnSpc>
                <a:spcPct val="107000"/>
              </a:lnSpc>
            </a:pPr>
            <a:endParaRPr lang="fr-FR" sz="900" kern="100" dirty="0">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A2AD7A4D-C194-7830-63A5-0ABE7B0DBEE5}"/>
              </a:ext>
            </a:extLst>
          </p:cNvPr>
          <p:cNvSpPr/>
          <p:nvPr/>
        </p:nvSpPr>
        <p:spPr>
          <a:xfrm>
            <a:off x="1570617" y="2683740"/>
            <a:ext cx="7095712" cy="197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SN"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a:cs typeface="Calibri"/>
            </a:endParaRPr>
          </a:p>
        </p:txBody>
      </p:sp>
      <p:sp>
        <p:nvSpPr>
          <p:cNvPr id="2" name="Slide Number Placeholder 1">
            <a:extLst>
              <a:ext uri="{FF2B5EF4-FFF2-40B4-BE49-F238E27FC236}">
                <a16:creationId xmlns:a16="http://schemas.microsoft.com/office/drawing/2014/main" id="{8B7399D3-91F4-973C-B14B-F46291950C64}"/>
              </a:ext>
            </a:extLst>
          </p:cNvPr>
          <p:cNvSpPr>
            <a:spLocks noGrp="1"/>
          </p:cNvSpPr>
          <p:nvPr>
            <p:ph type="sldNum" sz="quarter" idx="12"/>
          </p:nvPr>
        </p:nvSpPr>
        <p:spPr>
          <a:xfrm>
            <a:off x="6641721" y="5664224"/>
            <a:ext cx="2057400" cy="273844"/>
          </a:xfrm>
        </p:spPr>
        <p:txBody>
          <a:bodyPr/>
          <a:lstStyle/>
          <a:p>
            <a:pPr defTabSz="685800">
              <a:defRPr/>
            </a:pPr>
            <a:r>
              <a:rPr lang="fr-FR" b="1" dirty="0">
                <a:solidFill>
                  <a:prstClr val="black">
                    <a:tint val="75000"/>
                  </a:prstClr>
                </a:solidFill>
                <a:latin typeface="Calibri" panose="020F0502020204030204" pitchFamily="34" charset="0"/>
                <a:cs typeface="Calibri" panose="020F0502020204030204" pitchFamily="34" charset="0"/>
              </a:rPr>
              <a:t>2</a:t>
            </a:r>
          </a:p>
          <a:p>
            <a:pPr defTabSz="685800">
              <a:defRPr/>
            </a:pPr>
            <a:endParaRPr lang="en-GB" dirty="0">
              <a:solidFill>
                <a:prstClr val="black">
                  <a:tint val="75000"/>
                </a:prstClr>
              </a:solidFill>
              <a:latin typeface="Calibri" panose="020F0502020204030204"/>
            </a:endParaRPr>
          </a:p>
        </p:txBody>
      </p:sp>
      <p:sp>
        <p:nvSpPr>
          <p:cNvPr id="6" name="Rectangle 5">
            <a:extLst>
              <a:ext uri="{FF2B5EF4-FFF2-40B4-BE49-F238E27FC236}">
                <a16:creationId xmlns:a16="http://schemas.microsoft.com/office/drawing/2014/main" id="{B1C091CB-30B6-EBF7-46AD-A48C8C526215}"/>
              </a:ext>
            </a:extLst>
          </p:cNvPr>
          <p:cNvSpPr/>
          <p:nvPr/>
        </p:nvSpPr>
        <p:spPr>
          <a:xfrm>
            <a:off x="77694" y="1260807"/>
            <a:ext cx="1507502" cy="28248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SN" sz="1200" dirty="0">
                <a:solidFill>
                  <a:prstClr val="black"/>
                </a:solidFill>
                <a:latin typeface="Calibri" panose="020F0502020204030204"/>
              </a:rPr>
              <a:t>Niveau de criticité </a:t>
            </a:r>
          </a:p>
        </p:txBody>
      </p:sp>
      <p:sp>
        <p:nvSpPr>
          <p:cNvPr id="7" name="Rectangle 6">
            <a:extLst>
              <a:ext uri="{FF2B5EF4-FFF2-40B4-BE49-F238E27FC236}">
                <a16:creationId xmlns:a16="http://schemas.microsoft.com/office/drawing/2014/main" id="{319494EF-C229-1DA1-5782-463F15E25357}"/>
              </a:ext>
            </a:extLst>
          </p:cNvPr>
          <p:cNvSpPr/>
          <p:nvPr/>
        </p:nvSpPr>
        <p:spPr>
          <a:xfrm>
            <a:off x="63242" y="1555361"/>
            <a:ext cx="1489672" cy="1962272"/>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1" name="Oval 17">
            <a:extLst>
              <a:ext uri="{FF2B5EF4-FFF2-40B4-BE49-F238E27FC236}">
                <a16:creationId xmlns:a16="http://schemas.microsoft.com/office/drawing/2014/main" id="{78FD8940-955B-BF1D-364D-2FF3F71AF2C6}"/>
              </a:ext>
            </a:extLst>
          </p:cNvPr>
          <p:cNvSpPr/>
          <p:nvPr/>
        </p:nvSpPr>
        <p:spPr>
          <a:xfrm>
            <a:off x="117045" y="1587584"/>
            <a:ext cx="367819" cy="3650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3" name="Oval 24">
            <a:extLst>
              <a:ext uri="{FF2B5EF4-FFF2-40B4-BE49-F238E27FC236}">
                <a16:creationId xmlns:a16="http://schemas.microsoft.com/office/drawing/2014/main" id="{9442269A-F3F4-5FCC-E128-A407888C6243}"/>
              </a:ext>
            </a:extLst>
          </p:cNvPr>
          <p:cNvSpPr/>
          <p:nvPr/>
        </p:nvSpPr>
        <p:spPr>
          <a:xfrm>
            <a:off x="107427" y="2017138"/>
            <a:ext cx="377438" cy="3679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5" name="Oval 26">
            <a:extLst>
              <a:ext uri="{FF2B5EF4-FFF2-40B4-BE49-F238E27FC236}">
                <a16:creationId xmlns:a16="http://schemas.microsoft.com/office/drawing/2014/main" id="{EB05972C-3274-39F1-0D9C-9358328A12DF}"/>
              </a:ext>
            </a:extLst>
          </p:cNvPr>
          <p:cNvSpPr/>
          <p:nvPr/>
        </p:nvSpPr>
        <p:spPr>
          <a:xfrm>
            <a:off x="103375" y="2514008"/>
            <a:ext cx="381489" cy="37722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17" name="Oval 26">
            <a:extLst>
              <a:ext uri="{FF2B5EF4-FFF2-40B4-BE49-F238E27FC236}">
                <a16:creationId xmlns:a16="http://schemas.microsoft.com/office/drawing/2014/main" id="{BAD1E0BE-2E09-BBE4-3A52-5827A6FE3021}"/>
              </a:ext>
            </a:extLst>
          </p:cNvPr>
          <p:cNvSpPr/>
          <p:nvPr/>
        </p:nvSpPr>
        <p:spPr>
          <a:xfrm>
            <a:off x="103375" y="3007533"/>
            <a:ext cx="381489" cy="3482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22" name="ZoneTexte 21">
            <a:extLst>
              <a:ext uri="{FF2B5EF4-FFF2-40B4-BE49-F238E27FC236}">
                <a16:creationId xmlns:a16="http://schemas.microsoft.com/office/drawing/2014/main" id="{A99C25F1-509E-2C94-A67E-F1FBB2C12162}"/>
              </a:ext>
            </a:extLst>
          </p:cNvPr>
          <p:cNvSpPr txBox="1"/>
          <p:nvPr/>
        </p:nvSpPr>
        <p:spPr>
          <a:xfrm>
            <a:off x="484864" y="2062637"/>
            <a:ext cx="916257"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Majeur</a:t>
            </a:r>
          </a:p>
        </p:txBody>
      </p:sp>
      <p:sp>
        <p:nvSpPr>
          <p:cNvPr id="23" name="ZoneTexte 22">
            <a:extLst>
              <a:ext uri="{FF2B5EF4-FFF2-40B4-BE49-F238E27FC236}">
                <a16:creationId xmlns:a16="http://schemas.microsoft.com/office/drawing/2014/main" id="{31F42E7A-E686-202D-1DCA-3FE278B2E19C}"/>
              </a:ext>
            </a:extLst>
          </p:cNvPr>
          <p:cNvSpPr txBox="1"/>
          <p:nvPr/>
        </p:nvSpPr>
        <p:spPr>
          <a:xfrm>
            <a:off x="484864" y="2530120"/>
            <a:ext cx="916257"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Modéré</a:t>
            </a:r>
          </a:p>
        </p:txBody>
      </p:sp>
      <p:sp>
        <p:nvSpPr>
          <p:cNvPr id="24" name="ZoneTexte 23">
            <a:extLst>
              <a:ext uri="{FF2B5EF4-FFF2-40B4-BE49-F238E27FC236}">
                <a16:creationId xmlns:a16="http://schemas.microsoft.com/office/drawing/2014/main" id="{A23F66F2-F4D2-BA77-55E4-C7018BC86F04}"/>
              </a:ext>
            </a:extLst>
          </p:cNvPr>
          <p:cNvSpPr txBox="1"/>
          <p:nvPr/>
        </p:nvSpPr>
        <p:spPr>
          <a:xfrm>
            <a:off x="484864" y="2997604"/>
            <a:ext cx="915012"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Mineur</a:t>
            </a:r>
          </a:p>
        </p:txBody>
      </p:sp>
      <p:sp>
        <p:nvSpPr>
          <p:cNvPr id="26" name="ZoneTexte 25">
            <a:extLst>
              <a:ext uri="{FF2B5EF4-FFF2-40B4-BE49-F238E27FC236}">
                <a16:creationId xmlns:a16="http://schemas.microsoft.com/office/drawing/2014/main" id="{89849EC9-BA4B-3D76-460E-487A6357144B}"/>
              </a:ext>
            </a:extLst>
          </p:cNvPr>
          <p:cNvSpPr txBox="1"/>
          <p:nvPr/>
        </p:nvSpPr>
        <p:spPr>
          <a:xfrm>
            <a:off x="484864" y="1575880"/>
            <a:ext cx="915012"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Extrême</a:t>
            </a:r>
          </a:p>
        </p:txBody>
      </p:sp>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7493" y="2891235"/>
            <a:ext cx="3123257" cy="1201989"/>
          </a:xfrm>
          <a:prstGeom prst="rect">
            <a:avLst/>
          </a:prstGeom>
        </p:spPr>
      </p:pic>
      <p:pic>
        <p:nvPicPr>
          <p:cNvPr id="10" name="Imag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3297" y="2880872"/>
            <a:ext cx="3958452" cy="1296159"/>
          </a:xfrm>
          <a:prstGeom prst="rect">
            <a:avLst/>
          </a:prstGeom>
        </p:spPr>
      </p:pic>
    </p:spTree>
    <p:extLst>
      <p:ext uri="{BB962C8B-B14F-4D97-AF65-F5344CB8AC3E}">
        <p14:creationId xmlns:p14="http://schemas.microsoft.com/office/powerpoint/2010/main" val="2222234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9">
          <a:extLst>
            <a:ext uri="{FF2B5EF4-FFF2-40B4-BE49-F238E27FC236}">
              <a16:creationId xmlns:a16="http://schemas.microsoft.com/office/drawing/2014/main" id="{96F98D72-0596-417A-7769-3526A9A5409B}"/>
            </a:ext>
          </a:extLst>
        </p:cNvPr>
        <p:cNvGrpSpPr/>
        <p:nvPr/>
      </p:nvGrpSpPr>
      <p:grpSpPr>
        <a:xfrm>
          <a:off x="0" y="0"/>
          <a:ext cx="0" cy="0"/>
          <a:chOff x="0" y="0"/>
          <a:chExt cx="0" cy="0"/>
        </a:xfrm>
      </p:grpSpPr>
      <p:sp>
        <p:nvSpPr>
          <p:cNvPr id="713" name="Google Shape;713;p23">
            <a:extLst>
              <a:ext uri="{FF2B5EF4-FFF2-40B4-BE49-F238E27FC236}">
                <a16:creationId xmlns:a16="http://schemas.microsoft.com/office/drawing/2014/main" id="{2B9987CE-7CFA-F155-AF51-F89A6C1C4A76}"/>
              </a:ext>
            </a:extLst>
          </p:cNvPr>
          <p:cNvSpPr txBox="1"/>
          <p:nvPr/>
        </p:nvSpPr>
        <p:spPr>
          <a:xfrm>
            <a:off x="1577857" y="2792601"/>
            <a:ext cx="6009627" cy="951030"/>
          </a:xfrm>
          <a:prstGeom prst="rect">
            <a:avLst/>
          </a:prstGeom>
          <a:noFill/>
          <a:ln>
            <a:noFill/>
          </a:ln>
        </p:spPr>
        <p:txBody>
          <a:bodyPr spcFirstLastPara="1" wrap="square" lIns="0" tIns="0" rIns="0" bIns="0" anchor="t" anchorCtr="0">
            <a:spAutoFit/>
          </a:bodyPr>
          <a:lstStyle/>
          <a:p>
            <a:pPr>
              <a:lnSpc>
                <a:spcPct val="120017"/>
              </a:lnSpc>
            </a:pPr>
            <a:r>
              <a:rPr lang="en-US" sz="5150" dirty="0">
                <a:latin typeface="Russo One"/>
                <a:sym typeface="Russo One"/>
              </a:rPr>
              <a:t>CONFIGURATIONS</a:t>
            </a:r>
          </a:p>
        </p:txBody>
      </p:sp>
    </p:spTree>
    <p:extLst>
      <p:ext uri="{BB962C8B-B14F-4D97-AF65-F5344CB8AC3E}">
        <p14:creationId xmlns:p14="http://schemas.microsoft.com/office/powerpoint/2010/main" val="42738981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5DE732-26AF-7672-D791-A2662F51B50A}"/>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EC40807C-9664-C9FB-C2DB-D083E8DDEFBE}"/>
              </a:ext>
            </a:extLst>
          </p:cNvPr>
          <p:cNvSpPr/>
          <p:nvPr/>
        </p:nvSpPr>
        <p:spPr>
          <a:xfrm>
            <a:off x="1" y="924260"/>
            <a:ext cx="8096250" cy="31559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a:rPr>
              <a:t>CONSTATS &amp; RECOMMANDATIONS – AUDIT configuration</a:t>
            </a:r>
            <a:endParaRPr lang="fr-FR" sz="1500" b="1" dirty="0">
              <a:solidFill>
                <a:prstClr val="white"/>
              </a:solidFill>
              <a:latin typeface="Trebuchet MS" panose="020B0603020202020204" pitchFamily="34" charset="0"/>
            </a:endParaRPr>
          </a:p>
        </p:txBody>
      </p:sp>
      <p:sp>
        <p:nvSpPr>
          <p:cNvPr id="16" name="Rectangle 15">
            <a:extLst>
              <a:ext uri="{FF2B5EF4-FFF2-40B4-BE49-F238E27FC236}">
                <a16:creationId xmlns:a16="http://schemas.microsoft.com/office/drawing/2014/main" id="{48AE6C2A-2AEB-AFAC-3A6A-DFB2072C49E8}"/>
              </a:ext>
            </a:extLst>
          </p:cNvPr>
          <p:cNvSpPr/>
          <p:nvPr/>
        </p:nvSpPr>
        <p:spPr>
          <a:xfrm>
            <a:off x="1523783" y="1241983"/>
            <a:ext cx="6588875" cy="35530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schemeClr val="tx1"/>
                </a:solidFill>
                <a:latin typeface="Calibri" panose="020F0502020204030204"/>
              </a:rPr>
              <a:t>Constat </a:t>
            </a:r>
            <a:r>
              <a:rPr lang="en-US" sz="1200" b="1" dirty="0">
                <a:solidFill>
                  <a:schemeClr val="tx1"/>
                </a:solidFill>
                <a:latin typeface="Calibri" panose="020F0502020204030204"/>
              </a:rPr>
              <a:t>03: Analyse des </a:t>
            </a:r>
            <a:r>
              <a:rPr lang="en-US" sz="1200" b="1" dirty="0" err="1">
                <a:solidFill>
                  <a:schemeClr val="tx1"/>
                </a:solidFill>
                <a:latin typeface="Calibri" panose="020F0502020204030204"/>
              </a:rPr>
              <a:t>failles</a:t>
            </a:r>
            <a:r>
              <a:rPr lang="en-US" sz="1200" b="1" dirty="0">
                <a:solidFill>
                  <a:schemeClr val="tx1"/>
                </a:solidFill>
                <a:latin typeface="Calibri" panose="020F0502020204030204"/>
              </a:rPr>
              <a:t> de </a:t>
            </a:r>
            <a:r>
              <a:rPr lang="en-US" sz="1200" b="1" dirty="0" err="1">
                <a:solidFill>
                  <a:schemeClr val="tx1"/>
                </a:solidFill>
                <a:latin typeface="Calibri" panose="020F0502020204030204"/>
              </a:rPr>
              <a:t>Sécurité</a:t>
            </a:r>
            <a:r>
              <a:rPr lang="en-US" sz="1200" b="1" dirty="0">
                <a:solidFill>
                  <a:schemeClr val="tx1"/>
                </a:solidFill>
                <a:latin typeface="Calibri" panose="020F0502020204030204"/>
              </a:rPr>
              <a:t> Techniques et </a:t>
            </a:r>
            <a:r>
              <a:rPr lang="en-US" sz="1200" b="1" dirty="0" err="1">
                <a:solidFill>
                  <a:schemeClr val="tx1"/>
                </a:solidFill>
                <a:latin typeface="Calibri" panose="020F0502020204030204"/>
              </a:rPr>
              <a:t>organisationnelles</a:t>
            </a:r>
            <a:r>
              <a:rPr lang="en-US" sz="1200" b="1" dirty="0">
                <a:solidFill>
                  <a:schemeClr val="tx1"/>
                </a:solidFill>
                <a:latin typeface="Calibri" panose="020F0502020204030204"/>
              </a:rPr>
              <a:t> dans </a:t>
            </a:r>
            <a:r>
              <a:rPr lang="en-US" sz="1200" b="1" dirty="0" err="1">
                <a:solidFill>
                  <a:schemeClr val="tx1"/>
                </a:solidFill>
                <a:latin typeface="Calibri" panose="020F0502020204030204"/>
              </a:rPr>
              <a:t>l’architecture</a:t>
            </a:r>
            <a:r>
              <a:rPr lang="en-US" sz="1200" b="1" dirty="0">
                <a:solidFill>
                  <a:schemeClr val="tx1"/>
                </a:solidFill>
                <a:latin typeface="Calibri" panose="020F0502020204030204"/>
              </a:rPr>
              <a:t> Réseau de </a:t>
            </a:r>
            <a:r>
              <a:rPr lang="en-US" sz="1200" b="1" dirty="0" err="1">
                <a:solidFill>
                  <a:schemeClr val="tx1"/>
                </a:solidFill>
                <a:latin typeface="Calibri" panose="020F0502020204030204"/>
              </a:rPr>
              <a:t>l’Agence</a:t>
            </a:r>
            <a:endParaRPr lang="en-US" sz="1200" b="1" dirty="0">
              <a:solidFill>
                <a:schemeClr val="tx1"/>
              </a:solidFill>
              <a:latin typeface="Calibri" panose="020F0502020204030204"/>
              <a:ea typeface="Calibri"/>
              <a:cs typeface="Calibri"/>
            </a:endParaRPr>
          </a:p>
        </p:txBody>
      </p:sp>
      <p:sp>
        <p:nvSpPr>
          <p:cNvPr id="19" name="TextBox 18">
            <a:extLst>
              <a:ext uri="{FF2B5EF4-FFF2-40B4-BE49-F238E27FC236}">
                <a16:creationId xmlns:a16="http://schemas.microsoft.com/office/drawing/2014/main" id="{592EEA67-94E7-8160-D658-054FCC7F41ED}"/>
              </a:ext>
            </a:extLst>
          </p:cNvPr>
          <p:cNvSpPr txBox="1"/>
          <p:nvPr/>
        </p:nvSpPr>
        <p:spPr>
          <a:xfrm>
            <a:off x="1533752" y="1597285"/>
            <a:ext cx="6562498" cy="981102"/>
          </a:xfrm>
          <a:prstGeom prst="rect">
            <a:avLst/>
          </a:prstGeom>
          <a:noFill/>
          <a:ln>
            <a:solidFill>
              <a:schemeClr val="tx1"/>
            </a:solidFill>
          </a:ln>
        </p:spPr>
        <p:txBody>
          <a:bodyPr wrap="square" lIns="68580" tIns="34290" rIns="68580" bIns="34290" rtlCol="0" anchor="t">
            <a:spAutoFit/>
          </a:bodyPr>
          <a:lstStyle/>
          <a:p>
            <a:pPr marL="171450">
              <a:lnSpc>
                <a:spcPct val="107000"/>
              </a:lnSpc>
              <a:spcAft>
                <a:spcPts val="600"/>
              </a:spcAft>
            </a:pPr>
            <a:r>
              <a:rPr lang="fr-FR" sz="1400" dirty="0">
                <a:latin typeface="Calibri" panose="020F0502020204030204" pitchFamily="34" charset="0"/>
                <a:ea typeface="Calibri" panose="020F0502020204030204" pitchFamily="34" charset="0"/>
                <a:cs typeface="Calibri" panose="020F0502020204030204" pitchFamily="34" charset="0"/>
              </a:rPr>
              <a:t>Aucune mesure de sécurité technique ( pas de VLAN /</a:t>
            </a:r>
            <a:r>
              <a:rPr lang="fr-FR" sz="1400" dirty="0" err="1">
                <a:latin typeface="Calibri" panose="020F0502020204030204" pitchFamily="34" charset="0"/>
                <a:ea typeface="Calibri" panose="020F0502020204030204" pitchFamily="34" charset="0"/>
                <a:cs typeface="Calibri" panose="020F0502020204030204" pitchFamily="34" charset="0"/>
              </a:rPr>
              <a:t>present</a:t>
            </a:r>
            <a:r>
              <a:rPr lang="fr-FR" sz="1400" dirty="0">
                <a:latin typeface="Calibri" panose="020F0502020204030204" pitchFamily="34" charset="0"/>
                <a:ea typeface="Calibri" panose="020F0502020204030204" pitchFamily="34" charset="0"/>
                <a:cs typeface="Calibri" panose="020F0502020204030204" pitchFamily="34" charset="0"/>
              </a:rPr>
              <a:t> seulement au niveau de l’asa ,)  . Aucun dispositif de détection ou réaction aux incidents n’est prévu (IDS, supervision, alertes) .  Le système d’exploitation </a:t>
            </a:r>
            <a:r>
              <a:rPr lang="fr-FR" sz="1400" dirty="0" err="1">
                <a:latin typeface="Calibri" panose="020F0502020204030204" pitchFamily="34" charset="0"/>
                <a:ea typeface="Calibri" panose="020F0502020204030204" pitchFamily="34" charset="0"/>
                <a:cs typeface="Calibri" panose="020F0502020204030204" pitchFamily="34" charset="0"/>
              </a:rPr>
              <a:t>adds</a:t>
            </a:r>
            <a:r>
              <a:rPr lang="fr-FR" sz="1400" dirty="0">
                <a:latin typeface="Calibri" panose="020F0502020204030204" pitchFamily="34" charset="0"/>
                <a:ea typeface="Calibri" panose="020F0502020204030204" pitchFamily="34" charset="0"/>
                <a:cs typeface="Calibri" panose="020F0502020204030204" pitchFamily="34" charset="0"/>
              </a:rPr>
              <a:t> utilise une version </a:t>
            </a:r>
            <a:r>
              <a:rPr lang="fr-FR" sz="1400" dirty="0" err="1">
                <a:latin typeface="Calibri" panose="020F0502020204030204" pitchFamily="34" charset="0"/>
                <a:ea typeface="Calibri" panose="020F0502020204030204" pitchFamily="34" charset="0"/>
                <a:cs typeface="Calibri" panose="020F0502020204030204" pitchFamily="34" charset="0"/>
              </a:rPr>
              <a:t>anterieur</a:t>
            </a:r>
            <a:r>
              <a:rPr lang="fr-FR" sz="1400" dirty="0">
                <a:latin typeface="Calibri" panose="020F0502020204030204" pitchFamily="34" charset="0"/>
                <a:ea typeface="Calibri" panose="020F0502020204030204" pitchFamily="34" charset="0"/>
                <a:cs typeface="Calibri" panose="020F0502020204030204" pitchFamily="34" charset="0"/>
              </a:rPr>
              <a:t> . Absence de redondance réseau .</a:t>
            </a:r>
            <a:endParaRPr lang="fr-FR" sz="1400" kern="100" dirty="0">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D8419147-923A-5094-2D3A-A4A2C9D72E8A}"/>
              </a:ext>
            </a:extLst>
          </p:cNvPr>
          <p:cNvSpPr/>
          <p:nvPr/>
        </p:nvSpPr>
        <p:spPr>
          <a:xfrm>
            <a:off x="1533751" y="2839457"/>
            <a:ext cx="6595315" cy="23689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a:rPr>
              <a:t>Risque   </a:t>
            </a:r>
            <a:r>
              <a:rPr lang="en-SN" sz="1200" dirty="0">
                <a:solidFill>
                  <a:prstClr val="black"/>
                </a:solidFill>
                <a:latin typeface="Calibri" panose="020F0502020204030204"/>
                <a:cs typeface="Calibri"/>
              </a:rPr>
              <a:t> </a:t>
            </a:r>
            <a:endParaRPr lang="en-SN" sz="1200" dirty="0">
              <a:solidFill>
                <a:prstClr val="black"/>
              </a:solidFill>
              <a:latin typeface="Calibri" panose="020F0502020204030204"/>
            </a:endParaRPr>
          </a:p>
        </p:txBody>
      </p:sp>
      <p:sp>
        <p:nvSpPr>
          <p:cNvPr id="21" name="TextBox 20">
            <a:extLst>
              <a:ext uri="{FF2B5EF4-FFF2-40B4-BE49-F238E27FC236}">
                <a16:creationId xmlns:a16="http://schemas.microsoft.com/office/drawing/2014/main" id="{C394A870-6A21-B69F-3DF2-386AD63F8466}"/>
              </a:ext>
            </a:extLst>
          </p:cNvPr>
          <p:cNvSpPr txBox="1"/>
          <p:nvPr/>
        </p:nvSpPr>
        <p:spPr>
          <a:xfrm>
            <a:off x="1533750" y="3096174"/>
            <a:ext cx="6595315" cy="2366032"/>
          </a:xfrm>
          <a:prstGeom prst="rect">
            <a:avLst/>
          </a:prstGeom>
          <a:noFill/>
          <a:ln>
            <a:solidFill>
              <a:schemeClr val="tx1"/>
            </a:solidFill>
          </a:ln>
        </p:spPr>
        <p:txBody>
          <a:bodyPr wrap="square" lIns="68580" tIns="34290" rIns="68580" bIns="34290" rtlCol="0" anchor="t">
            <a:spAutoFit/>
          </a:bodyPr>
          <a:lstStyle/>
          <a:p>
            <a:pPr lvl="0">
              <a:lnSpc>
                <a:spcPct val="107000"/>
              </a:lnSpc>
            </a:pPr>
            <a:r>
              <a:rPr lang="fr-FR" sz="1400" kern="0" dirty="0">
                <a:solidFill>
                  <a:srgbClr val="111111"/>
                </a:solidFill>
                <a:latin typeface="Calibri" panose="020F0502020204030204" pitchFamily="34" charset="0"/>
                <a:ea typeface="Calibri" panose="020F0502020204030204" pitchFamily="34" charset="0"/>
                <a:cs typeface="Calibri" panose="020F0502020204030204" pitchFamily="34" charset="0"/>
              </a:rPr>
              <a:t>L’architecture actuelle de l’agence ne répond pas aux exigences minimales de sécurité pour garantir la protection des données personnelles , telles que prévues par les textes en vigueur ( notamment la loi numéro 2008-12 du Sénégal et les principes du RGPD ) .</a:t>
            </a:r>
          </a:p>
          <a:p>
            <a:pPr lvl="0">
              <a:lnSpc>
                <a:spcPct val="107000"/>
              </a:lnSpc>
            </a:pPr>
            <a:r>
              <a:rPr lang="fr-FR" sz="1400" dirty="0"/>
              <a:t>L'absence de VLAN expose le réseau à des attaques internes et à un accès non contrôlé aux segments critiques. L'absence de dispositifs de détection et de réponse aux incidents empêche la surveillance en temps réel des menaces, augmentant ainsi le risque de compromission. De plus, l'utilisation d'un système d'exploitation obsolète expose le réseau aux vulnérabilités non corrigées, tandis que l'absence de redondance réseau crée un point de défaillance unique qui pourrait gravement affecter la disponibilité des services en cas de panne</a:t>
            </a:r>
            <a:r>
              <a:rPr lang="fr-FR" sz="1400" kern="0" dirty="0">
                <a:solidFill>
                  <a:srgbClr val="111111"/>
                </a:solidFill>
                <a:latin typeface="Calibri" panose="020F0502020204030204" pitchFamily="34" charset="0"/>
                <a:ea typeface="Calibri" panose="020F0502020204030204" pitchFamily="34" charset="0"/>
                <a:cs typeface="Calibri" panose="020F0502020204030204" pitchFamily="34" charset="0"/>
              </a:rPr>
              <a:t>.</a:t>
            </a:r>
          </a:p>
        </p:txBody>
      </p:sp>
      <p:sp>
        <p:nvSpPr>
          <p:cNvPr id="3" name="Rectangle 2">
            <a:extLst>
              <a:ext uri="{FF2B5EF4-FFF2-40B4-BE49-F238E27FC236}">
                <a16:creationId xmlns:a16="http://schemas.microsoft.com/office/drawing/2014/main" id="{E9B48146-32AB-199D-CBD2-4A4B18847C28}"/>
              </a:ext>
            </a:extLst>
          </p:cNvPr>
          <p:cNvSpPr/>
          <p:nvPr/>
        </p:nvSpPr>
        <p:spPr>
          <a:xfrm>
            <a:off x="1563080" y="5504842"/>
            <a:ext cx="6595315" cy="25726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a:cs typeface="Calibri"/>
            </a:endParaRPr>
          </a:p>
        </p:txBody>
      </p:sp>
      <p:sp>
        <p:nvSpPr>
          <p:cNvPr id="4" name="TextBox 3">
            <a:extLst>
              <a:ext uri="{FF2B5EF4-FFF2-40B4-BE49-F238E27FC236}">
                <a16:creationId xmlns:a16="http://schemas.microsoft.com/office/drawing/2014/main" id="{F743E050-B1E0-32BA-C308-58312A9B9779}"/>
              </a:ext>
            </a:extLst>
          </p:cNvPr>
          <p:cNvSpPr txBox="1"/>
          <p:nvPr/>
        </p:nvSpPr>
        <p:spPr>
          <a:xfrm>
            <a:off x="1563080" y="5801146"/>
            <a:ext cx="6595315" cy="982961"/>
          </a:xfrm>
          <a:prstGeom prst="rect">
            <a:avLst/>
          </a:prstGeom>
          <a:noFill/>
          <a:ln>
            <a:solidFill>
              <a:schemeClr val="tx1"/>
            </a:solidFill>
          </a:ln>
        </p:spPr>
        <p:txBody>
          <a:bodyPr wrap="square" lIns="68580" tIns="34290" rIns="68580" bIns="34290" rtlCol="0" anchor="t">
            <a:spAutoFit/>
          </a:bodyPr>
          <a:lstStyle/>
          <a:p>
            <a:pPr lvl="0">
              <a:lnSpc>
                <a:spcPct val="107000"/>
              </a:lnSpc>
            </a:pPr>
            <a:r>
              <a:rPr lang="fr-FR" sz="1400" kern="100" dirty="0">
                <a:latin typeface="Calibri" panose="020F0502020204030204" pitchFamily="34" charset="0"/>
                <a:ea typeface="Calibri" panose="020F0502020204030204" pitchFamily="34" charset="0"/>
                <a:cs typeface="Calibri" panose="020F0502020204030204" pitchFamily="34" charset="0"/>
              </a:rPr>
              <a:t> </a:t>
            </a:r>
            <a:r>
              <a:rPr lang="fr-FR" sz="1400" dirty="0"/>
              <a:t>Mettre en place des VLANs pour isoler les segments critiques du réseau et limiter la propagation des menaces. Cela permettra de restreindre les mouvements latéraux des attaquants et de protéger les données sensibles conformément à la loi n° 2008-12 du Sénégal et au RGPD</a:t>
            </a:r>
            <a:endParaRPr lang="fr-FR" sz="1400" kern="100" dirty="0">
              <a:latin typeface="Calibri" panose="020F0502020204030204" pitchFamily="34" charset="0"/>
              <a:ea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C3C94B52-344F-D31B-8430-0EC3692C1963}"/>
              </a:ext>
            </a:extLst>
          </p:cNvPr>
          <p:cNvSpPr>
            <a:spLocks noGrp="1"/>
          </p:cNvSpPr>
          <p:nvPr>
            <p:ph type="sldNum" sz="quarter" idx="12"/>
          </p:nvPr>
        </p:nvSpPr>
        <p:spPr>
          <a:xfrm>
            <a:off x="6641721" y="5664224"/>
            <a:ext cx="2057400" cy="273844"/>
          </a:xfrm>
        </p:spPr>
        <p:txBody>
          <a:bodyPr/>
          <a:lstStyle/>
          <a:p>
            <a:pPr defTabSz="685800">
              <a:defRPr/>
            </a:pPr>
            <a:r>
              <a:rPr lang="fr-FR" b="1" dirty="0">
                <a:solidFill>
                  <a:prstClr val="black">
                    <a:tint val="75000"/>
                  </a:prstClr>
                </a:solidFill>
                <a:latin typeface="Calibri" panose="020F0502020204030204" pitchFamily="34" charset="0"/>
                <a:cs typeface="Calibri" panose="020F0502020204030204" pitchFamily="34" charset="0"/>
              </a:rPr>
              <a:t>2</a:t>
            </a:r>
          </a:p>
          <a:p>
            <a:pPr defTabSz="685800">
              <a:defRPr/>
            </a:pPr>
            <a:endParaRPr lang="en-GB" dirty="0">
              <a:solidFill>
                <a:prstClr val="black">
                  <a:tint val="75000"/>
                </a:prstClr>
              </a:solidFill>
              <a:latin typeface="Calibri" panose="020F0502020204030204"/>
            </a:endParaRPr>
          </a:p>
        </p:txBody>
      </p:sp>
      <p:sp>
        <p:nvSpPr>
          <p:cNvPr id="6" name="Rectangle 5">
            <a:extLst>
              <a:ext uri="{FF2B5EF4-FFF2-40B4-BE49-F238E27FC236}">
                <a16:creationId xmlns:a16="http://schemas.microsoft.com/office/drawing/2014/main" id="{24F46681-943F-4FEE-3CF1-BCD7AAD8F298}"/>
              </a:ext>
            </a:extLst>
          </p:cNvPr>
          <p:cNvSpPr/>
          <p:nvPr/>
        </p:nvSpPr>
        <p:spPr>
          <a:xfrm>
            <a:off x="0" y="1244526"/>
            <a:ext cx="1533751" cy="317805"/>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SN" sz="1200" dirty="0">
                <a:solidFill>
                  <a:prstClr val="black"/>
                </a:solidFill>
                <a:latin typeface="Calibri" panose="020F0502020204030204"/>
              </a:rPr>
              <a:t>Niveau de criticité :</a:t>
            </a:r>
          </a:p>
        </p:txBody>
      </p:sp>
      <p:sp>
        <p:nvSpPr>
          <p:cNvPr id="7" name="Rectangle 6">
            <a:extLst>
              <a:ext uri="{FF2B5EF4-FFF2-40B4-BE49-F238E27FC236}">
                <a16:creationId xmlns:a16="http://schemas.microsoft.com/office/drawing/2014/main" id="{4F4FDD41-1599-35F6-FF35-6B6D36E1E8BF}"/>
              </a:ext>
            </a:extLst>
          </p:cNvPr>
          <p:cNvSpPr/>
          <p:nvPr/>
        </p:nvSpPr>
        <p:spPr>
          <a:xfrm>
            <a:off x="0" y="1588414"/>
            <a:ext cx="1523782" cy="191202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dirty="0">
              <a:solidFill>
                <a:prstClr val="white"/>
              </a:solidFill>
              <a:latin typeface="Calibri" panose="020F0502020204030204"/>
            </a:endParaRPr>
          </a:p>
        </p:txBody>
      </p:sp>
      <p:sp>
        <p:nvSpPr>
          <p:cNvPr id="11" name="Oval 17">
            <a:extLst>
              <a:ext uri="{FF2B5EF4-FFF2-40B4-BE49-F238E27FC236}">
                <a16:creationId xmlns:a16="http://schemas.microsoft.com/office/drawing/2014/main" id="{8734A003-6A87-06C3-5EB3-9EC72C09148A}"/>
              </a:ext>
            </a:extLst>
          </p:cNvPr>
          <p:cNvSpPr/>
          <p:nvPr/>
        </p:nvSpPr>
        <p:spPr>
          <a:xfrm>
            <a:off x="65332" y="1629887"/>
            <a:ext cx="391867" cy="39144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3" name="Oval 24">
            <a:extLst>
              <a:ext uri="{FF2B5EF4-FFF2-40B4-BE49-F238E27FC236}">
                <a16:creationId xmlns:a16="http://schemas.microsoft.com/office/drawing/2014/main" id="{3DD0EADC-A68E-050A-EBC6-C89442F8CB84}"/>
              </a:ext>
            </a:extLst>
          </p:cNvPr>
          <p:cNvSpPr/>
          <p:nvPr/>
        </p:nvSpPr>
        <p:spPr>
          <a:xfrm>
            <a:off x="55363" y="2103402"/>
            <a:ext cx="401836" cy="384387"/>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5" name="Oval 26">
            <a:extLst>
              <a:ext uri="{FF2B5EF4-FFF2-40B4-BE49-F238E27FC236}">
                <a16:creationId xmlns:a16="http://schemas.microsoft.com/office/drawing/2014/main" id="{EE8778FE-0352-B7CB-201E-7DBB1165E2B2}"/>
              </a:ext>
            </a:extLst>
          </p:cNvPr>
          <p:cNvSpPr/>
          <p:nvPr/>
        </p:nvSpPr>
        <p:spPr>
          <a:xfrm>
            <a:off x="65333" y="2548077"/>
            <a:ext cx="391866" cy="37994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17" name="Oval 26">
            <a:extLst>
              <a:ext uri="{FF2B5EF4-FFF2-40B4-BE49-F238E27FC236}">
                <a16:creationId xmlns:a16="http://schemas.microsoft.com/office/drawing/2014/main" id="{1C5FEE7B-171D-C2DC-9876-CA8998F4929D}"/>
              </a:ext>
            </a:extLst>
          </p:cNvPr>
          <p:cNvSpPr/>
          <p:nvPr/>
        </p:nvSpPr>
        <p:spPr>
          <a:xfrm>
            <a:off x="56915" y="3031145"/>
            <a:ext cx="400284" cy="39299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22" name="ZoneTexte 21">
            <a:extLst>
              <a:ext uri="{FF2B5EF4-FFF2-40B4-BE49-F238E27FC236}">
                <a16:creationId xmlns:a16="http://schemas.microsoft.com/office/drawing/2014/main" id="{5D583E81-B3C2-4B56-1E78-5AD48BAE3DDF}"/>
              </a:ext>
            </a:extLst>
          </p:cNvPr>
          <p:cNvSpPr txBox="1"/>
          <p:nvPr/>
        </p:nvSpPr>
        <p:spPr>
          <a:xfrm>
            <a:off x="473608" y="2103402"/>
            <a:ext cx="927513"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Majeur</a:t>
            </a:r>
          </a:p>
        </p:txBody>
      </p:sp>
      <p:sp>
        <p:nvSpPr>
          <p:cNvPr id="23" name="ZoneTexte 22">
            <a:extLst>
              <a:ext uri="{FF2B5EF4-FFF2-40B4-BE49-F238E27FC236}">
                <a16:creationId xmlns:a16="http://schemas.microsoft.com/office/drawing/2014/main" id="{5DD10718-57A8-4ECA-00A2-023ED8E1F6A4}"/>
              </a:ext>
            </a:extLst>
          </p:cNvPr>
          <p:cNvSpPr txBox="1"/>
          <p:nvPr/>
        </p:nvSpPr>
        <p:spPr>
          <a:xfrm>
            <a:off x="457199" y="2536319"/>
            <a:ext cx="943922"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Modéré</a:t>
            </a:r>
          </a:p>
        </p:txBody>
      </p:sp>
      <p:sp>
        <p:nvSpPr>
          <p:cNvPr id="24" name="ZoneTexte 23">
            <a:extLst>
              <a:ext uri="{FF2B5EF4-FFF2-40B4-BE49-F238E27FC236}">
                <a16:creationId xmlns:a16="http://schemas.microsoft.com/office/drawing/2014/main" id="{3B60CE01-2418-E72E-3704-D451431366C1}"/>
              </a:ext>
            </a:extLst>
          </p:cNvPr>
          <p:cNvSpPr txBox="1"/>
          <p:nvPr/>
        </p:nvSpPr>
        <p:spPr>
          <a:xfrm>
            <a:off x="514114" y="3031146"/>
            <a:ext cx="885762"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Mineur</a:t>
            </a:r>
          </a:p>
        </p:txBody>
      </p:sp>
      <p:sp>
        <p:nvSpPr>
          <p:cNvPr id="26" name="ZoneTexte 25">
            <a:extLst>
              <a:ext uri="{FF2B5EF4-FFF2-40B4-BE49-F238E27FC236}">
                <a16:creationId xmlns:a16="http://schemas.microsoft.com/office/drawing/2014/main" id="{464DB88D-14D4-5497-755D-9E8D2C0CD1D4}"/>
              </a:ext>
            </a:extLst>
          </p:cNvPr>
          <p:cNvSpPr txBox="1"/>
          <p:nvPr/>
        </p:nvSpPr>
        <p:spPr>
          <a:xfrm>
            <a:off x="457199" y="1684902"/>
            <a:ext cx="953892"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Extrême</a:t>
            </a:r>
          </a:p>
        </p:txBody>
      </p:sp>
    </p:spTree>
    <p:extLst>
      <p:ext uri="{BB962C8B-B14F-4D97-AF65-F5344CB8AC3E}">
        <p14:creationId xmlns:p14="http://schemas.microsoft.com/office/powerpoint/2010/main" val="108727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7DCD4-A3A8-1DD3-E095-B68AB77AE49F}"/>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8792AF6F-3BE7-D540-E1AC-C2E380D78A15}"/>
              </a:ext>
            </a:extLst>
          </p:cNvPr>
          <p:cNvSpPr/>
          <p:nvPr/>
        </p:nvSpPr>
        <p:spPr>
          <a:xfrm>
            <a:off x="34748" y="864171"/>
            <a:ext cx="8097575" cy="251162"/>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a:rPr>
              <a:t>CONSTATS &amp; RECOMMANDATIONS – AUDIT configuration</a:t>
            </a:r>
            <a:endParaRPr lang="fr-FR" sz="1500" b="1" dirty="0">
              <a:solidFill>
                <a:prstClr val="white"/>
              </a:solidFill>
              <a:latin typeface="Trebuchet MS" panose="020B0603020202020204" pitchFamily="34" charset="0"/>
            </a:endParaRPr>
          </a:p>
        </p:txBody>
      </p:sp>
      <p:sp>
        <p:nvSpPr>
          <p:cNvPr id="16" name="Rectangle 15">
            <a:extLst>
              <a:ext uri="{FF2B5EF4-FFF2-40B4-BE49-F238E27FC236}">
                <a16:creationId xmlns:a16="http://schemas.microsoft.com/office/drawing/2014/main" id="{7372842C-5344-D52F-40BC-F2CE343408EF}"/>
              </a:ext>
            </a:extLst>
          </p:cNvPr>
          <p:cNvSpPr/>
          <p:nvPr/>
        </p:nvSpPr>
        <p:spPr>
          <a:xfrm>
            <a:off x="1482856" y="1145760"/>
            <a:ext cx="6649467" cy="394316"/>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schemeClr val="tx1"/>
                </a:solidFill>
                <a:latin typeface="Calibri" panose="020F0502020204030204"/>
              </a:rPr>
              <a:t>Constat </a:t>
            </a:r>
            <a:r>
              <a:rPr lang="en-US" sz="1200" b="1" dirty="0">
                <a:solidFill>
                  <a:schemeClr val="tx1"/>
                </a:solidFill>
                <a:latin typeface="Calibri" panose="020F0502020204030204"/>
              </a:rPr>
              <a:t>01:</a:t>
            </a:r>
            <a:r>
              <a:rPr lang="en-US" sz="1350" dirty="0">
                <a:latin typeface="Cambria" panose="02040503050406030204" pitchFamily="18" charset="0"/>
                <a:ea typeface="MS Mincho" panose="02020609040205080304" pitchFamily="49" charset="-128"/>
                <a:cs typeface="Calibri" panose="020F0502020204030204" pitchFamily="34" charset="0"/>
              </a:rPr>
              <a:t> </a:t>
            </a:r>
            <a:r>
              <a:rPr lang="en-US" sz="1350" dirty="0">
                <a:solidFill>
                  <a:schemeClr val="tx1"/>
                </a:solidFill>
                <a:latin typeface="Cambria" panose="02040503050406030204" pitchFamily="18" charset="0"/>
                <a:ea typeface="MS Mincho" panose="02020609040205080304" pitchFamily="49" charset="-128"/>
                <a:cs typeface="Calibri" panose="020F0502020204030204" pitchFamily="34" charset="0"/>
              </a:rPr>
              <a:t>Règles de </a:t>
            </a:r>
            <a:r>
              <a:rPr lang="en-US" sz="1350" dirty="0" err="1">
                <a:solidFill>
                  <a:schemeClr val="tx1"/>
                </a:solidFill>
                <a:latin typeface="Cambria" panose="02040503050406030204" pitchFamily="18" charset="0"/>
                <a:ea typeface="MS Mincho" panose="02020609040205080304" pitchFamily="49" charset="-128"/>
                <a:cs typeface="Calibri" panose="020F0502020204030204" pitchFamily="34" charset="0"/>
              </a:rPr>
              <a:t>filtrage</a:t>
            </a:r>
            <a:r>
              <a:rPr lang="en-US" sz="1350" dirty="0">
                <a:solidFill>
                  <a:schemeClr val="tx1"/>
                </a:solidFill>
                <a:latin typeface="Cambria" panose="02040503050406030204" pitchFamily="18" charset="0"/>
                <a:ea typeface="MS Mincho" panose="02020609040205080304" pitchFamily="49" charset="-128"/>
                <a:cs typeface="Calibri" panose="020F0502020204030204" pitchFamily="34" charset="0"/>
              </a:rPr>
              <a:t> trop </a:t>
            </a:r>
            <a:r>
              <a:rPr lang="en-US" sz="1350" dirty="0" err="1">
                <a:solidFill>
                  <a:schemeClr val="tx1"/>
                </a:solidFill>
                <a:latin typeface="Cambria" panose="02040503050406030204" pitchFamily="18" charset="0"/>
                <a:ea typeface="MS Mincho" panose="02020609040205080304" pitchFamily="49" charset="-128"/>
                <a:cs typeface="Calibri" panose="020F0502020204030204" pitchFamily="34" charset="0"/>
              </a:rPr>
              <a:t>permissives</a:t>
            </a:r>
            <a:r>
              <a:rPr lang="en-US" sz="1350" dirty="0">
                <a:solidFill>
                  <a:schemeClr val="tx1"/>
                </a:solidFill>
                <a:latin typeface="Cambria" panose="02040503050406030204" pitchFamily="18" charset="0"/>
                <a:ea typeface="MS Mincho" panose="02020609040205080304" pitchFamily="49" charset="-128"/>
                <a:cs typeface="Calibri" panose="020F0502020204030204" pitchFamily="34" charset="0"/>
              </a:rPr>
              <a:t> sur le pare-feu ASA</a:t>
            </a:r>
            <a:endParaRPr lang="en-US" sz="1200" b="1" dirty="0">
              <a:solidFill>
                <a:schemeClr val="tx1"/>
              </a:solidFill>
              <a:latin typeface="Calibri" panose="020F0502020204030204"/>
              <a:ea typeface="Calibri"/>
              <a:cs typeface="Calibri"/>
            </a:endParaRPr>
          </a:p>
        </p:txBody>
      </p:sp>
      <p:sp>
        <p:nvSpPr>
          <p:cNvPr id="19" name="TextBox 18">
            <a:extLst>
              <a:ext uri="{FF2B5EF4-FFF2-40B4-BE49-F238E27FC236}">
                <a16:creationId xmlns:a16="http://schemas.microsoft.com/office/drawing/2014/main" id="{A3FC7CB3-8B24-B68F-1122-12723AD106FC}"/>
              </a:ext>
            </a:extLst>
          </p:cNvPr>
          <p:cNvSpPr txBox="1"/>
          <p:nvPr/>
        </p:nvSpPr>
        <p:spPr>
          <a:xfrm>
            <a:off x="1479503" y="1562285"/>
            <a:ext cx="6652820" cy="520079"/>
          </a:xfrm>
          <a:prstGeom prst="rect">
            <a:avLst/>
          </a:prstGeom>
          <a:noFill/>
          <a:ln>
            <a:solidFill>
              <a:schemeClr val="tx1"/>
            </a:solidFill>
          </a:ln>
        </p:spPr>
        <p:txBody>
          <a:bodyPr wrap="square" lIns="68580" tIns="34290" rIns="68580" bIns="34290" rtlCol="0" anchor="t">
            <a:spAutoFit/>
          </a:bodyPr>
          <a:lstStyle/>
          <a:p>
            <a:pPr marL="171450">
              <a:lnSpc>
                <a:spcPct val="107000"/>
              </a:lnSpc>
              <a:spcAft>
                <a:spcPts val="600"/>
              </a:spcAft>
            </a:pPr>
            <a:r>
              <a:rPr lang="fr-FR" sz="1400" kern="100" dirty="0">
                <a:latin typeface="Calibri" panose="020F0502020204030204" pitchFamily="34" charset="0"/>
                <a:ea typeface="Calibri" panose="020F0502020204030204" pitchFamily="34" charset="0"/>
                <a:cs typeface="Calibri" panose="020F0502020204030204" pitchFamily="34" charset="0"/>
              </a:rPr>
              <a:t> </a:t>
            </a:r>
            <a:r>
              <a:rPr lang="en-US" sz="1400" dirty="0">
                <a:latin typeface="Calibri" panose="020F0502020204030204" pitchFamily="34" charset="0"/>
                <a:ea typeface="Calibri" panose="020F0502020204030204" pitchFamily="34" charset="0"/>
                <a:cs typeface="Calibri" panose="020F0502020204030204" pitchFamily="34" charset="0"/>
              </a:rPr>
              <a:t>Les règles de </a:t>
            </a:r>
            <a:r>
              <a:rPr lang="en-US" sz="1400" dirty="0" err="1">
                <a:latin typeface="Calibri" panose="020F0502020204030204" pitchFamily="34" charset="0"/>
                <a:ea typeface="Calibri" panose="020F0502020204030204" pitchFamily="34" charset="0"/>
                <a:cs typeface="Calibri" panose="020F0502020204030204" pitchFamily="34" charset="0"/>
              </a:rPr>
              <a:t>filtrage</a:t>
            </a:r>
            <a:r>
              <a:rPr lang="en-US" sz="1400" dirty="0">
                <a:latin typeface="Calibri" panose="020F0502020204030204" pitchFamily="34" charset="0"/>
                <a:ea typeface="Calibri" panose="020F0502020204030204" pitchFamily="34" charset="0"/>
                <a:cs typeface="Calibri" panose="020F0502020204030204" pitchFamily="34" charset="0"/>
              </a:rPr>
              <a:t> ASA </a:t>
            </a:r>
            <a:r>
              <a:rPr lang="en-US" sz="1400" dirty="0" err="1">
                <a:latin typeface="Calibri" panose="020F0502020204030204" pitchFamily="34" charset="0"/>
                <a:ea typeface="Calibri" panose="020F0502020204030204" pitchFamily="34" charset="0"/>
                <a:cs typeface="Calibri" panose="020F0502020204030204" pitchFamily="34" charset="0"/>
              </a:rPr>
              <a:t>autorisent</a:t>
            </a:r>
            <a:r>
              <a:rPr lang="en-US" sz="1400" dirty="0">
                <a:latin typeface="Calibri" panose="020F0502020204030204" pitchFamily="34" charset="0"/>
                <a:ea typeface="Calibri" panose="020F0502020204030204" pitchFamily="34" charset="0"/>
                <a:cs typeface="Calibri" panose="020F0502020204030204" pitchFamily="34" charset="0"/>
              </a:rPr>
              <a:t> :</a:t>
            </a:r>
            <a:br>
              <a:rPr lang="en-US" sz="1400" dirty="0">
                <a:latin typeface="Calibri" panose="020F0502020204030204" pitchFamily="34" charset="0"/>
                <a:ea typeface="Calibri" panose="020F0502020204030204" pitchFamily="34" charset="0"/>
                <a:cs typeface="Calibri" panose="020F0502020204030204" pitchFamily="34" charset="0"/>
              </a:rPr>
            </a:br>
            <a:r>
              <a:rPr lang="en-US" sz="1400" dirty="0">
                <a:latin typeface="Calibri" panose="020F0502020204030204" pitchFamily="34" charset="0"/>
                <a:ea typeface="Calibri" panose="020F0502020204030204" pitchFamily="34" charset="0"/>
                <a:cs typeface="Calibri" panose="020F0502020204030204" pitchFamily="34" charset="0"/>
              </a:rPr>
              <a:t>- Le </a:t>
            </a:r>
            <a:r>
              <a:rPr lang="en-US" sz="1400" dirty="0" err="1">
                <a:latin typeface="Calibri" panose="020F0502020204030204" pitchFamily="34" charset="0"/>
                <a:ea typeface="Calibri" panose="020F0502020204030204" pitchFamily="34" charset="0"/>
                <a:cs typeface="Calibri" panose="020F0502020204030204" pitchFamily="34" charset="0"/>
              </a:rPr>
              <a:t>trafic</a:t>
            </a:r>
            <a:r>
              <a:rPr lang="en-US" sz="1400" dirty="0">
                <a:latin typeface="Calibri" panose="020F0502020204030204" pitchFamily="34" charset="0"/>
                <a:ea typeface="Calibri" panose="020F0502020204030204" pitchFamily="34" charset="0"/>
                <a:cs typeface="Calibri" panose="020F0502020204030204" pitchFamily="34" charset="0"/>
              </a:rPr>
              <a:t> TCP </a:t>
            </a:r>
            <a:r>
              <a:rPr lang="en-US" sz="1400" dirty="0" err="1">
                <a:latin typeface="Calibri" panose="020F0502020204030204" pitchFamily="34" charset="0"/>
                <a:ea typeface="Calibri" panose="020F0502020204030204" pitchFamily="34" charset="0"/>
                <a:cs typeface="Calibri" panose="020F0502020204030204" pitchFamily="34" charset="0"/>
              </a:rPr>
              <a:t>sortant</a:t>
            </a:r>
            <a:r>
              <a:rPr lang="en-US" sz="1400" dirty="0">
                <a:latin typeface="Calibri" panose="020F0502020204030204" pitchFamily="34" charset="0"/>
                <a:ea typeface="Calibri" panose="020F0502020204030204" pitchFamily="34" charset="0"/>
                <a:cs typeface="Calibri" panose="020F0502020204030204" pitchFamily="34" charset="0"/>
              </a:rPr>
              <a:t> sur  les </a:t>
            </a:r>
            <a:r>
              <a:rPr lang="en-US" sz="1400" dirty="0" err="1">
                <a:latin typeface="Calibri" panose="020F0502020204030204" pitchFamily="34" charset="0"/>
                <a:ea typeface="Calibri" panose="020F0502020204030204" pitchFamily="34" charset="0"/>
                <a:cs typeface="Calibri" panose="020F0502020204030204" pitchFamily="34" charset="0"/>
              </a:rPr>
              <a:t>portsutilises</a:t>
            </a:r>
            <a:r>
              <a:rPr lang="en-US" sz="1400" dirty="0">
                <a:latin typeface="Calibri" panose="020F0502020204030204" pitchFamily="34" charset="0"/>
                <a:ea typeface="Calibri" panose="020F0502020204030204" pitchFamily="34" charset="0"/>
                <a:cs typeface="Calibri" panose="020F0502020204030204" pitchFamily="34" charset="0"/>
              </a:rPr>
              <a:t> .</a:t>
            </a:r>
            <a:endParaRPr lang="fr-FR" sz="1400" kern="100" dirty="0">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8AF6C386-B5D8-A67A-54BC-8023868E1900}"/>
              </a:ext>
            </a:extLst>
          </p:cNvPr>
          <p:cNvSpPr/>
          <p:nvPr/>
        </p:nvSpPr>
        <p:spPr>
          <a:xfrm>
            <a:off x="1479503" y="2345280"/>
            <a:ext cx="6652820" cy="29255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cs typeface="Calibri"/>
              </a:rPr>
              <a:t>Impacts</a:t>
            </a:r>
            <a:r>
              <a:rPr lang="en-US" sz="1200" b="1" dirty="0">
                <a:solidFill>
                  <a:prstClr val="black"/>
                </a:solidFill>
                <a:latin typeface="Calibri" panose="020F0502020204030204"/>
                <a:cs typeface="Calibri"/>
              </a:rPr>
              <a:t> /Conclusion </a:t>
            </a:r>
            <a:r>
              <a:rPr lang="en-SN" sz="1200" dirty="0">
                <a:solidFill>
                  <a:prstClr val="black"/>
                </a:solidFill>
                <a:latin typeface="Calibri" panose="020F0502020204030204"/>
                <a:cs typeface="Calibri"/>
              </a:rPr>
              <a:t> </a:t>
            </a:r>
            <a:endParaRPr lang="en-SN" sz="1200" dirty="0">
              <a:solidFill>
                <a:prstClr val="black"/>
              </a:solidFill>
              <a:latin typeface="Calibri" panose="020F0502020204030204"/>
            </a:endParaRPr>
          </a:p>
        </p:txBody>
      </p:sp>
      <p:sp>
        <p:nvSpPr>
          <p:cNvPr id="21" name="TextBox 20">
            <a:extLst>
              <a:ext uri="{FF2B5EF4-FFF2-40B4-BE49-F238E27FC236}">
                <a16:creationId xmlns:a16="http://schemas.microsoft.com/office/drawing/2014/main" id="{3E077068-B6E6-C0C2-AEEF-9CC3F34440D0}"/>
              </a:ext>
            </a:extLst>
          </p:cNvPr>
          <p:cNvSpPr txBox="1"/>
          <p:nvPr/>
        </p:nvSpPr>
        <p:spPr>
          <a:xfrm>
            <a:off x="1482700" y="2637830"/>
            <a:ext cx="6649623" cy="1443857"/>
          </a:xfrm>
          <a:prstGeom prst="rect">
            <a:avLst/>
          </a:prstGeom>
          <a:noFill/>
          <a:ln>
            <a:solidFill>
              <a:schemeClr val="tx1"/>
            </a:solidFill>
          </a:ln>
        </p:spPr>
        <p:txBody>
          <a:bodyPr wrap="square" lIns="68580" tIns="34290" rIns="68580" bIns="34290" rtlCol="0" anchor="t">
            <a:spAutoFit/>
          </a:bodyPr>
          <a:lstStyle/>
          <a:p>
            <a:pPr lvl="0">
              <a:lnSpc>
                <a:spcPct val="107000"/>
              </a:lnSpc>
            </a:pPr>
            <a:r>
              <a:rPr lang="fr-FR" sz="1400" dirty="0"/>
              <a:t>Les ports utilisés peuvent être exploités par des attaquants pour lancer des attaques ciblées sur des services spécifiques, exfiltrer des données en utilisant des protocoles légitimes, ou contourner les contrôles de sécurité en utilisant des ports autorisés pour des communications malveillantes. Ils peuvent également être scannés pour détecter des services vulnérables et servir de points d’entrée pour des attaques de commande et de contrôle</a:t>
            </a:r>
            <a:r>
              <a:rPr lang="en-US" sz="1350" dirty="0">
                <a:latin typeface="Cambria" panose="02040503050406030204" pitchFamily="18" charset="0"/>
                <a:ea typeface="MS Mincho" panose="02020609040205080304" pitchFamily="49" charset="-128"/>
                <a:cs typeface="Calibri" panose="020F0502020204030204" pitchFamily="34" charset="0"/>
              </a:rPr>
              <a:t>.</a:t>
            </a:r>
            <a:endParaRPr lang="fr-FR" sz="975" kern="0" dirty="0">
              <a:solidFill>
                <a:srgbClr val="11111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284A02FC-F345-5BB0-6845-62F0DFED0FFE}"/>
              </a:ext>
            </a:extLst>
          </p:cNvPr>
          <p:cNvSpPr/>
          <p:nvPr/>
        </p:nvSpPr>
        <p:spPr>
          <a:xfrm>
            <a:off x="1479503" y="4133903"/>
            <a:ext cx="6646426" cy="24033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a:cs typeface="Calibri"/>
            </a:endParaRPr>
          </a:p>
        </p:txBody>
      </p:sp>
      <p:sp>
        <p:nvSpPr>
          <p:cNvPr id="4" name="TextBox 3">
            <a:extLst>
              <a:ext uri="{FF2B5EF4-FFF2-40B4-BE49-F238E27FC236}">
                <a16:creationId xmlns:a16="http://schemas.microsoft.com/office/drawing/2014/main" id="{E17A6506-7EB7-BE6D-63CE-C1A94D256AC5}"/>
              </a:ext>
            </a:extLst>
          </p:cNvPr>
          <p:cNvSpPr txBox="1"/>
          <p:nvPr/>
        </p:nvSpPr>
        <p:spPr>
          <a:xfrm>
            <a:off x="1485897" y="4359831"/>
            <a:ext cx="6646426" cy="586571"/>
          </a:xfrm>
          <a:prstGeom prst="rect">
            <a:avLst/>
          </a:prstGeom>
          <a:noFill/>
          <a:ln>
            <a:solidFill>
              <a:schemeClr val="tx1"/>
            </a:solidFill>
          </a:ln>
        </p:spPr>
        <p:txBody>
          <a:bodyPr wrap="square" lIns="68580" tIns="34290" rIns="68580" bIns="34290" rtlCol="0" anchor="t">
            <a:spAutoFit/>
          </a:bodyPr>
          <a:lstStyle/>
          <a:p>
            <a:pPr>
              <a:lnSpc>
                <a:spcPct val="107000"/>
              </a:lnSpc>
            </a:pPr>
            <a:r>
              <a:rPr lang="en-US" sz="1600" dirty="0">
                <a:latin typeface="Cambria" panose="02040503050406030204" pitchFamily="18" charset="0"/>
                <a:ea typeface="MS Mincho" panose="02020609040205080304" pitchFamily="49" charset="-128"/>
                <a:cs typeface="Calibri" panose="020F0502020204030204" pitchFamily="34" charset="0"/>
              </a:rPr>
              <a:t>-</a:t>
            </a:r>
            <a:r>
              <a:rPr lang="fr-FR" sz="1600" dirty="0"/>
              <a:t>mettre en place des systèmes de détection pour identifier les comportements anormaux sur ces ports.</a:t>
            </a:r>
            <a:endParaRPr lang="fr-FR" sz="1600" kern="100" dirty="0">
              <a:latin typeface="Calibri" panose="020F0502020204030204" pitchFamily="34" charset="0"/>
              <a:ea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F3C9FD3B-C6B6-A621-633E-C5BC604DD124}"/>
              </a:ext>
            </a:extLst>
          </p:cNvPr>
          <p:cNvSpPr>
            <a:spLocks noGrp="1"/>
          </p:cNvSpPr>
          <p:nvPr>
            <p:ph type="sldNum" sz="quarter" idx="12"/>
          </p:nvPr>
        </p:nvSpPr>
        <p:spPr>
          <a:xfrm>
            <a:off x="6641721" y="5664224"/>
            <a:ext cx="2057400" cy="273844"/>
          </a:xfrm>
        </p:spPr>
        <p:txBody>
          <a:bodyPr/>
          <a:lstStyle/>
          <a:p>
            <a:pPr defTabSz="685800">
              <a:defRPr/>
            </a:pPr>
            <a:r>
              <a:rPr lang="fr-FR" b="1" dirty="0">
                <a:solidFill>
                  <a:prstClr val="black">
                    <a:tint val="75000"/>
                  </a:prstClr>
                </a:solidFill>
                <a:latin typeface="Calibri" panose="020F0502020204030204" pitchFamily="34" charset="0"/>
                <a:cs typeface="Calibri" panose="020F0502020204030204" pitchFamily="34" charset="0"/>
              </a:rPr>
              <a:t>2</a:t>
            </a:r>
          </a:p>
          <a:p>
            <a:pPr defTabSz="685800">
              <a:defRPr/>
            </a:pPr>
            <a:endParaRPr lang="en-GB" dirty="0">
              <a:solidFill>
                <a:prstClr val="black">
                  <a:tint val="75000"/>
                </a:prstClr>
              </a:solidFill>
              <a:latin typeface="Calibri" panose="020F0502020204030204"/>
            </a:endParaRPr>
          </a:p>
        </p:txBody>
      </p:sp>
      <p:sp>
        <p:nvSpPr>
          <p:cNvPr id="6" name="Rectangle 5">
            <a:extLst>
              <a:ext uri="{FF2B5EF4-FFF2-40B4-BE49-F238E27FC236}">
                <a16:creationId xmlns:a16="http://schemas.microsoft.com/office/drawing/2014/main" id="{0C41A9F7-1145-0A0D-9DD7-8390D0054D83}"/>
              </a:ext>
            </a:extLst>
          </p:cNvPr>
          <p:cNvSpPr/>
          <p:nvPr/>
        </p:nvSpPr>
        <p:spPr>
          <a:xfrm>
            <a:off x="22559" y="1148407"/>
            <a:ext cx="1460297" cy="324444"/>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SN" sz="1200" dirty="0">
                <a:solidFill>
                  <a:prstClr val="black"/>
                </a:solidFill>
                <a:latin typeface="Calibri" panose="020F0502020204030204"/>
              </a:rPr>
              <a:t>Niveau de criticité </a:t>
            </a:r>
          </a:p>
        </p:txBody>
      </p:sp>
      <p:sp>
        <p:nvSpPr>
          <p:cNvPr id="7" name="Rectangle 6">
            <a:extLst>
              <a:ext uri="{FF2B5EF4-FFF2-40B4-BE49-F238E27FC236}">
                <a16:creationId xmlns:a16="http://schemas.microsoft.com/office/drawing/2014/main" id="{822F8BF5-D021-3B45-56AF-0535C20F5CDB}"/>
              </a:ext>
            </a:extLst>
          </p:cNvPr>
          <p:cNvSpPr/>
          <p:nvPr/>
        </p:nvSpPr>
        <p:spPr>
          <a:xfrm>
            <a:off x="-51273" y="1429978"/>
            <a:ext cx="1451149" cy="299118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1" name="Oval 17">
            <a:extLst>
              <a:ext uri="{FF2B5EF4-FFF2-40B4-BE49-F238E27FC236}">
                <a16:creationId xmlns:a16="http://schemas.microsoft.com/office/drawing/2014/main" id="{76E5A1F3-611A-2CD0-3429-31885188020A}"/>
              </a:ext>
            </a:extLst>
          </p:cNvPr>
          <p:cNvSpPr/>
          <p:nvPr/>
        </p:nvSpPr>
        <p:spPr>
          <a:xfrm>
            <a:off x="69659" y="1518815"/>
            <a:ext cx="455245" cy="44111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3" name="Oval 24">
            <a:extLst>
              <a:ext uri="{FF2B5EF4-FFF2-40B4-BE49-F238E27FC236}">
                <a16:creationId xmlns:a16="http://schemas.microsoft.com/office/drawing/2014/main" id="{6F56EEB5-E598-D8CB-2ADC-63F4350056FE}"/>
              </a:ext>
            </a:extLst>
          </p:cNvPr>
          <p:cNvSpPr/>
          <p:nvPr/>
        </p:nvSpPr>
        <p:spPr>
          <a:xfrm>
            <a:off x="74694" y="1996287"/>
            <a:ext cx="450210" cy="443685"/>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5" name="Oval 26">
            <a:extLst>
              <a:ext uri="{FF2B5EF4-FFF2-40B4-BE49-F238E27FC236}">
                <a16:creationId xmlns:a16="http://schemas.microsoft.com/office/drawing/2014/main" id="{217C8851-786B-8535-3BA5-B8EF8964710F}"/>
              </a:ext>
            </a:extLst>
          </p:cNvPr>
          <p:cNvSpPr/>
          <p:nvPr/>
        </p:nvSpPr>
        <p:spPr>
          <a:xfrm>
            <a:off x="69659" y="2491551"/>
            <a:ext cx="457405" cy="43401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17" name="Oval 26">
            <a:extLst>
              <a:ext uri="{FF2B5EF4-FFF2-40B4-BE49-F238E27FC236}">
                <a16:creationId xmlns:a16="http://schemas.microsoft.com/office/drawing/2014/main" id="{4FCF7640-C592-E7B4-5038-F437E89BDA07}"/>
              </a:ext>
            </a:extLst>
          </p:cNvPr>
          <p:cNvSpPr/>
          <p:nvPr/>
        </p:nvSpPr>
        <p:spPr>
          <a:xfrm>
            <a:off x="69660" y="2965120"/>
            <a:ext cx="455244" cy="47790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22" name="ZoneTexte 21">
            <a:extLst>
              <a:ext uri="{FF2B5EF4-FFF2-40B4-BE49-F238E27FC236}">
                <a16:creationId xmlns:a16="http://schemas.microsoft.com/office/drawing/2014/main" id="{AF3B1FCE-5EBB-8A7C-68BF-966F7C0CF506}"/>
              </a:ext>
            </a:extLst>
          </p:cNvPr>
          <p:cNvSpPr txBox="1"/>
          <p:nvPr/>
        </p:nvSpPr>
        <p:spPr>
          <a:xfrm>
            <a:off x="564850" y="1996287"/>
            <a:ext cx="836271"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Majeur</a:t>
            </a:r>
          </a:p>
        </p:txBody>
      </p:sp>
      <p:sp>
        <p:nvSpPr>
          <p:cNvPr id="23" name="ZoneTexte 22">
            <a:extLst>
              <a:ext uri="{FF2B5EF4-FFF2-40B4-BE49-F238E27FC236}">
                <a16:creationId xmlns:a16="http://schemas.microsoft.com/office/drawing/2014/main" id="{C3B2609E-489D-0E22-D277-3C49AEA5B480}"/>
              </a:ext>
            </a:extLst>
          </p:cNvPr>
          <p:cNvSpPr txBox="1"/>
          <p:nvPr/>
        </p:nvSpPr>
        <p:spPr>
          <a:xfrm>
            <a:off x="524904" y="2491551"/>
            <a:ext cx="876217"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Modéré</a:t>
            </a:r>
          </a:p>
        </p:txBody>
      </p:sp>
      <p:sp>
        <p:nvSpPr>
          <p:cNvPr id="24" name="ZoneTexte 23">
            <a:extLst>
              <a:ext uri="{FF2B5EF4-FFF2-40B4-BE49-F238E27FC236}">
                <a16:creationId xmlns:a16="http://schemas.microsoft.com/office/drawing/2014/main" id="{B5C8667C-03BA-0913-A6AA-FBB94F19F54E}"/>
              </a:ext>
            </a:extLst>
          </p:cNvPr>
          <p:cNvSpPr txBox="1"/>
          <p:nvPr/>
        </p:nvSpPr>
        <p:spPr>
          <a:xfrm>
            <a:off x="524904" y="2971596"/>
            <a:ext cx="874972"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Mineur</a:t>
            </a:r>
          </a:p>
        </p:txBody>
      </p:sp>
      <p:sp>
        <p:nvSpPr>
          <p:cNvPr id="26" name="ZoneTexte 25">
            <a:extLst>
              <a:ext uri="{FF2B5EF4-FFF2-40B4-BE49-F238E27FC236}">
                <a16:creationId xmlns:a16="http://schemas.microsoft.com/office/drawing/2014/main" id="{01FBB5DD-C34B-FC05-D7DC-6B7A9E9B0623}"/>
              </a:ext>
            </a:extLst>
          </p:cNvPr>
          <p:cNvSpPr txBox="1"/>
          <p:nvPr/>
        </p:nvSpPr>
        <p:spPr>
          <a:xfrm>
            <a:off x="524904" y="1540076"/>
            <a:ext cx="874972"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Extrême</a:t>
            </a:r>
          </a:p>
        </p:txBody>
      </p:sp>
    </p:spTree>
    <p:extLst>
      <p:ext uri="{BB962C8B-B14F-4D97-AF65-F5344CB8AC3E}">
        <p14:creationId xmlns:p14="http://schemas.microsoft.com/office/powerpoint/2010/main" val="2043882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txBox="1">
            <a:spLocks/>
          </p:cNvSpPr>
          <p:nvPr/>
        </p:nvSpPr>
        <p:spPr>
          <a:xfrm>
            <a:off x="2866406" y="585300"/>
            <a:ext cx="4796629" cy="487223"/>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90000"/>
              </a:lnSpc>
              <a:spcBef>
                <a:spcPct val="0"/>
              </a:spcBef>
              <a:buNone/>
            </a:pPr>
            <a:r>
              <a:rPr lang="fr-FR" sz="2700" b="1" dirty="0">
                <a:latin typeface="Calibri" panose="020F0502020204030204" pitchFamily="34" charset="0"/>
                <a:ea typeface="+mj-ea"/>
                <a:cs typeface="Calibri" panose="020F0502020204030204" pitchFamily="34" charset="0"/>
                <a:sym typeface="Symbol" panose="05050102010706020507" pitchFamily="18" charset="2"/>
              </a:rPr>
              <a:t>INTRODUCTION </a:t>
            </a:r>
            <a:r>
              <a:rPr lang="fr-FR" sz="2700" b="1" dirty="0">
                <a:latin typeface="Calibri" panose="020F0502020204030204" pitchFamily="34" charset="0"/>
                <a:ea typeface="Calibri" panose="020F0502020204030204" pitchFamily="34" charset="0"/>
                <a:cs typeface="Calibri" panose="020F0502020204030204" pitchFamily="34" charset="0"/>
              </a:rPr>
              <a:t>  </a:t>
            </a:r>
          </a:p>
          <a:p>
            <a:pPr marL="0" indent="0">
              <a:lnSpc>
                <a:spcPct val="90000"/>
              </a:lnSpc>
              <a:spcBef>
                <a:spcPct val="0"/>
              </a:spcBef>
              <a:buNone/>
            </a:pPr>
            <a:endParaRPr lang="fr-FR" sz="2700" b="1" dirty="0">
              <a:latin typeface="Calibri" panose="020F0502020204030204" pitchFamily="34" charset="0"/>
              <a:cs typeface="Calibri" panose="020F0502020204030204" pitchFamily="34" charset="0"/>
            </a:endParaRPr>
          </a:p>
          <a:p>
            <a:pPr marL="0" indent="0">
              <a:lnSpc>
                <a:spcPct val="90000"/>
              </a:lnSpc>
              <a:spcBef>
                <a:spcPct val="0"/>
              </a:spcBef>
              <a:buNone/>
            </a:pPr>
            <a:endParaRPr lang="fr-FR" sz="2475" b="1" dirty="0">
              <a:latin typeface="Calibri" panose="020F0502020204030204" pitchFamily="34" charset="0"/>
              <a:cs typeface="Calibri" panose="020F0502020204030204" pitchFamily="34" charset="0"/>
              <a:sym typeface="Symbol" panose="05050102010706020507" pitchFamily="18" charset="2"/>
            </a:endParaRPr>
          </a:p>
        </p:txBody>
      </p:sp>
      <p:sp>
        <p:nvSpPr>
          <p:cNvPr id="16" name="Espace réservé du contenu 2"/>
          <p:cNvSpPr txBox="1">
            <a:spLocks/>
          </p:cNvSpPr>
          <p:nvPr/>
        </p:nvSpPr>
        <p:spPr>
          <a:xfrm>
            <a:off x="114009" y="1229241"/>
            <a:ext cx="8029785" cy="2288331"/>
          </a:xfrm>
          <a:prstGeom prst="rect">
            <a:avLst/>
          </a:prstGeom>
        </p:spPr>
        <p:txBody>
          <a:bodyPr vert="horz" lIns="68580" tIns="34290" rIns="68580" bIns="3429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lnSpc>
                <a:spcPct val="150000"/>
              </a:lnSpc>
              <a:spcAft>
                <a:spcPts val="900"/>
              </a:spcAft>
              <a:buNone/>
            </a:pPr>
            <a:r>
              <a:rPr lang="fr-FR" sz="1400" dirty="0">
                <a:latin typeface="Calibri" panose="020F0502020204030204" pitchFamily="34" charset="0"/>
                <a:ea typeface="Calibri" panose="020F0502020204030204" pitchFamily="34" charset="0"/>
                <a:cs typeface="Calibri" panose="020F0502020204030204" pitchFamily="34" charset="0"/>
              </a:rPr>
              <a:t>Avec la généralisation du numérique et l’essor rapide des technologies de l’information, les données numériques sont devenues des ressources stratégiques. Cette transition digitale s’accompagne d’une forte augmentation des cybermenaces, rendant indispensable la sécurisation des systèmes d’information à travers des audits réguliers. L’audit de sécurité permet d’évaluer l’ensemble d’un système d’information afin d’identifier ses failles, de vérifier sa conformité aux bonnes pratiques et de proposer des mesures correctives. Il prend en compte les aspects techniques, organisationnels et humains. Dans le cadre du cours d’audit de la sécurité des réseaux, nous avons mené une mission d’audit sur le système de NETCORE-SOLUTION. Parallèlement, l’entreprise NETCORE SOLUTION nous a confié l’audit complet de son système d’information. Cette mission avait pour objectif de scanner et analyser les vulnérabilités de l’ensemble des actifs numériques, d’évaluer les configurations des systèmes, de vérifier les flux réseau ainsi que les règles de sécurité mises en place. Elle a également porté sur l’audit des applications selon les bonnes pratiques OWASP, le contrôle des flux applicatifs, l’examen des pares-feux, des accès, des règles GPO et des politiques de mot de passe. L’infrastructure réseau et les procédures IT internes ont été passées en revue, dans le but d’identifier les points d’optimisation possibles. Enfin, un plan de remédiation a été proposé afin de renforcer la sécurité globale du système et de limiter les risques liés aux menaces informatiques.</a:t>
            </a:r>
          </a:p>
          <a:p>
            <a:pPr marL="0" indent="0" algn="just">
              <a:lnSpc>
                <a:spcPct val="150000"/>
              </a:lnSpc>
              <a:spcAft>
                <a:spcPts val="900"/>
              </a:spcAft>
              <a:buNone/>
            </a:pPr>
            <a:endParaRPr lang="en-US" sz="1200" b="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2951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A6623-A1F3-467A-B375-748B60146E65}"/>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51931EA-F871-AFEE-F77E-742EA4D0EF83}"/>
              </a:ext>
            </a:extLst>
          </p:cNvPr>
          <p:cNvSpPr/>
          <p:nvPr/>
        </p:nvSpPr>
        <p:spPr>
          <a:xfrm>
            <a:off x="38100" y="851353"/>
            <a:ext cx="8745975" cy="27904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a:rPr>
              <a:t>CONSTATS &amp; RECOMMANDATIONS – AUDIT configuration</a:t>
            </a:r>
            <a:endParaRPr lang="fr-FR" sz="1500" b="1" dirty="0">
              <a:solidFill>
                <a:prstClr val="white"/>
              </a:solidFill>
              <a:latin typeface="Trebuchet MS" panose="020B0603020202020204" pitchFamily="34" charset="0"/>
            </a:endParaRPr>
          </a:p>
        </p:txBody>
      </p:sp>
      <p:sp>
        <p:nvSpPr>
          <p:cNvPr id="16" name="Rectangle 15">
            <a:extLst>
              <a:ext uri="{FF2B5EF4-FFF2-40B4-BE49-F238E27FC236}">
                <a16:creationId xmlns:a16="http://schemas.microsoft.com/office/drawing/2014/main" id="{98595E05-9BD3-197D-8708-A11CB6C5425D}"/>
              </a:ext>
            </a:extLst>
          </p:cNvPr>
          <p:cNvSpPr/>
          <p:nvPr/>
        </p:nvSpPr>
        <p:spPr>
          <a:xfrm>
            <a:off x="1523783" y="1132930"/>
            <a:ext cx="7260293" cy="329332"/>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schemeClr val="tx1"/>
                </a:solidFill>
                <a:latin typeface="Calibri" panose="020F0502020204030204"/>
              </a:rPr>
              <a:t>Constat </a:t>
            </a:r>
            <a:r>
              <a:rPr lang="en-US" sz="1200" b="1" dirty="0">
                <a:solidFill>
                  <a:schemeClr val="tx1"/>
                </a:solidFill>
                <a:latin typeface="Calibri" panose="020F0502020204030204"/>
              </a:rPr>
              <a:t>05:LE SERVEUR WEB DANS LA DMZ EST EXPOSE VIA LE NAT STATIQUE </a:t>
            </a:r>
            <a:endParaRPr lang="en-US" sz="1200" b="1" dirty="0">
              <a:solidFill>
                <a:schemeClr val="tx1"/>
              </a:solidFill>
              <a:latin typeface="Calibri" panose="020F0502020204030204"/>
              <a:ea typeface="Calibri"/>
              <a:cs typeface="Calibri"/>
            </a:endParaRPr>
          </a:p>
        </p:txBody>
      </p:sp>
      <p:sp>
        <p:nvSpPr>
          <p:cNvPr id="19" name="TextBox 18">
            <a:extLst>
              <a:ext uri="{FF2B5EF4-FFF2-40B4-BE49-F238E27FC236}">
                <a16:creationId xmlns:a16="http://schemas.microsoft.com/office/drawing/2014/main" id="{774C8667-6372-F447-6FD4-A2BE26A24A7E}"/>
              </a:ext>
            </a:extLst>
          </p:cNvPr>
          <p:cNvSpPr txBox="1"/>
          <p:nvPr/>
        </p:nvSpPr>
        <p:spPr>
          <a:xfrm>
            <a:off x="1510460" y="1464798"/>
            <a:ext cx="7273616" cy="530273"/>
          </a:xfrm>
          <a:prstGeom prst="rect">
            <a:avLst/>
          </a:prstGeom>
          <a:noFill/>
          <a:ln>
            <a:solidFill>
              <a:schemeClr val="tx1"/>
            </a:solidFill>
          </a:ln>
        </p:spPr>
        <p:txBody>
          <a:bodyPr wrap="square" lIns="68580" tIns="34290" rIns="68580" bIns="34290" rtlCol="0" anchor="t">
            <a:spAutoFit/>
          </a:bodyPr>
          <a:lstStyle/>
          <a:p>
            <a:pPr marL="171450">
              <a:lnSpc>
                <a:spcPct val="107000"/>
              </a:lnSpc>
              <a:spcAft>
                <a:spcPts val="600"/>
              </a:spcAft>
            </a:pPr>
            <a:r>
              <a:rPr lang="en-US" sz="1400" dirty="0">
                <a:latin typeface="Calibri" panose="020F0502020204030204" pitchFamily="34" charset="0"/>
                <a:ea typeface="Calibri" panose="020F0502020204030204" pitchFamily="34" charset="0"/>
                <a:cs typeface="Calibri" panose="020F0502020204030204" pitchFamily="34" charset="0"/>
              </a:rPr>
              <a:t>Le </a:t>
            </a:r>
            <a:r>
              <a:rPr lang="en-US" sz="1400" dirty="0" err="1">
                <a:latin typeface="Calibri" panose="020F0502020204030204" pitchFamily="34" charset="0"/>
                <a:ea typeface="Calibri" panose="020F0502020204030204" pitchFamily="34" charset="0"/>
                <a:cs typeface="Calibri" panose="020F0502020204030204" pitchFamily="34" charset="0"/>
              </a:rPr>
              <a:t>serveur</a:t>
            </a:r>
            <a:r>
              <a:rPr lang="en-US" sz="1400" dirty="0">
                <a:latin typeface="Calibri" panose="020F0502020204030204" pitchFamily="34" charset="0"/>
                <a:ea typeface="Calibri" panose="020F0502020204030204" pitchFamily="34" charset="0"/>
                <a:cs typeface="Calibri" panose="020F0502020204030204" pitchFamily="34" charset="0"/>
              </a:rPr>
              <a:t> web (192.168.1.2) </a:t>
            </a:r>
            <a:r>
              <a:rPr lang="en-US" sz="1400" dirty="0" err="1">
                <a:latin typeface="Calibri" panose="020F0502020204030204" pitchFamily="34" charset="0"/>
                <a:ea typeface="Calibri" panose="020F0502020204030204" pitchFamily="34" charset="0"/>
                <a:cs typeface="Calibri" panose="020F0502020204030204" pitchFamily="34" charset="0"/>
              </a:rPr>
              <a:t>est</a:t>
            </a:r>
            <a:r>
              <a:rPr lang="en-US" sz="1400" dirty="0">
                <a:latin typeface="Calibri" panose="020F0502020204030204" pitchFamily="34" charset="0"/>
                <a:ea typeface="Calibri" panose="020F0502020204030204" pitchFamily="34" charset="0"/>
                <a:cs typeface="Calibri" panose="020F0502020204030204" pitchFamily="34" charset="0"/>
              </a:rPr>
              <a:t> accessible </a:t>
            </a:r>
            <a:r>
              <a:rPr lang="en-US" sz="1400" dirty="0" err="1">
                <a:latin typeface="Calibri" panose="020F0502020204030204" pitchFamily="34" charset="0"/>
                <a:ea typeface="Calibri" panose="020F0502020204030204" pitchFamily="34" charset="0"/>
                <a:cs typeface="Calibri" panose="020F0502020204030204" pitchFamily="34" charset="0"/>
              </a:rPr>
              <a:t>depuis</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l’extérieur</a:t>
            </a:r>
            <a:r>
              <a:rPr lang="en-US" sz="1400" dirty="0">
                <a:latin typeface="Calibri" panose="020F0502020204030204" pitchFamily="34" charset="0"/>
                <a:ea typeface="Calibri" panose="020F0502020204030204" pitchFamily="34" charset="0"/>
                <a:cs typeface="Calibri" panose="020F0502020204030204" pitchFamily="34" charset="0"/>
              </a:rPr>
              <a:t> via </a:t>
            </a:r>
            <a:r>
              <a:rPr lang="en-US" sz="1400" dirty="0" err="1">
                <a:latin typeface="Calibri" panose="020F0502020204030204" pitchFamily="34" charset="0"/>
                <a:ea typeface="Calibri" panose="020F0502020204030204" pitchFamily="34" charset="0"/>
                <a:cs typeface="Calibri" panose="020F0502020204030204" pitchFamily="34" charset="0"/>
              </a:rPr>
              <a:t>l’IP</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publique</a:t>
            </a:r>
            <a:r>
              <a:rPr lang="en-US" sz="1400" dirty="0">
                <a:latin typeface="Calibri" panose="020F0502020204030204" pitchFamily="34" charset="0"/>
                <a:ea typeface="Calibri" panose="020F0502020204030204" pitchFamily="34" charset="0"/>
                <a:cs typeface="Calibri" panose="020F0502020204030204" pitchFamily="34" charset="0"/>
              </a:rPr>
              <a:t> 209.165.200.227 avec </a:t>
            </a:r>
            <a:r>
              <a:rPr lang="en-US" sz="1400" dirty="0" err="1">
                <a:latin typeface="Calibri" panose="020F0502020204030204" pitchFamily="34" charset="0"/>
                <a:ea typeface="Calibri" panose="020F0502020204030204" pitchFamily="34" charset="0"/>
                <a:cs typeface="Calibri" panose="020F0502020204030204" pitchFamily="34" charset="0"/>
              </a:rPr>
              <a:t>une</a:t>
            </a:r>
            <a:r>
              <a:rPr lang="en-US" sz="1400" dirty="0">
                <a:latin typeface="Calibri" panose="020F0502020204030204" pitchFamily="34" charset="0"/>
                <a:ea typeface="Calibri" panose="020F0502020204030204" pitchFamily="34" charset="0"/>
                <a:cs typeface="Calibri" panose="020F0502020204030204" pitchFamily="34" charset="0"/>
              </a:rPr>
              <a:t> translation </a:t>
            </a:r>
            <a:r>
              <a:rPr lang="en-US" sz="1400" dirty="0" err="1">
                <a:latin typeface="Calibri" panose="020F0502020204030204" pitchFamily="34" charset="0"/>
                <a:ea typeface="Calibri" panose="020F0502020204030204" pitchFamily="34" charset="0"/>
                <a:cs typeface="Calibri" panose="020F0502020204030204" pitchFamily="34" charset="0"/>
              </a:rPr>
              <a:t>statique</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nat</a:t>
            </a:r>
            <a:r>
              <a:rPr lang="en-US" sz="1400" dirty="0">
                <a:latin typeface="Calibri" panose="020F0502020204030204" pitchFamily="34" charset="0"/>
                <a:ea typeface="Calibri" panose="020F0502020204030204" pitchFamily="34" charset="0"/>
                <a:cs typeface="Calibri" panose="020F0502020204030204" pitchFamily="34" charset="0"/>
              </a:rPr>
              <a:t> .</a:t>
            </a:r>
            <a:endParaRPr lang="fr-FR" sz="1400" kern="100" dirty="0">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8BE071E0-6D4A-7054-4E98-41F50C85D419}"/>
              </a:ext>
            </a:extLst>
          </p:cNvPr>
          <p:cNvSpPr/>
          <p:nvPr/>
        </p:nvSpPr>
        <p:spPr>
          <a:xfrm>
            <a:off x="1510459" y="1990402"/>
            <a:ext cx="7273617" cy="32933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cs typeface="Calibri"/>
              </a:rPr>
              <a:t>Impacts</a:t>
            </a:r>
            <a:r>
              <a:rPr lang="en-US" sz="1200" b="1" dirty="0">
                <a:solidFill>
                  <a:prstClr val="black"/>
                </a:solidFill>
                <a:latin typeface="Calibri" panose="020F0502020204030204"/>
                <a:cs typeface="Calibri"/>
              </a:rPr>
              <a:t> /Conclusion </a:t>
            </a:r>
            <a:r>
              <a:rPr lang="en-SN" sz="1200" dirty="0">
                <a:solidFill>
                  <a:prstClr val="black"/>
                </a:solidFill>
                <a:latin typeface="Calibri" panose="020F0502020204030204"/>
                <a:cs typeface="Calibri"/>
              </a:rPr>
              <a:t> </a:t>
            </a:r>
            <a:endParaRPr lang="en-SN" sz="1200" dirty="0">
              <a:solidFill>
                <a:prstClr val="black"/>
              </a:solidFill>
              <a:latin typeface="Calibri" panose="020F0502020204030204"/>
            </a:endParaRPr>
          </a:p>
        </p:txBody>
      </p:sp>
      <p:sp>
        <p:nvSpPr>
          <p:cNvPr id="21" name="TextBox 20">
            <a:extLst>
              <a:ext uri="{FF2B5EF4-FFF2-40B4-BE49-F238E27FC236}">
                <a16:creationId xmlns:a16="http://schemas.microsoft.com/office/drawing/2014/main" id="{1A465842-BDEE-9E99-046E-B77FE4806713}"/>
              </a:ext>
            </a:extLst>
          </p:cNvPr>
          <p:cNvSpPr txBox="1"/>
          <p:nvPr/>
        </p:nvSpPr>
        <p:spPr>
          <a:xfrm>
            <a:off x="1510460" y="2333254"/>
            <a:ext cx="7273616" cy="530273"/>
          </a:xfrm>
          <a:prstGeom prst="rect">
            <a:avLst/>
          </a:prstGeom>
          <a:noFill/>
          <a:ln>
            <a:solidFill>
              <a:schemeClr val="tx1"/>
            </a:solidFill>
          </a:ln>
        </p:spPr>
        <p:txBody>
          <a:bodyPr wrap="square" lIns="68580" tIns="34290" rIns="68580" bIns="34290" rtlCol="0" anchor="t">
            <a:spAutoFit/>
          </a:bodyPr>
          <a:lstStyle/>
          <a:p>
            <a:pPr lvl="0">
              <a:lnSpc>
                <a:spcPct val="107000"/>
              </a:lnSpc>
            </a:pPr>
            <a:r>
              <a:rPr lang="en-US" sz="1400" dirty="0">
                <a:latin typeface="Calibri" panose="020F0502020204030204" pitchFamily="34" charset="0"/>
                <a:ea typeface="Calibri" panose="020F0502020204030204" pitchFamily="34" charset="0"/>
                <a:cs typeface="Calibri" panose="020F0502020204030204" pitchFamily="34" charset="0"/>
              </a:rPr>
              <a:t>Exposition </a:t>
            </a:r>
            <a:r>
              <a:rPr lang="en-US" sz="1400" dirty="0" err="1">
                <a:latin typeface="Calibri" panose="020F0502020204030204" pitchFamily="34" charset="0"/>
                <a:ea typeface="Calibri" panose="020F0502020204030204" pitchFamily="34" charset="0"/>
                <a:cs typeface="Calibri" panose="020F0502020204030204" pitchFamily="34" charset="0"/>
              </a:rPr>
              <a:t>directe</a:t>
            </a:r>
            <a:r>
              <a:rPr lang="en-US" sz="1400" dirty="0">
                <a:latin typeface="Calibri" panose="020F0502020204030204" pitchFamily="34" charset="0"/>
                <a:ea typeface="Calibri" panose="020F0502020204030204" pitchFamily="34" charset="0"/>
                <a:cs typeface="Calibri" panose="020F0502020204030204" pitchFamily="34" charset="0"/>
              </a:rPr>
              <a:t> aux </a:t>
            </a:r>
            <a:r>
              <a:rPr lang="en-US" sz="1400" dirty="0" err="1">
                <a:latin typeface="Calibri" panose="020F0502020204030204" pitchFamily="34" charset="0"/>
                <a:ea typeface="Calibri" panose="020F0502020204030204" pitchFamily="34" charset="0"/>
                <a:cs typeface="Calibri" panose="020F0502020204030204" pitchFamily="34" charset="0"/>
              </a:rPr>
              <a:t>attaques</a:t>
            </a:r>
            <a:r>
              <a:rPr lang="en-US" sz="1400" dirty="0">
                <a:latin typeface="Calibri" panose="020F0502020204030204" pitchFamily="34" charset="0"/>
                <a:ea typeface="Calibri" panose="020F0502020204030204" pitchFamily="34" charset="0"/>
                <a:cs typeface="Calibri" panose="020F0502020204030204" pitchFamily="34" charset="0"/>
              </a:rPr>
              <a:t> web (SQLi, XSS, etc.).</a:t>
            </a:r>
            <a:br>
              <a:rPr lang="en-US" sz="1400" dirty="0">
                <a:latin typeface="Calibri" panose="020F0502020204030204" pitchFamily="34" charset="0"/>
                <a:ea typeface="Calibri" panose="020F0502020204030204" pitchFamily="34" charset="0"/>
                <a:cs typeface="Calibri" panose="020F0502020204030204" pitchFamily="34" charset="0"/>
              </a:rPr>
            </a:br>
            <a:r>
              <a:rPr lang="en-US" sz="1400" dirty="0">
                <a:latin typeface="Calibri" panose="020F0502020204030204" pitchFamily="34" charset="0"/>
                <a:ea typeface="Calibri" panose="020F0502020204030204" pitchFamily="34" charset="0"/>
                <a:cs typeface="Calibri" panose="020F0502020204030204" pitchFamily="34" charset="0"/>
              </a:rPr>
              <a:t>- Risque </a:t>
            </a:r>
            <a:r>
              <a:rPr lang="en-US" sz="1400" dirty="0" err="1">
                <a:latin typeface="Calibri" panose="020F0502020204030204" pitchFamily="34" charset="0"/>
                <a:ea typeface="Calibri" panose="020F0502020204030204" pitchFamily="34" charset="0"/>
                <a:cs typeface="Calibri" panose="020F0502020204030204" pitchFamily="34" charset="0"/>
              </a:rPr>
              <a:t>d'exploitation</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en</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cas</a:t>
            </a:r>
            <a:r>
              <a:rPr lang="en-US" sz="1400" dirty="0">
                <a:latin typeface="Calibri" panose="020F0502020204030204" pitchFamily="34" charset="0"/>
                <a:ea typeface="Calibri" panose="020F0502020204030204" pitchFamily="34" charset="0"/>
                <a:cs typeface="Calibri" panose="020F0502020204030204" pitchFamily="34" charset="0"/>
              </a:rPr>
              <a:t> de faille non </a:t>
            </a:r>
            <a:r>
              <a:rPr lang="en-US" sz="1400" dirty="0" err="1">
                <a:latin typeface="Calibri" panose="020F0502020204030204" pitchFamily="34" charset="0"/>
                <a:ea typeface="Calibri" panose="020F0502020204030204" pitchFamily="34" charset="0"/>
                <a:cs typeface="Calibri" panose="020F0502020204030204" pitchFamily="34" charset="0"/>
              </a:rPr>
              <a:t>corrigée</a:t>
            </a:r>
            <a:r>
              <a:rPr lang="en-US" sz="1400" dirty="0">
                <a:latin typeface="Calibri" panose="020F0502020204030204" pitchFamily="34" charset="0"/>
                <a:ea typeface="Calibri" panose="020F0502020204030204" pitchFamily="34" charset="0"/>
                <a:cs typeface="Calibri" panose="020F0502020204030204" pitchFamily="34" charset="0"/>
              </a:rPr>
              <a:t> sur </a:t>
            </a:r>
            <a:r>
              <a:rPr lang="en-US" sz="1400" dirty="0" err="1">
                <a:latin typeface="Calibri" panose="020F0502020204030204" pitchFamily="34" charset="0"/>
                <a:ea typeface="Calibri" panose="020F0502020204030204" pitchFamily="34" charset="0"/>
                <a:cs typeface="Calibri" panose="020F0502020204030204" pitchFamily="34" charset="0"/>
              </a:rPr>
              <a:t>l’application</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ou</a:t>
            </a:r>
            <a:r>
              <a:rPr lang="en-US" sz="1400" dirty="0">
                <a:latin typeface="Calibri" panose="020F0502020204030204" pitchFamily="34" charset="0"/>
                <a:ea typeface="Calibri" panose="020F0502020204030204" pitchFamily="34" charset="0"/>
                <a:cs typeface="Calibri" panose="020F0502020204030204" pitchFamily="34" charset="0"/>
              </a:rPr>
              <a:t> le </a:t>
            </a:r>
            <a:r>
              <a:rPr lang="en-US" sz="1400" dirty="0" err="1">
                <a:latin typeface="Calibri" panose="020F0502020204030204" pitchFamily="34" charset="0"/>
                <a:ea typeface="Calibri" panose="020F0502020204030204" pitchFamily="34" charset="0"/>
                <a:cs typeface="Calibri" panose="020F0502020204030204" pitchFamily="34" charset="0"/>
              </a:rPr>
              <a:t>serveur</a:t>
            </a:r>
            <a:endParaRPr lang="fr-FR" sz="1400" kern="0" dirty="0">
              <a:solidFill>
                <a:srgbClr val="11111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A4B8F509-0911-2650-F534-48A5995A8089}"/>
              </a:ext>
            </a:extLst>
          </p:cNvPr>
          <p:cNvSpPr/>
          <p:nvPr/>
        </p:nvSpPr>
        <p:spPr>
          <a:xfrm>
            <a:off x="1529916" y="2871619"/>
            <a:ext cx="7254160" cy="31690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a:cs typeface="Calibri"/>
            </a:endParaRPr>
          </a:p>
        </p:txBody>
      </p:sp>
      <p:sp>
        <p:nvSpPr>
          <p:cNvPr id="4" name="TextBox 3">
            <a:extLst>
              <a:ext uri="{FF2B5EF4-FFF2-40B4-BE49-F238E27FC236}">
                <a16:creationId xmlns:a16="http://schemas.microsoft.com/office/drawing/2014/main" id="{F7BE4D9D-5DDA-4E27-26F3-E84560D92365}"/>
              </a:ext>
            </a:extLst>
          </p:cNvPr>
          <p:cNvSpPr txBox="1"/>
          <p:nvPr/>
        </p:nvSpPr>
        <p:spPr>
          <a:xfrm>
            <a:off x="1510458" y="3208174"/>
            <a:ext cx="7273617" cy="760786"/>
          </a:xfrm>
          <a:prstGeom prst="rect">
            <a:avLst/>
          </a:prstGeom>
          <a:noFill/>
          <a:ln>
            <a:solidFill>
              <a:schemeClr val="tx1"/>
            </a:solidFill>
          </a:ln>
        </p:spPr>
        <p:txBody>
          <a:bodyPr wrap="square" lIns="68580" tIns="34290" rIns="68580" bIns="34290" rtlCol="0" anchor="t">
            <a:spAutoFit/>
          </a:bodyPr>
          <a:lstStyle/>
          <a:p>
            <a:pPr marL="257175" indent="-257175">
              <a:lnSpc>
                <a:spcPct val="107000"/>
              </a:lnSpc>
              <a:buFont typeface="Courier New" panose="02070309020205020404" pitchFamily="49" charset="0"/>
              <a:buChar char="o"/>
            </a:pPr>
            <a:r>
              <a:rPr lang="en-US" sz="1400" dirty="0" err="1">
                <a:latin typeface="Calibri" panose="020F0502020204030204" pitchFamily="34" charset="0"/>
                <a:ea typeface="Calibri" panose="020F0502020204030204" pitchFamily="34" charset="0"/>
                <a:cs typeface="Calibri" panose="020F0502020204030204" pitchFamily="34" charset="0"/>
              </a:rPr>
              <a:t>Protéger</a:t>
            </a:r>
            <a:r>
              <a:rPr lang="en-US" sz="1400" dirty="0">
                <a:latin typeface="Calibri" panose="020F0502020204030204" pitchFamily="34" charset="0"/>
                <a:ea typeface="Calibri" panose="020F0502020204030204" pitchFamily="34" charset="0"/>
                <a:cs typeface="Calibri" panose="020F0502020204030204" pitchFamily="34" charset="0"/>
              </a:rPr>
              <a:t> avec un WAF (Web Application Firewall).</a:t>
            </a:r>
            <a:br>
              <a:rPr lang="en-US" sz="1400" dirty="0">
                <a:latin typeface="Calibri" panose="020F0502020204030204" pitchFamily="34" charset="0"/>
                <a:ea typeface="Calibri" panose="020F0502020204030204" pitchFamily="34" charset="0"/>
                <a:cs typeface="Calibri" panose="020F0502020204030204" pitchFamily="34" charset="0"/>
              </a:rPr>
            </a:br>
            <a:r>
              <a:rPr lang="en-US" sz="1400" dirty="0">
                <a:latin typeface="Calibri" panose="020F0502020204030204" pitchFamily="34" charset="0"/>
                <a:ea typeface="Calibri" panose="020F0502020204030204" pitchFamily="34" charset="0"/>
                <a:cs typeface="Calibri" panose="020F0502020204030204" pitchFamily="34" charset="0"/>
              </a:rPr>
              <a:t>- Appliquer les </a:t>
            </a:r>
            <a:r>
              <a:rPr lang="en-US" sz="1400" dirty="0" err="1">
                <a:latin typeface="Calibri" panose="020F0502020204030204" pitchFamily="34" charset="0"/>
                <a:ea typeface="Calibri" panose="020F0502020204030204" pitchFamily="34" charset="0"/>
                <a:cs typeface="Calibri" panose="020F0502020204030204" pitchFamily="34" charset="0"/>
              </a:rPr>
              <a:t>dernières</a:t>
            </a:r>
            <a:r>
              <a:rPr lang="en-US" sz="1400" dirty="0">
                <a:latin typeface="Calibri" panose="020F0502020204030204" pitchFamily="34" charset="0"/>
                <a:ea typeface="Calibri" panose="020F0502020204030204" pitchFamily="34" charset="0"/>
                <a:cs typeface="Calibri" panose="020F0502020204030204" pitchFamily="34" charset="0"/>
              </a:rPr>
              <a:t> mises à jour de </a:t>
            </a:r>
            <a:r>
              <a:rPr lang="en-US" sz="1400" dirty="0" err="1">
                <a:latin typeface="Calibri" panose="020F0502020204030204" pitchFamily="34" charset="0"/>
                <a:ea typeface="Calibri" panose="020F0502020204030204" pitchFamily="34" charset="0"/>
                <a:cs typeface="Calibri" panose="020F0502020204030204" pitchFamily="34" charset="0"/>
              </a:rPr>
              <a:t>sécurité</a:t>
            </a:r>
            <a:r>
              <a:rPr lang="en-US" sz="1400" dirty="0">
                <a:latin typeface="Calibri" panose="020F0502020204030204" pitchFamily="34" charset="0"/>
                <a:ea typeface="Calibri" panose="020F0502020204030204" pitchFamily="34" charset="0"/>
                <a:cs typeface="Calibri" panose="020F0502020204030204" pitchFamily="34" charset="0"/>
              </a:rPr>
              <a:t>.</a:t>
            </a:r>
            <a:br>
              <a:rPr lang="en-US" sz="1400" dirty="0">
                <a:latin typeface="Calibri" panose="020F0502020204030204" pitchFamily="34" charset="0"/>
                <a:ea typeface="Calibri" panose="020F0502020204030204" pitchFamily="34" charset="0"/>
                <a:cs typeface="Calibri" panose="020F0502020204030204" pitchFamily="34" charset="0"/>
              </a:rPr>
            </a:b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Surveiller</a:t>
            </a:r>
            <a:r>
              <a:rPr lang="en-US" sz="1400" dirty="0">
                <a:latin typeface="Calibri" panose="020F0502020204030204" pitchFamily="34" charset="0"/>
                <a:ea typeface="Calibri" panose="020F0502020204030204" pitchFamily="34" charset="0"/>
                <a:cs typeface="Calibri" panose="020F0502020204030204" pitchFamily="34" charset="0"/>
              </a:rPr>
              <a:t> les logs </a:t>
            </a:r>
            <a:r>
              <a:rPr lang="en-US" sz="1400" dirty="0" err="1">
                <a:latin typeface="Calibri" panose="020F0502020204030204" pitchFamily="34" charset="0"/>
                <a:ea typeface="Calibri" panose="020F0502020204030204" pitchFamily="34" charset="0"/>
                <a:cs typeface="Calibri" panose="020F0502020204030204" pitchFamily="34" charset="0"/>
              </a:rPr>
              <a:t>en</a:t>
            </a:r>
            <a:r>
              <a:rPr lang="en-US" sz="1400" dirty="0">
                <a:latin typeface="Calibri" panose="020F0502020204030204" pitchFamily="34" charset="0"/>
                <a:ea typeface="Calibri" panose="020F0502020204030204" pitchFamily="34" charset="0"/>
                <a:cs typeface="Calibri" panose="020F0502020204030204" pitchFamily="34" charset="0"/>
              </a:rPr>
              <a:t> temps </a:t>
            </a:r>
            <a:r>
              <a:rPr lang="en-US" sz="1400" dirty="0" err="1">
                <a:latin typeface="Calibri" panose="020F0502020204030204" pitchFamily="34" charset="0"/>
                <a:ea typeface="Calibri" panose="020F0502020204030204" pitchFamily="34" charset="0"/>
                <a:cs typeface="Calibri" panose="020F0502020204030204" pitchFamily="34" charset="0"/>
              </a:rPr>
              <a:t>réel</a:t>
            </a:r>
            <a:r>
              <a:rPr lang="en-US" sz="1400" dirty="0">
                <a:latin typeface="Calibri" panose="020F0502020204030204" pitchFamily="34" charset="0"/>
                <a:ea typeface="Calibri" panose="020F0502020204030204" pitchFamily="34" charset="0"/>
                <a:cs typeface="Calibri" panose="020F0502020204030204" pitchFamily="34" charset="0"/>
              </a:rPr>
              <a:t>.</a:t>
            </a:r>
            <a:endParaRPr lang="fr-FR" sz="1400" kern="100" dirty="0">
              <a:latin typeface="Calibri" panose="020F0502020204030204" pitchFamily="34" charset="0"/>
              <a:ea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1427B09C-846D-91D5-B4E5-AAC08A3C0272}"/>
              </a:ext>
            </a:extLst>
          </p:cNvPr>
          <p:cNvSpPr>
            <a:spLocks noGrp="1"/>
          </p:cNvSpPr>
          <p:nvPr>
            <p:ph type="sldNum" sz="quarter" idx="12"/>
          </p:nvPr>
        </p:nvSpPr>
        <p:spPr>
          <a:xfrm>
            <a:off x="6641721" y="5664224"/>
            <a:ext cx="2057400" cy="273844"/>
          </a:xfrm>
        </p:spPr>
        <p:txBody>
          <a:bodyPr/>
          <a:lstStyle/>
          <a:p>
            <a:pPr defTabSz="685800">
              <a:defRPr/>
            </a:pPr>
            <a:r>
              <a:rPr lang="fr-FR" b="1" dirty="0">
                <a:solidFill>
                  <a:prstClr val="black">
                    <a:tint val="75000"/>
                  </a:prstClr>
                </a:solidFill>
                <a:latin typeface="Calibri" panose="020F0502020204030204" pitchFamily="34" charset="0"/>
                <a:cs typeface="Calibri" panose="020F0502020204030204" pitchFamily="34" charset="0"/>
              </a:rPr>
              <a:t>2</a:t>
            </a:r>
          </a:p>
          <a:p>
            <a:pPr defTabSz="685800">
              <a:defRPr/>
            </a:pPr>
            <a:endParaRPr lang="en-GB" dirty="0">
              <a:solidFill>
                <a:prstClr val="black">
                  <a:tint val="75000"/>
                </a:prstClr>
              </a:solidFill>
              <a:latin typeface="Calibri" panose="020F0502020204030204"/>
            </a:endParaRPr>
          </a:p>
        </p:txBody>
      </p:sp>
      <p:sp>
        <p:nvSpPr>
          <p:cNvPr id="6" name="Rectangle 5">
            <a:extLst>
              <a:ext uri="{FF2B5EF4-FFF2-40B4-BE49-F238E27FC236}">
                <a16:creationId xmlns:a16="http://schemas.microsoft.com/office/drawing/2014/main" id="{10E3714E-9293-61EF-1E48-F225D85A9269}"/>
              </a:ext>
            </a:extLst>
          </p:cNvPr>
          <p:cNvSpPr/>
          <p:nvPr/>
        </p:nvSpPr>
        <p:spPr>
          <a:xfrm>
            <a:off x="38100" y="1112522"/>
            <a:ext cx="1485684" cy="370543"/>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SN" sz="1200" dirty="0">
                <a:solidFill>
                  <a:prstClr val="black"/>
                </a:solidFill>
                <a:latin typeface="Calibri" panose="020F0502020204030204"/>
              </a:rPr>
              <a:t>Niveau de criticité </a:t>
            </a:r>
          </a:p>
        </p:txBody>
      </p:sp>
      <p:sp>
        <p:nvSpPr>
          <p:cNvPr id="7" name="Rectangle 6">
            <a:extLst>
              <a:ext uri="{FF2B5EF4-FFF2-40B4-BE49-F238E27FC236}">
                <a16:creationId xmlns:a16="http://schemas.microsoft.com/office/drawing/2014/main" id="{064BF515-3234-0287-BE85-C54DF4DC95CD}"/>
              </a:ext>
            </a:extLst>
          </p:cNvPr>
          <p:cNvSpPr/>
          <p:nvPr/>
        </p:nvSpPr>
        <p:spPr>
          <a:xfrm>
            <a:off x="24777" y="1462262"/>
            <a:ext cx="1485683" cy="250669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1" name="Oval 17">
            <a:extLst>
              <a:ext uri="{FF2B5EF4-FFF2-40B4-BE49-F238E27FC236}">
                <a16:creationId xmlns:a16="http://schemas.microsoft.com/office/drawing/2014/main" id="{92339245-C862-9EFB-3EF6-D593A262987F}"/>
              </a:ext>
            </a:extLst>
          </p:cNvPr>
          <p:cNvSpPr/>
          <p:nvPr/>
        </p:nvSpPr>
        <p:spPr>
          <a:xfrm>
            <a:off x="80300" y="1500238"/>
            <a:ext cx="426059" cy="41231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3" name="Oval 24">
            <a:extLst>
              <a:ext uri="{FF2B5EF4-FFF2-40B4-BE49-F238E27FC236}">
                <a16:creationId xmlns:a16="http://schemas.microsoft.com/office/drawing/2014/main" id="{3DFA2F30-7A76-A5F4-340E-E80E0B9F48DA}"/>
              </a:ext>
            </a:extLst>
          </p:cNvPr>
          <p:cNvSpPr/>
          <p:nvPr/>
        </p:nvSpPr>
        <p:spPr>
          <a:xfrm>
            <a:off x="73610" y="1979204"/>
            <a:ext cx="432749" cy="402806"/>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5" name="Oval 26">
            <a:extLst>
              <a:ext uri="{FF2B5EF4-FFF2-40B4-BE49-F238E27FC236}">
                <a16:creationId xmlns:a16="http://schemas.microsoft.com/office/drawing/2014/main" id="{A23CF10E-57D7-B369-C8A8-0DE75DA08BF7}"/>
              </a:ext>
            </a:extLst>
          </p:cNvPr>
          <p:cNvSpPr/>
          <p:nvPr/>
        </p:nvSpPr>
        <p:spPr>
          <a:xfrm>
            <a:off x="94485" y="2466227"/>
            <a:ext cx="402770" cy="4292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17" name="Oval 26">
            <a:extLst>
              <a:ext uri="{FF2B5EF4-FFF2-40B4-BE49-F238E27FC236}">
                <a16:creationId xmlns:a16="http://schemas.microsoft.com/office/drawing/2014/main" id="{B1D0B95C-DE3F-A33E-07B5-FDC881442DE9}"/>
              </a:ext>
            </a:extLst>
          </p:cNvPr>
          <p:cNvSpPr/>
          <p:nvPr/>
        </p:nvSpPr>
        <p:spPr>
          <a:xfrm>
            <a:off x="103588" y="2979682"/>
            <a:ext cx="411977" cy="3666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22" name="ZoneTexte 21">
            <a:extLst>
              <a:ext uri="{FF2B5EF4-FFF2-40B4-BE49-F238E27FC236}">
                <a16:creationId xmlns:a16="http://schemas.microsoft.com/office/drawing/2014/main" id="{4D08439F-93CE-B76B-0ED6-BA8BCCB92778}"/>
              </a:ext>
            </a:extLst>
          </p:cNvPr>
          <p:cNvSpPr txBox="1"/>
          <p:nvPr/>
        </p:nvSpPr>
        <p:spPr>
          <a:xfrm>
            <a:off x="515565" y="1977647"/>
            <a:ext cx="885556"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Majeur</a:t>
            </a:r>
          </a:p>
        </p:txBody>
      </p:sp>
      <p:sp>
        <p:nvSpPr>
          <p:cNvPr id="23" name="ZoneTexte 22">
            <a:extLst>
              <a:ext uri="{FF2B5EF4-FFF2-40B4-BE49-F238E27FC236}">
                <a16:creationId xmlns:a16="http://schemas.microsoft.com/office/drawing/2014/main" id="{D0DC3395-39AB-A986-71FD-1E47E5876BD5}"/>
              </a:ext>
            </a:extLst>
          </p:cNvPr>
          <p:cNvSpPr txBox="1"/>
          <p:nvPr/>
        </p:nvSpPr>
        <p:spPr>
          <a:xfrm>
            <a:off x="497255" y="2491099"/>
            <a:ext cx="903866"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Modéré</a:t>
            </a:r>
          </a:p>
        </p:txBody>
      </p:sp>
      <p:sp>
        <p:nvSpPr>
          <p:cNvPr id="24" name="ZoneTexte 23">
            <a:extLst>
              <a:ext uri="{FF2B5EF4-FFF2-40B4-BE49-F238E27FC236}">
                <a16:creationId xmlns:a16="http://schemas.microsoft.com/office/drawing/2014/main" id="{5D39325A-1FBC-A79D-E7C1-0D815F4F41F6}"/>
              </a:ext>
            </a:extLst>
          </p:cNvPr>
          <p:cNvSpPr txBox="1"/>
          <p:nvPr/>
        </p:nvSpPr>
        <p:spPr>
          <a:xfrm>
            <a:off x="515565" y="2938742"/>
            <a:ext cx="884311"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Mineur</a:t>
            </a:r>
          </a:p>
        </p:txBody>
      </p:sp>
      <p:sp>
        <p:nvSpPr>
          <p:cNvPr id="26" name="ZoneTexte 25">
            <a:extLst>
              <a:ext uri="{FF2B5EF4-FFF2-40B4-BE49-F238E27FC236}">
                <a16:creationId xmlns:a16="http://schemas.microsoft.com/office/drawing/2014/main" id="{68F2BE2C-9531-389D-59EE-AED8C2FBD1DE}"/>
              </a:ext>
            </a:extLst>
          </p:cNvPr>
          <p:cNvSpPr txBox="1"/>
          <p:nvPr/>
        </p:nvSpPr>
        <p:spPr>
          <a:xfrm>
            <a:off x="497255" y="1554873"/>
            <a:ext cx="902621"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Extrême</a:t>
            </a:r>
          </a:p>
        </p:txBody>
      </p:sp>
    </p:spTree>
    <p:extLst>
      <p:ext uri="{BB962C8B-B14F-4D97-AF65-F5344CB8AC3E}">
        <p14:creationId xmlns:p14="http://schemas.microsoft.com/office/powerpoint/2010/main" val="2000579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AA430-E605-3634-8293-AAF60018948D}"/>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2D6AB47D-790F-7129-3C4C-A80DE386527A}"/>
              </a:ext>
            </a:extLst>
          </p:cNvPr>
          <p:cNvSpPr/>
          <p:nvPr/>
        </p:nvSpPr>
        <p:spPr>
          <a:xfrm>
            <a:off x="18645" y="884316"/>
            <a:ext cx="8679967" cy="259277"/>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a:rPr>
              <a:t>CONSTATS &amp; RECOMMANDATIONS – AUDIT configuration</a:t>
            </a:r>
            <a:endParaRPr lang="fr-FR" sz="1500" b="1" dirty="0">
              <a:solidFill>
                <a:prstClr val="white"/>
              </a:solidFill>
              <a:latin typeface="Trebuchet MS" panose="020B0603020202020204" pitchFamily="34" charset="0"/>
            </a:endParaRPr>
          </a:p>
        </p:txBody>
      </p:sp>
      <p:sp>
        <p:nvSpPr>
          <p:cNvPr id="16" name="Rectangle 15">
            <a:extLst>
              <a:ext uri="{FF2B5EF4-FFF2-40B4-BE49-F238E27FC236}">
                <a16:creationId xmlns:a16="http://schemas.microsoft.com/office/drawing/2014/main" id="{0C21694C-37FF-D828-EE6B-1AC6410D6B48}"/>
              </a:ext>
            </a:extLst>
          </p:cNvPr>
          <p:cNvSpPr/>
          <p:nvPr/>
        </p:nvSpPr>
        <p:spPr>
          <a:xfrm>
            <a:off x="1523783" y="1132929"/>
            <a:ext cx="7176581" cy="35378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schemeClr val="tx1"/>
                </a:solidFill>
                <a:latin typeface="Calibri" panose="020F0502020204030204"/>
              </a:rPr>
              <a:t>Constat </a:t>
            </a:r>
            <a:r>
              <a:rPr lang="en-US" sz="1200" b="1" dirty="0">
                <a:solidFill>
                  <a:schemeClr val="tx1"/>
                </a:solidFill>
                <a:latin typeface="Calibri" panose="020F0502020204030204"/>
              </a:rPr>
              <a:t>05: HONEYPOTS EXPOSES SANS SEGMENTATION NI JOURNALISATION RENFORCEE </a:t>
            </a:r>
            <a:endParaRPr lang="en-US" sz="1200" b="1" dirty="0">
              <a:solidFill>
                <a:schemeClr val="tx1"/>
              </a:solidFill>
              <a:latin typeface="Calibri" panose="020F0502020204030204"/>
              <a:ea typeface="Calibri"/>
              <a:cs typeface="Calibri"/>
            </a:endParaRPr>
          </a:p>
        </p:txBody>
      </p:sp>
      <p:sp>
        <p:nvSpPr>
          <p:cNvPr id="19" name="TextBox 18">
            <a:extLst>
              <a:ext uri="{FF2B5EF4-FFF2-40B4-BE49-F238E27FC236}">
                <a16:creationId xmlns:a16="http://schemas.microsoft.com/office/drawing/2014/main" id="{5E3B003B-F1E5-132B-D8B6-4B6B1A669693}"/>
              </a:ext>
            </a:extLst>
          </p:cNvPr>
          <p:cNvSpPr txBox="1"/>
          <p:nvPr/>
        </p:nvSpPr>
        <p:spPr>
          <a:xfrm>
            <a:off x="1523782" y="1464798"/>
            <a:ext cx="7174830" cy="502702"/>
          </a:xfrm>
          <a:prstGeom prst="rect">
            <a:avLst/>
          </a:prstGeom>
          <a:noFill/>
          <a:ln>
            <a:solidFill>
              <a:schemeClr val="tx1"/>
            </a:solidFill>
          </a:ln>
        </p:spPr>
        <p:txBody>
          <a:bodyPr wrap="square" lIns="68580" tIns="34290" rIns="68580" bIns="34290" rtlCol="0" anchor="t">
            <a:spAutoFit/>
          </a:bodyPr>
          <a:lstStyle/>
          <a:p>
            <a:pPr marL="171450">
              <a:lnSpc>
                <a:spcPct val="107000"/>
              </a:lnSpc>
              <a:spcAft>
                <a:spcPts val="600"/>
              </a:spcAft>
            </a:pPr>
            <a:r>
              <a:rPr lang="fr-FR" sz="1350" dirty="0">
                <a:latin typeface="Cambria" panose="02040503050406030204" pitchFamily="18" charset="0"/>
                <a:ea typeface="MS Mincho" panose="02020609040205080304" pitchFamily="49" charset="-128"/>
                <a:cs typeface="Calibri" panose="020F0502020204030204" pitchFamily="34" charset="0"/>
              </a:rPr>
              <a:t>Les honeypots sont présents sur le réseau, mais il n’est pas mentionné de segmentation  dédiée.</a:t>
            </a:r>
            <a:endParaRPr lang="fr-FR" sz="975" kern="100" dirty="0">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D19D8E1C-20E1-2767-5E5F-DA1354891C60}"/>
              </a:ext>
            </a:extLst>
          </p:cNvPr>
          <p:cNvSpPr/>
          <p:nvPr/>
        </p:nvSpPr>
        <p:spPr>
          <a:xfrm>
            <a:off x="1524786" y="1985768"/>
            <a:ext cx="7174574" cy="218642"/>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cs typeface="Calibri"/>
              </a:rPr>
              <a:t>Impacts</a:t>
            </a:r>
            <a:r>
              <a:rPr lang="en-US" sz="1200" b="1" dirty="0">
                <a:solidFill>
                  <a:prstClr val="black"/>
                </a:solidFill>
                <a:latin typeface="Calibri" panose="020F0502020204030204"/>
                <a:cs typeface="Calibri"/>
              </a:rPr>
              <a:t> /Conclusion </a:t>
            </a:r>
            <a:r>
              <a:rPr lang="en-SN" sz="1200" dirty="0">
                <a:solidFill>
                  <a:prstClr val="black"/>
                </a:solidFill>
                <a:latin typeface="Calibri" panose="020F0502020204030204"/>
                <a:cs typeface="Calibri"/>
              </a:rPr>
              <a:t> </a:t>
            </a:r>
            <a:endParaRPr lang="en-SN" sz="1200" dirty="0">
              <a:solidFill>
                <a:prstClr val="black"/>
              </a:solidFill>
              <a:latin typeface="Calibri" panose="020F0502020204030204"/>
            </a:endParaRPr>
          </a:p>
        </p:txBody>
      </p:sp>
      <p:sp>
        <p:nvSpPr>
          <p:cNvPr id="21" name="TextBox 20">
            <a:extLst>
              <a:ext uri="{FF2B5EF4-FFF2-40B4-BE49-F238E27FC236}">
                <a16:creationId xmlns:a16="http://schemas.microsoft.com/office/drawing/2014/main" id="{959B7033-BF38-884D-5AC2-08FF2705F4B8}"/>
              </a:ext>
            </a:extLst>
          </p:cNvPr>
          <p:cNvSpPr txBox="1"/>
          <p:nvPr/>
        </p:nvSpPr>
        <p:spPr>
          <a:xfrm>
            <a:off x="1507854" y="2214130"/>
            <a:ext cx="7163253" cy="513859"/>
          </a:xfrm>
          <a:prstGeom prst="rect">
            <a:avLst/>
          </a:prstGeom>
          <a:noFill/>
          <a:ln>
            <a:solidFill>
              <a:schemeClr val="tx1"/>
            </a:solidFill>
          </a:ln>
        </p:spPr>
        <p:txBody>
          <a:bodyPr wrap="square" lIns="68580" tIns="34290" rIns="68580" bIns="34290" rtlCol="0" anchor="t">
            <a:spAutoFit/>
          </a:bodyPr>
          <a:lstStyle/>
          <a:p>
            <a:pPr lvl="0">
              <a:lnSpc>
                <a:spcPct val="107000"/>
              </a:lnSpc>
            </a:pPr>
            <a:r>
              <a:rPr lang="fr-FR" sz="1350" dirty="0">
                <a:latin typeface="Cambria" panose="02040503050406030204" pitchFamily="18" charset="0"/>
                <a:ea typeface="MS Mincho" panose="02020609040205080304" pitchFamily="49" charset="-128"/>
                <a:cs typeface="Calibri" panose="020F0502020204030204" pitchFamily="34" charset="0"/>
              </a:rPr>
              <a:t>Un attaquant peut compromettre le honeypot et pivoter vers d'autres équipements.</a:t>
            </a:r>
            <a:br>
              <a:rPr lang="fr-FR" sz="1350" dirty="0">
                <a:latin typeface="Cambria" panose="02040503050406030204" pitchFamily="18" charset="0"/>
                <a:ea typeface="MS Mincho" panose="02020609040205080304" pitchFamily="49" charset="-128"/>
                <a:cs typeface="Calibri" panose="020F0502020204030204" pitchFamily="34" charset="0"/>
              </a:rPr>
            </a:br>
            <a:r>
              <a:rPr lang="fr-FR" sz="1350" dirty="0">
                <a:latin typeface="Cambria" panose="02040503050406030204" pitchFamily="18" charset="0"/>
                <a:ea typeface="MS Mincho" panose="02020609040205080304" pitchFamily="49" charset="-128"/>
                <a:cs typeface="Calibri" panose="020F0502020204030204" pitchFamily="34" charset="0"/>
              </a:rPr>
              <a:t>- Données d'observation insuffisantes pour analyse post-attaque.</a:t>
            </a:r>
            <a:endParaRPr lang="fr-FR" sz="975" kern="0" dirty="0">
              <a:solidFill>
                <a:srgbClr val="11111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ACA194DA-2520-7F5C-677F-3788908B8C73}"/>
              </a:ext>
            </a:extLst>
          </p:cNvPr>
          <p:cNvSpPr/>
          <p:nvPr/>
        </p:nvSpPr>
        <p:spPr>
          <a:xfrm>
            <a:off x="1523782" y="2732336"/>
            <a:ext cx="7131396" cy="23987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a:cs typeface="Calibri"/>
            </a:endParaRPr>
          </a:p>
        </p:txBody>
      </p:sp>
      <p:sp>
        <p:nvSpPr>
          <p:cNvPr id="4" name="TextBox 3">
            <a:extLst>
              <a:ext uri="{FF2B5EF4-FFF2-40B4-BE49-F238E27FC236}">
                <a16:creationId xmlns:a16="http://schemas.microsoft.com/office/drawing/2014/main" id="{B065C60C-DC21-5530-BC9F-0C5C662E9EEE}"/>
              </a:ext>
            </a:extLst>
          </p:cNvPr>
          <p:cNvSpPr txBox="1"/>
          <p:nvPr/>
        </p:nvSpPr>
        <p:spPr>
          <a:xfrm>
            <a:off x="1523782" y="2976601"/>
            <a:ext cx="7131396" cy="736164"/>
          </a:xfrm>
          <a:prstGeom prst="rect">
            <a:avLst/>
          </a:prstGeom>
          <a:noFill/>
          <a:ln>
            <a:solidFill>
              <a:schemeClr val="tx1"/>
            </a:solidFill>
          </a:ln>
        </p:spPr>
        <p:txBody>
          <a:bodyPr wrap="square" lIns="68580" tIns="34290" rIns="68580" bIns="34290" rtlCol="0" anchor="t">
            <a:spAutoFit/>
          </a:bodyPr>
          <a:lstStyle/>
          <a:p>
            <a:pPr marL="257175" indent="-257175">
              <a:lnSpc>
                <a:spcPct val="107000"/>
              </a:lnSpc>
              <a:buFont typeface="Courier New" panose="02070309020205020404" pitchFamily="49" charset="0"/>
              <a:buChar char="o"/>
            </a:pPr>
            <a:r>
              <a:rPr lang="fr-FR" sz="1350" dirty="0">
                <a:latin typeface="Cambria" panose="02040503050406030204" pitchFamily="18" charset="0"/>
                <a:ea typeface="MS Mincho" panose="02020609040205080304" pitchFamily="49" charset="-128"/>
                <a:cs typeface="Calibri" panose="020F0502020204030204" pitchFamily="34" charset="0"/>
              </a:rPr>
              <a:t>- Isoler les honeypots sur un VLAN dédié.</a:t>
            </a:r>
            <a:br>
              <a:rPr lang="fr-FR" sz="1350" dirty="0">
                <a:latin typeface="Cambria" panose="02040503050406030204" pitchFamily="18" charset="0"/>
                <a:ea typeface="MS Mincho" panose="02020609040205080304" pitchFamily="49" charset="-128"/>
                <a:cs typeface="Calibri" panose="020F0502020204030204" pitchFamily="34" charset="0"/>
              </a:rPr>
            </a:br>
            <a:r>
              <a:rPr lang="fr-FR" sz="1350" dirty="0">
                <a:latin typeface="Cambria" panose="02040503050406030204" pitchFamily="18" charset="0"/>
                <a:ea typeface="MS Mincho" panose="02020609040205080304" pitchFamily="49" charset="-128"/>
                <a:cs typeface="Calibri" panose="020F0502020204030204" pitchFamily="34" charset="0"/>
              </a:rPr>
              <a:t>.</a:t>
            </a:r>
            <a:br>
              <a:rPr lang="fr-FR" sz="1350" dirty="0">
                <a:latin typeface="Cambria" panose="02040503050406030204" pitchFamily="18" charset="0"/>
                <a:ea typeface="MS Mincho" panose="02020609040205080304" pitchFamily="49" charset="-128"/>
                <a:cs typeface="Calibri" panose="020F0502020204030204" pitchFamily="34" charset="0"/>
              </a:rPr>
            </a:br>
            <a:r>
              <a:rPr lang="fr-FR" sz="1350" dirty="0">
                <a:latin typeface="Cambria" panose="02040503050406030204" pitchFamily="18" charset="0"/>
                <a:ea typeface="MS Mincho" panose="02020609040205080304" pitchFamily="49" charset="-128"/>
                <a:cs typeface="Calibri" panose="020F0502020204030204" pitchFamily="34" charset="0"/>
              </a:rPr>
              <a:t>- Ajouter des alertes sur activités suspectes.</a:t>
            </a:r>
            <a:endParaRPr lang="fr-FR" sz="900" kern="100" dirty="0">
              <a:latin typeface="Calibri" panose="020F0502020204030204" pitchFamily="34" charset="0"/>
              <a:ea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506B0371-F9AB-2186-8994-E04DB607AE0E}"/>
              </a:ext>
            </a:extLst>
          </p:cNvPr>
          <p:cNvSpPr>
            <a:spLocks noGrp="1"/>
          </p:cNvSpPr>
          <p:nvPr>
            <p:ph type="sldNum" sz="quarter" idx="12"/>
          </p:nvPr>
        </p:nvSpPr>
        <p:spPr>
          <a:xfrm>
            <a:off x="6641721" y="5664224"/>
            <a:ext cx="2057400" cy="273844"/>
          </a:xfrm>
        </p:spPr>
        <p:txBody>
          <a:bodyPr/>
          <a:lstStyle/>
          <a:p>
            <a:pPr defTabSz="685800">
              <a:defRPr/>
            </a:pPr>
            <a:r>
              <a:rPr lang="fr-FR" b="1" dirty="0">
                <a:solidFill>
                  <a:prstClr val="black">
                    <a:tint val="75000"/>
                  </a:prstClr>
                </a:solidFill>
                <a:latin typeface="Calibri" panose="020F0502020204030204" pitchFamily="34" charset="0"/>
                <a:cs typeface="Calibri" panose="020F0502020204030204" pitchFamily="34" charset="0"/>
              </a:rPr>
              <a:t>2</a:t>
            </a:r>
          </a:p>
          <a:p>
            <a:pPr defTabSz="685800">
              <a:defRPr/>
            </a:pPr>
            <a:endParaRPr lang="en-GB" dirty="0">
              <a:solidFill>
                <a:prstClr val="black">
                  <a:tint val="75000"/>
                </a:prstClr>
              </a:solidFill>
              <a:latin typeface="Calibri" panose="020F0502020204030204"/>
            </a:endParaRPr>
          </a:p>
        </p:txBody>
      </p:sp>
      <p:sp>
        <p:nvSpPr>
          <p:cNvPr id="6" name="Rectangle 5">
            <a:extLst>
              <a:ext uri="{FF2B5EF4-FFF2-40B4-BE49-F238E27FC236}">
                <a16:creationId xmlns:a16="http://schemas.microsoft.com/office/drawing/2014/main" id="{9580DE70-8C24-8C8E-47C0-7124FC65C332}"/>
              </a:ext>
            </a:extLst>
          </p:cNvPr>
          <p:cNvSpPr/>
          <p:nvPr/>
        </p:nvSpPr>
        <p:spPr>
          <a:xfrm>
            <a:off x="38100" y="1153314"/>
            <a:ext cx="1485684" cy="32975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SN" sz="1200" dirty="0">
                <a:solidFill>
                  <a:prstClr val="black"/>
                </a:solidFill>
                <a:latin typeface="Calibri" panose="020F0502020204030204"/>
              </a:rPr>
              <a:t>Niveau de criticité </a:t>
            </a:r>
          </a:p>
        </p:txBody>
      </p:sp>
      <p:sp>
        <p:nvSpPr>
          <p:cNvPr id="7" name="Rectangle 6">
            <a:extLst>
              <a:ext uri="{FF2B5EF4-FFF2-40B4-BE49-F238E27FC236}">
                <a16:creationId xmlns:a16="http://schemas.microsoft.com/office/drawing/2014/main" id="{DCF98077-8D0E-8758-21EF-DB024FE4F3F5}"/>
              </a:ext>
            </a:extLst>
          </p:cNvPr>
          <p:cNvSpPr/>
          <p:nvPr/>
        </p:nvSpPr>
        <p:spPr>
          <a:xfrm>
            <a:off x="36346" y="1483066"/>
            <a:ext cx="1487437" cy="2229699"/>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1" name="Oval 17">
            <a:extLst>
              <a:ext uri="{FF2B5EF4-FFF2-40B4-BE49-F238E27FC236}">
                <a16:creationId xmlns:a16="http://schemas.microsoft.com/office/drawing/2014/main" id="{EC067D6B-1367-4F5F-5518-7AEB985C0AB7}"/>
              </a:ext>
            </a:extLst>
          </p:cNvPr>
          <p:cNvSpPr/>
          <p:nvPr/>
        </p:nvSpPr>
        <p:spPr>
          <a:xfrm>
            <a:off x="107427" y="1521083"/>
            <a:ext cx="410111" cy="4221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3" name="Oval 24">
            <a:extLst>
              <a:ext uri="{FF2B5EF4-FFF2-40B4-BE49-F238E27FC236}">
                <a16:creationId xmlns:a16="http://schemas.microsoft.com/office/drawing/2014/main" id="{D605F10D-2767-B438-5C54-4884EC273971}"/>
              </a:ext>
            </a:extLst>
          </p:cNvPr>
          <p:cNvSpPr/>
          <p:nvPr/>
        </p:nvSpPr>
        <p:spPr>
          <a:xfrm>
            <a:off x="103376" y="2043751"/>
            <a:ext cx="414162" cy="4023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5" name="Oval 26">
            <a:extLst>
              <a:ext uri="{FF2B5EF4-FFF2-40B4-BE49-F238E27FC236}">
                <a16:creationId xmlns:a16="http://schemas.microsoft.com/office/drawing/2014/main" id="{61DA360D-4A59-09FE-3C60-09D7C46705D3}"/>
              </a:ext>
            </a:extLst>
          </p:cNvPr>
          <p:cNvSpPr/>
          <p:nvPr/>
        </p:nvSpPr>
        <p:spPr>
          <a:xfrm>
            <a:off x="103376" y="2525193"/>
            <a:ext cx="418213" cy="379650"/>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17" name="Oval 26">
            <a:extLst>
              <a:ext uri="{FF2B5EF4-FFF2-40B4-BE49-F238E27FC236}">
                <a16:creationId xmlns:a16="http://schemas.microsoft.com/office/drawing/2014/main" id="{EA397A20-3BFB-2B83-4FD4-0487B49BAF51}"/>
              </a:ext>
            </a:extLst>
          </p:cNvPr>
          <p:cNvSpPr/>
          <p:nvPr/>
        </p:nvSpPr>
        <p:spPr>
          <a:xfrm>
            <a:off x="103376" y="2967207"/>
            <a:ext cx="418212" cy="40239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22" name="ZoneTexte 21">
            <a:extLst>
              <a:ext uri="{FF2B5EF4-FFF2-40B4-BE49-F238E27FC236}">
                <a16:creationId xmlns:a16="http://schemas.microsoft.com/office/drawing/2014/main" id="{B91CB75C-410B-8EF1-AA07-0E67D86911C5}"/>
              </a:ext>
            </a:extLst>
          </p:cNvPr>
          <p:cNvSpPr txBox="1"/>
          <p:nvPr/>
        </p:nvSpPr>
        <p:spPr>
          <a:xfrm>
            <a:off x="517538" y="2065007"/>
            <a:ext cx="883583"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Majeur</a:t>
            </a:r>
          </a:p>
        </p:txBody>
      </p:sp>
      <p:sp>
        <p:nvSpPr>
          <p:cNvPr id="23" name="ZoneTexte 22">
            <a:extLst>
              <a:ext uri="{FF2B5EF4-FFF2-40B4-BE49-F238E27FC236}">
                <a16:creationId xmlns:a16="http://schemas.microsoft.com/office/drawing/2014/main" id="{94325238-A892-8DCE-AD8A-6DA1897411B7}"/>
              </a:ext>
            </a:extLst>
          </p:cNvPr>
          <p:cNvSpPr txBox="1"/>
          <p:nvPr/>
        </p:nvSpPr>
        <p:spPr>
          <a:xfrm>
            <a:off x="517538" y="2546646"/>
            <a:ext cx="883583"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Modéré</a:t>
            </a:r>
          </a:p>
        </p:txBody>
      </p:sp>
      <p:sp>
        <p:nvSpPr>
          <p:cNvPr id="24" name="ZoneTexte 23">
            <a:extLst>
              <a:ext uri="{FF2B5EF4-FFF2-40B4-BE49-F238E27FC236}">
                <a16:creationId xmlns:a16="http://schemas.microsoft.com/office/drawing/2014/main" id="{FDA455F0-08A8-D939-E873-95C4AC348851}"/>
              </a:ext>
            </a:extLst>
          </p:cNvPr>
          <p:cNvSpPr txBox="1"/>
          <p:nvPr/>
        </p:nvSpPr>
        <p:spPr>
          <a:xfrm>
            <a:off x="517538" y="3005342"/>
            <a:ext cx="882338"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Mineur</a:t>
            </a:r>
          </a:p>
        </p:txBody>
      </p:sp>
      <p:sp>
        <p:nvSpPr>
          <p:cNvPr id="26" name="ZoneTexte 25">
            <a:extLst>
              <a:ext uri="{FF2B5EF4-FFF2-40B4-BE49-F238E27FC236}">
                <a16:creationId xmlns:a16="http://schemas.microsoft.com/office/drawing/2014/main" id="{4AF79E53-DF98-F8EE-88C4-10F038EB8749}"/>
              </a:ext>
            </a:extLst>
          </p:cNvPr>
          <p:cNvSpPr txBox="1"/>
          <p:nvPr/>
        </p:nvSpPr>
        <p:spPr>
          <a:xfrm>
            <a:off x="517538" y="1545430"/>
            <a:ext cx="882338"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Extrême</a:t>
            </a:r>
          </a:p>
        </p:txBody>
      </p:sp>
    </p:spTree>
    <p:extLst>
      <p:ext uri="{BB962C8B-B14F-4D97-AF65-F5344CB8AC3E}">
        <p14:creationId xmlns:p14="http://schemas.microsoft.com/office/powerpoint/2010/main" val="29053521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B4A1A9-B701-1BCE-1E87-BBEBE4E2E89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A74E0AB-9420-D33B-29B7-CDF3F2E87F0D}"/>
              </a:ext>
            </a:extLst>
          </p:cNvPr>
          <p:cNvSpPr/>
          <p:nvPr/>
        </p:nvSpPr>
        <p:spPr>
          <a:xfrm>
            <a:off x="38100" y="844707"/>
            <a:ext cx="8659266" cy="288221"/>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a:rPr>
              <a:t>CONSTATS &amp; RECOMMANDATIONS – AUDIT configuration</a:t>
            </a:r>
            <a:endParaRPr lang="fr-FR" sz="1500" b="1" dirty="0">
              <a:solidFill>
                <a:prstClr val="white"/>
              </a:solidFill>
              <a:latin typeface="Trebuchet MS" panose="020B0603020202020204" pitchFamily="34" charset="0"/>
            </a:endParaRPr>
          </a:p>
        </p:txBody>
      </p:sp>
      <p:sp>
        <p:nvSpPr>
          <p:cNvPr id="16" name="Rectangle 15">
            <a:extLst>
              <a:ext uri="{FF2B5EF4-FFF2-40B4-BE49-F238E27FC236}">
                <a16:creationId xmlns:a16="http://schemas.microsoft.com/office/drawing/2014/main" id="{048FC600-FD8E-6718-56B7-EDF62802E441}"/>
              </a:ext>
            </a:extLst>
          </p:cNvPr>
          <p:cNvSpPr/>
          <p:nvPr/>
        </p:nvSpPr>
        <p:spPr>
          <a:xfrm>
            <a:off x="1523783" y="1140459"/>
            <a:ext cx="7174573" cy="29557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schemeClr val="tx1"/>
                </a:solidFill>
                <a:latin typeface="Calibri" panose="020F0502020204030204"/>
              </a:rPr>
              <a:t>Constat </a:t>
            </a:r>
            <a:r>
              <a:rPr lang="en-US" sz="1200" b="1" dirty="0">
                <a:solidFill>
                  <a:schemeClr val="tx1"/>
                </a:solidFill>
                <a:latin typeface="Calibri" panose="020F0502020204030204"/>
              </a:rPr>
              <a:t>05: SERVEUR DE MESSAGERIE ACCESSIBLE DEPUIS INTERNET SANS FILTRAGE </a:t>
            </a:r>
            <a:endParaRPr lang="en-US" sz="1200" b="1" dirty="0">
              <a:solidFill>
                <a:schemeClr val="tx1"/>
              </a:solidFill>
              <a:latin typeface="Calibri" panose="020F0502020204030204"/>
              <a:ea typeface="Calibri"/>
              <a:cs typeface="Calibri"/>
            </a:endParaRPr>
          </a:p>
        </p:txBody>
      </p:sp>
      <p:sp>
        <p:nvSpPr>
          <p:cNvPr id="19" name="TextBox 18">
            <a:extLst>
              <a:ext uri="{FF2B5EF4-FFF2-40B4-BE49-F238E27FC236}">
                <a16:creationId xmlns:a16="http://schemas.microsoft.com/office/drawing/2014/main" id="{4463607C-38DF-4BC4-8C9A-9A657309BC1E}"/>
              </a:ext>
            </a:extLst>
          </p:cNvPr>
          <p:cNvSpPr txBox="1"/>
          <p:nvPr/>
        </p:nvSpPr>
        <p:spPr>
          <a:xfrm>
            <a:off x="1523655" y="1444230"/>
            <a:ext cx="7174828" cy="520079"/>
          </a:xfrm>
          <a:prstGeom prst="rect">
            <a:avLst/>
          </a:prstGeom>
          <a:noFill/>
          <a:ln>
            <a:solidFill>
              <a:schemeClr val="tx1"/>
            </a:solidFill>
          </a:ln>
        </p:spPr>
        <p:txBody>
          <a:bodyPr wrap="square" lIns="68580" tIns="34290" rIns="68580" bIns="34290" rtlCol="0" anchor="t">
            <a:spAutoFit/>
          </a:bodyPr>
          <a:lstStyle/>
          <a:p>
            <a:pPr marL="171450">
              <a:lnSpc>
                <a:spcPct val="107000"/>
              </a:lnSpc>
              <a:spcAft>
                <a:spcPts val="600"/>
              </a:spcAft>
            </a:pPr>
            <a:r>
              <a:rPr lang="fr-FR" sz="1400" dirty="0">
                <a:latin typeface="Calibri" panose="020F0502020204030204" pitchFamily="34" charset="0"/>
                <a:ea typeface="Calibri" panose="020F0502020204030204" pitchFamily="34" charset="0"/>
                <a:cs typeface="Calibri" panose="020F0502020204030204" pitchFamily="34" charset="0"/>
              </a:rPr>
              <a:t>Le serveur de messagerie (192.168.4.3) est publié via NAT statique et accessible en HTTPS depuis Internet</a:t>
            </a:r>
            <a:endParaRPr lang="fr-FR" sz="1400" kern="100" dirty="0">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4A05BDAE-A3DD-9178-D403-E8BCF429472F}"/>
              </a:ext>
            </a:extLst>
          </p:cNvPr>
          <p:cNvSpPr/>
          <p:nvPr/>
        </p:nvSpPr>
        <p:spPr>
          <a:xfrm>
            <a:off x="1523655" y="1975437"/>
            <a:ext cx="7174701" cy="27349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cs typeface="Calibri"/>
              </a:rPr>
              <a:t>Impacts</a:t>
            </a:r>
            <a:r>
              <a:rPr lang="en-US" sz="1200" b="1" dirty="0">
                <a:solidFill>
                  <a:prstClr val="black"/>
                </a:solidFill>
                <a:latin typeface="Calibri" panose="020F0502020204030204"/>
                <a:cs typeface="Calibri"/>
              </a:rPr>
              <a:t> /Conclusion </a:t>
            </a:r>
            <a:r>
              <a:rPr lang="en-SN" sz="1200" dirty="0">
                <a:solidFill>
                  <a:prstClr val="black"/>
                </a:solidFill>
                <a:latin typeface="Calibri" panose="020F0502020204030204"/>
                <a:cs typeface="Calibri"/>
              </a:rPr>
              <a:t> </a:t>
            </a:r>
            <a:endParaRPr lang="en-SN" sz="1200" dirty="0">
              <a:solidFill>
                <a:prstClr val="black"/>
              </a:solidFill>
              <a:latin typeface="Calibri" panose="020F0502020204030204"/>
            </a:endParaRPr>
          </a:p>
        </p:txBody>
      </p:sp>
      <p:sp>
        <p:nvSpPr>
          <p:cNvPr id="21" name="TextBox 20">
            <a:extLst>
              <a:ext uri="{FF2B5EF4-FFF2-40B4-BE49-F238E27FC236}">
                <a16:creationId xmlns:a16="http://schemas.microsoft.com/office/drawing/2014/main" id="{F9C32AD7-CAB4-B59C-FC56-C257D3394E33}"/>
              </a:ext>
            </a:extLst>
          </p:cNvPr>
          <p:cNvSpPr txBox="1"/>
          <p:nvPr/>
        </p:nvSpPr>
        <p:spPr>
          <a:xfrm>
            <a:off x="1522410" y="2260061"/>
            <a:ext cx="7174956" cy="564770"/>
          </a:xfrm>
          <a:prstGeom prst="rect">
            <a:avLst/>
          </a:prstGeom>
          <a:noFill/>
          <a:ln>
            <a:solidFill>
              <a:schemeClr val="tx1"/>
            </a:solidFill>
          </a:ln>
        </p:spPr>
        <p:txBody>
          <a:bodyPr wrap="square" lIns="68580" tIns="34290" rIns="68580" bIns="34290" rtlCol="0" anchor="t">
            <a:spAutoFit/>
          </a:bodyPr>
          <a:lstStyle/>
          <a:p>
            <a:pPr>
              <a:lnSpc>
                <a:spcPct val="115000"/>
              </a:lnSpc>
              <a:spcAft>
                <a:spcPts val="750"/>
              </a:spcAft>
            </a:pPr>
            <a:r>
              <a:rPr lang="fr-FR" sz="1400" dirty="0">
                <a:latin typeface="Calibri" panose="020F0502020204030204" pitchFamily="34" charset="0"/>
                <a:ea typeface="Calibri" panose="020F0502020204030204" pitchFamily="34" charset="0"/>
                <a:cs typeface="Calibri" panose="020F0502020204030204" pitchFamily="34" charset="0"/>
              </a:rPr>
              <a:t>Surface d’attaque large : accès non chiffré, </a:t>
            </a:r>
            <a:r>
              <a:rPr lang="fr-FR" sz="1400" dirty="0" err="1">
                <a:latin typeface="Calibri" panose="020F0502020204030204" pitchFamily="34" charset="0"/>
                <a:ea typeface="Calibri" panose="020F0502020204030204" pitchFamily="34" charset="0"/>
                <a:cs typeface="Calibri" panose="020F0502020204030204" pitchFamily="34" charset="0"/>
              </a:rPr>
              <a:t>bruteforce</a:t>
            </a:r>
            <a:r>
              <a:rPr lang="fr-FR" sz="1400" dirty="0">
                <a:latin typeface="Calibri" panose="020F0502020204030204" pitchFamily="34" charset="0"/>
                <a:ea typeface="Calibri" panose="020F0502020204030204" pitchFamily="34" charset="0"/>
                <a:cs typeface="Calibri" panose="020F0502020204030204" pitchFamily="34" charset="0"/>
              </a:rPr>
              <a:t>, spam </a:t>
            </a:r>
            <a:r>
              <a:rPr lang="fr-FR" sz="1400" dirty="0" err="1">
                <a:latin typeface="Calibri" panose="020F0502020204030204" pitchFamily="34" charset="0"/>
                <a:ea typeface="Calibri" panose="020F0502020204030204" pitchFamily="34" charset="0"/>
                <a:cs typeface="Calibri" panose="020F0502020204030204" pitchFamily="34" charset="0"/>
              </a:rPr>
              <a:t>relay</a:t>
            </a:r>
            <a:r>
              <a:rPr lang="fr-FR" sz="1400" dirty="0">
                <a:latin typeface="Calibri" panose="020F0502020204030204" pitchFamily="34" charset="0"/>
                <a:ea typeface="Calibri" panose="020F0502020204030204" pitchFamily="34" charset="0"/>
                <a:cs typeface="Calibri" panose="020F0502020204030204" pitchFamily="34" charset="0"/>
              </a:rPr>
              <a:t>.</a:t>
            </a:r>
            <a:br>
              <a:rPr lang="fr-FR" sz="1400" dirty="0">
                <a:latin typeface="Calibri" panose="020F0502020204030204" pitchFamily="34" charset="0"/>
                <a:ea typeface="Calibri" panose="020F0502020204030204" pitchFamily="34" charset="0"/>
                <a:cs typeface="Calibri" panose="020F0502020204030204" pitchFamily="34" charset="0"/>
              </a:rPr>
            </a:br>
            <a:r>
              <a:rPr lang="fr-FR" sz="1400" dirty="0">
                <a:latin typeface="Calibri" panose="020F0502020204030204" pitchFamily="34" charset="0"/>
                <a:ea typeface="Calibri" panose="020F0502020204030204" pitchFamily="34" charset="0"/>
                <a:cs typeface="Calibri" panose="020F0502020204030204" pitchFamily="34" charset="0"/>
              </a:rPr>
              <a:t>- Risque de compromission des identifiants ou de l’intégrité du serveur</a:t>
            </a:r>
            <a:r>
              <a:rPr lang="fr-FR" sz="1350" dirty="0">
                <a:latin typeface="Cambria" panose="02040503050406030204" pitchFamily="18" charset="0"/>
                <a:ea typeface="MS Mincho" panose="02020609040205080304" pitchFamily="49" charset="-128"/>
                <a:cs typeface="Calibri" panose="020F0502020204030204" pitchFamily="34" charset="0"/>
              </a:rPr>
              <a:t>.</a:t>
            </a:r>
          </a:p>
        </p:txBody>
      </p:sp>
      <p:sp>
        <p:nvSpPr>
          <p:cNvPr id="3" name="Rectangle 2">
            <a:extLst>
              <a:ext uri="{FF2B5EF4-FFF2-40B4-BE49-F238E27FC236}">
                <a16:creationId xmlns:a16="http://schemas.microsoft.com/office/drawing/2014/main" id="{BB4A46AB-7F48-DA60-8E62-C839595877BC}"/>
              </a:ext>
            </a:extLst>
          </p:cNvPr>
          <p:cNvSpPr/>
          <p:nvPr/>
        </p:nvSpPr>
        <p:spPr>
          <a:xfrm>
            <a:off x="1522410" y="2792660"/>
            <a:ext cx="7175946" cy="2503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a:cs typeface="Calibri"/>
            </a:endParaRPr>
          </a:p>
        </p:txBody>
      </p:sp>
      <p:sp>
        <p:nvSpPr>
          <p:cNvPr id="4" name="TextBox 3">
            <a:extLst>
              <a:ext uri="{FF2B5EF4-FFF2-40B4-BE49-F238E27FC236}">
                <a16:creationId xmlns:a16="http://schemas.microsoft.com/office/drawing/2014/main" id="{05825EC0-6D98-EB68-9CBC-D03FF45B7888}"/>
              </a:ext>
            </a:extLst>
          </p:cNvPr>
          <p:cNvSpPr txBox="1"/>
          <p:nvPr/>
        </p:nvSpPr>
        <p:spPr>
          <a:xfrm>
            <a:off x="1522410" y="3042976"/>
            <a:ext cx="7175946" cy="760786"/>
          </a:xfrm>
          <a:prstGeom prst="rect">
            <a:avLst/>
          </a:prstGeom>
          <a:noFill/>
          <a:ln>
            <a:solidFill>
              <a:schemeClr val="tx1"/>
            </a:solidFill>
          </a:ln>
        </p:spPr>
        <p:txBody>
          <a:bodyPr wrap="square" lIns="68580" tIns="34290" rIns="68580" bIns="34290" rtlCol="0" anchor="t">
            <a:spAutoFit/>
          </a:bodyPr>
          <a:lstStyle/>
          <a:p>
            <a:pPr marL="257175" indent="-257175">
              <a:lnSpc>
                <a:spcPct val="107000"/>
              </a:lnSpc>
              <a:buFont typeface="Courier New" panose="02070309020205020404" pitchFamily="49" charset="0"/>
              <a:buChar char="o"/>
            </a:pPr>
            <a:r>
              <a:rPr lang="fr-FR" sz="1400" dirty="0">
                <a:latin typeface="Calibri" panose="020F0502020204030204" pitchFamily="34" charset="0"/>
                <a:ea typeface="Calibri" panose="020F0502020204030204" pitchFamily="34" charset="0"/>
                <a:cs typeface="Calibri" panose="020F0502020204030204" pitchFamily="34" charset="0"/>
              </a:rPr>
              <a:t>Imposer TLS/SSL.</a:t>
            </a:r>
            <a:br>
              <a:rPr lang="fr-FR" sz="1400" dirty="0">
                <a:latin typeface="Calibri" panose="020F0502020204030204" pitchFamily="34" charset="0"/>
                <a:ea typeface="Calibri" panose="020F0502020204030204" pitchFamily="34" charset="0"/>
                <a:cs typeface="Calibri" panose="020F0502020204030204" pitchFamily="34" charset="0"/>
              </a:rPr>
            </a:br>
            <a:r>
              <a:rPr lang="fr-FR" sz="1400" dirty="0">
                <a:latin typeface="Calibri" panose="020F0502020204030204" pitchFamily="34" charset="0"/>
                <a:ea typeface="Calibri" panose="020F0502020204030204" pitchFamily="34" charset="0"/>
                <a:cs typeface="Calibri" panose="020F0502020204030204" pitchFamily="34" charset="0"/>
              </a:rPr>
              <a:t>- Filtrer par IP d’origine connue.</a:t>
            </a:r>
            <a:br>
              <a:rPr lang="fr-FR" sz="1400" dirty="0">
                <a:latin typeface="Calibri" panose="020F0502020204030204" pitchFamily="34" charset="0"/>
                <a:ea typeface="Calibri" panose="020F0502020204030204" pitchFamily="34" charset="0"/>
                <a:cs typeface="Calibri" panose="020F0502020204030204" pitchFamily="34" charset="0"/>
              </a:rPr>
            </a:br>
            <a:r>
              <a:rPr lang="fr-FR" sz="1400" dirty="0">
                <a:latin typeface="Calibri" panose="020F0502020204030204" pitchFamily="34" charset="0"/>
                <a:ea typeface="Calibri" panose="020F0502020204030204" pitchFamily="34" charset="0"/>
                <a:cs typeface="Calibri" panose="020F0502020204030204" pitchFamily="34" charset="0"/>
              </a:rPr>
              <a:t>- Activer la protection anti-</a:t>
            </a:r>
            <a:r>
              <a:rPr lang="fr-FR" sz="1400" dirty="0" err="1">
                <a:latin typeface="Calibri" panose="020F0502020204030204" pitchFamily="34" charset="0"/>
                <a:ea typeface="Calibri" panose="020F0502020204030204" pitchFamily="34" charset="0"/>
                <a:cs typeface="Calibri" panose="020F0502020204030204" pitchFamily="34" charset="0"/>
              </a:rPr>
              <a:t>relay</a:t>
            </a:r>
            <a:r>
              <a:rPr lang="fr-FR" sz="1400" dirty="0">
                <a:latin typeface="Calibri" panose="020F0502020204030204" pitchFamily="34" charset="0"/>
                <a:ea typeface="Calibri" panose="020F0502020204030204" pitchFamily="34" charset="0"/>
                <a:cs typeface="Calibri" panose="020F0502020204030204" pitchFamily="34" charset="0"/>
              </a:rPr>
              <a:t> et l’analyse antivirus/antispam</a:t>
            </a:r>
            <a:r>
              <a:rPr lang="fr-FR" sz="1350" dirty="0">
                <a:latin typeface="Cambria" panose="02040503050406030204" pitchFamily="18" charset="0"/>
                <a:ea typeface="MS Mincho" panose="02020609040205080304" pitchFamily="49" charset="-128"/>
                <a:cs typeface="Calibri" panose="020F0502020204030204" pitchFamily="34" charset="0"/>
              </a:rPr>
              <a:t>.</a:t>
            </a:r>
            <a:endParaRPr lang="fr-FR" sz="900" kern="100" dirty="0">
              <a:latin typeface="Calibri" panose="020F0502020204030204" pitchFamily="34" charset="0"/>
              <a:ea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184486C0-FCDC-4C04-487F-55C489A8F68E}"/>
              </a:ext>
            </a:extLst>
          </p:cNvPr>
          <p:cNvSpPr>
            <a:spLocks noGrp="1"/>
          </p:cNvSpPr>
          <p:nvPr>
            <p:ph type="sldNum" sz="quarter" idx="12"/>
          </p:nvPr>
        </p:nvSpPr>
        <p:spPr>
          <a:xfrm>
            <a:off x="6641721" y="5664224"/>
            <a:ext cx="2057400" cy="273844"/>
          </a:xfrm>
        </p:spPr>
        <p:txBody>
          <a:bodyPr/>
          <a:lstStyle/>
          <a:p>
            <a:pPr defTabSz="685800">
              <a:defRPr/>
            </a:pPr>
            <a:r>
              <a:rPr lang="fr-FR" b="1" dirty="0">
                <a:solidFill>
                  <a:prstClr val="black">
                    <a:tint val="75000"/>
                  </a:prstClr>
                </a:solidFill>
                <a:latin typeface="Calibri" panose="020F0502020204030204" pitchFamily="34" charset="0"/>
                <a:cs typeface="Calibri" panose="020F0502020204030204" pitchFamily="34" charset="0"/>
              </a:rPr>
              <a:t>2</a:t>
            </a:r>
          </a:p>
          <a:p>
            <a:pPr defTabSz="685800">
              <a:defRPr/>
            </a:pPr>
            <a:endParaRPr lang="en-GB" dirty="0">
              <a:solidFill>
                <a:prstClr val="black">
                  <a:tint val="75000"/>
                </a:prstClr>
              </a:solidFill>
              <a:latin typeface="Calibri" panose="020F0502020204030204"/>
            </a:endParaRPr>
          </a:p>
        </p:txBody>
      </p:sp>
      <p:sp>
        <p:nvSpPr>
          <p:cNvPr id="6" name="Rectangle 5">
            <a:extLst>
              <a:ext uri="{FF2B5EF4-FFF2-40B4-BE49-F238E27FC236}">
                <a16:creationId xmlns:a16="http://schemas.microsoft.com/office/drawing/2014/main" id="{3AB2FC09-D272-05FB-EECA-D7A7F741FAFB}"/>
              </a:ext>
            </a:extLst>
          </p:cNvPr>
          <p:cNvSpPr/>
          <p:nvPr/>
        </p:nvSpPr>
        <p:spPr>
          <a:xfrm>
            <a:off x="38101" y="1132930"/>
            <a:ext cx="1485684" cy="35013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SN" sz="1200" dirty="0">
                <a:solidFill>
                  <a:prstClr val="black"/>
                </a:solidFill>
                <a:latin typeface="Calibri" panose="020F0502020204030204"/>
              </a:rPr>
              <a:t>Niveau de criticité :</a:t>
            </a:r>
          </a:p>
        </p:txBody>
      </p:sp>
      <p:sp>
        <p:nvSpPr>
          <p:cNvPr id="7" name="Rectangle 6">
            <a:extLst>
              <a:ext uri="{FF2B5EF4-FFF2-40B4-BE49-F238E27FC236}">
                <a16:creationId xmlns:a16="http://schemas.microsoft.com/office/drawing/2014/main" id="{787296E0-FCF5-0175-58A5-8F5DAB174D93}"/>
              </a:ext>
            </a:extLst>
          </p:cNvPr>
          <p:cNvSpPr/>
          <p:nvPr/>
        </p:nvSpPr>
        <p:spPr>
          <a:xfrm>
            <a:off x="36346" y="1483065"/>
            <a:ext cx="1487437" cy="232069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1" name="Oval 17">
            <a:extLst>
              <a:ext uri="{FF2B5EF4-FFF2-40B4-BE49-F238E27FC236}">
                <a16:creationId xmlns:a16="http://schemas.microsoft.com/office/drawing/2014/main" id="{66F98216-FD48-87DF-8A09-A55D83E147D7}"/>
              </a:ext>
            </a:extLst>
          </p:cNvPr>
          <p:cNvSpPr/>
          <p:nvPr/>
        </p:nvSpPr>
        <p:spPr>
          <a:xfrm>
            <a:off x="93995" y="1545732"/>
            <a:ext cx="427594" cy="41235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3" name="Oval 24">
            <a:extLst>
              <a:ext uri="{FF2B5EF4-FFF2-40B4-BE49-F238E27FC236}">
                <a16:creationId xmlns:a16="http://schemas.microsoft.com/office/drawing/2014/main" id="{D6BC47F4-AD0A-586B-6748-9BDD03DC055B}"/>
              </a:ext>
            </a:extLst>
          </p:cNvPr>
          <p:cNvSpPr/>
          <p:nvPr/>
        </p:nvSpPr>
        <p:spPr>
          <a:xfrm>
            <a:off x="107427" y="2011850"/>
            <a:ext cx="414162" cy="40061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5" name="Oval 26">
            <a:extLst>
              <a:ext uri="{FF2B5EF4-FFF2-40B4-BE49-F238E27FC236}">
                <a16:creationId xmlns:a16="http://schemas.microsoft.com/office/drawing/2014/main" id="{97D97DD4-9CFA-6629-0BAF-764E77759646}"/>
              </a:ext>
            </a:extLst>
          </p:cNvPr>
          <p:cNvSpPr/>
          <p:nvPr/>
        </p:nvSpPr>
        <p:spPr>
          <a:xfrm>
            <a:off x="93995" y="2487789"/>
            <a:ext cx="427594" cy="40132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17" name="Oval 26">
            <a:extLst>
              <a:ext uri="{FF2B5EF4-FFF2-40B4-BE49-F238E27FC236}">
                <a16:creationId xmlns:a16="http://schemas.microsoft.com/office/drawing/2014/main" id="{78A403F2-FBE3-B0AB-D199-66AAF2F7715F}"/>
              </a:ext>
            </a:extLst>
          </p:cNvPr>
          <p:cNvSpPr/>
          <p:nvPr/>
        </p:nvSpPr>
        <p:spPr>
          <a:xfrm>
            <a:off x="93995" y="2964656"/>
            <a:ext cx="427594" cy="38279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22" name="ZoneTexte 21">
            <a:extLst>
              <a:ext uri="{FF2B5EF4-FFF2-40B4-BE49-F238E27FC236}">
                <a16:creationId xmlns:a16="http://schemas.microsoft.com/office/drawing/2014/main" id="{CD284D54-1D27-A5C2-B1E6-BEAF9EBDC406}"/>
              </a:ext>
            </a:extLst>
          </p:cNvPr>
          <p:cNvSpPr txBox="1"/>
          <p:nvPr/>
        </p:nvSpPr>
        <p:spPr>
          <a:xfrm>
            <a:off x="521589" y="2052228"/>
            <a:ext cx="879532"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Majeur</a:t>
            </a:r>
          </a:p>
        </p:txBody>
      </p:sp>
      <p:sp>
        <p:nvSpPr>
          <p:cNvPr id="23" name="ZoneTexte 22">
            <a:extLst>
              <a:ext uri="{FF2B5EF4-FFF2-40B4-BE49-F238E27FC236}">
                <a16:creationId xmlns:a16="http://schemas.microsoft.com/office/drawing/2014/main" id="{1520F841-2888-EF64-ED41-4BE595C67FD1}"/>
              </a:ext>
            </a:extLst>
          </p:cNvPr>
          <p:cNvSpPr txBox="1"/>
          <p:nvPr/>
        </p:nvSpPr>
        <p:spPr>
          <a:xfrm>
            <a:off x="521589" y="2546061"/>
            <a:ext cx="879532"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Modéré</a:t>
            </a:r>
          </a:p>
        </p:txBody>
      </p:sp>
      <p:sp>
        <p:nvSpPr>
          <p:cNvPr id="24" name="ZoneTexte 23">
            <a:extLst>
              <a:ext uri="{FF2B5EF4-FFF2-40B4-BE49-F238E27FC236}">
                <a16:creationId xmlns:a16="http://schemas.microsoft.com/office/drawing/2014/main" id="{B16BB737-5832-10F2-C409-1F6CE862F3D9}"/>
              </a:ext>
            </a:extLst>
          </p:cNvPr>
          <p:cNvSpPr txBox="1"/>
          <p:nvPr/>
        </p:nvSpPr>
        <p:spPr>
          <a:xfrm>
            <a:off x="521589" y="3018216"/>
            <a:ext cx="878287"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Mineur</a:t>
            </a:r>
          </a:p>
        </p:txBody>
      </p:sp>
      <p:sp>
        <p:nvSpPr>
          <p:cNvPr id="26" name="ZoneTexte 25">
            <a:extLst>
              <a:ext uri="{FF2B5EF4-FFF2-40B4-BE49-F238E27FC236}">
                <a16:creationId xmlns:a16="http://schemas.microsoft.com/office/drawing/2014/main" id="{CCC069A2-827B-68B4-3A39-80431D722748}"/>
              </a:ext>
            </a:extLst>
          </p:cNvPr>
          <p:cNvSpPr txBox="1"/>
          <p:nvPr/>
        </p:nvSpPr>
        <p:spPr>
          <a:xfrm>
            <a:off x="521589" y="1580073"/>
            <a:ext cx="878287"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Extrême</a:t>
            </a:r>
          </a:p>
        </p:txBody>
      </p:sp>
    </p:spTree>
    <p:extLst>
      <p:ext uri="{BB962C8B-B14F-4D97-AF65-F5344CB8AC3E}">
        <p14:creationId xmlns:p14="http://schemas.microsoft.com/office/powerpoint/2010/main" val="26996130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070C6-5E32-B50B-400F-86B542C0D2DE}"/>
            </a:ext>
          </a:extLst>
        </p:cNvPr>
        <p:cNvGrpSpPr/>
        <p:nvPr/>
      </p:nvGrpSpPr>
      <p:grpSpPr>
        <a:xfrm>
          <a:off x="0" y="0"/>
          <a:ext cx="0" cy="0"/>
          <a:chOff x="0" y="0"/>
          <a:chExt cx="0" cy="0"/>
        </a:xfrm>
      </p:grpSpPr>
      <p:sp>
        <p:nvSpPr>
          <p:cNvPr id="9" name="Rectangle 8">
            <a:extLst>
              <a:ext uri="{FF2B5EF4-FFF2-40B4-BE49-F238E27FC236}">
                <a16:creationId xmlns:a16="http://schemas.microsoft.com/office/drawing/2014/main" id="{BB893786-2116-27CF-1126-8D2786E90C65}"/>
              </a:ext>
            </a:extLst>
          </p:cNvPr>
          <p:cNvSpPr/>
          <p:nvPr/>
        </p:nvSpPr>
        <p:spPr>
          <a:xfrm>
            <a:off x="38100" y="859209"/>
            <a:ext cx="8658755" cy="2737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a:rPr>
              <a:t>CONSTATS &amp; RECOMMANDATIONS – AUDIT configuration</a:t>
            </a:r>
            <a:endParaRPr lang="fr-FR" sz="1500" b="1" dirty="0">
              <a:solidFill>
                <a:prstClr val="white"/>
              </a:solidFill>
              <a:latin typeface="Trebuchet MS" panose="020B0603020202020204" pitchFamily="34" charset="0"/>
            </a:endParaRPr>
          </a:p>
        </p:txBody>
      </p:sp>
      <p:sp>
        <p:nvSpPr>
          <p:cNvPr id="16" name="Rectangle 15">
            <a:extLst>
              <a:ext uri="{FF2B5EF4-FFF2-40B4-BE49-F238E27FC236}">
                <a16:creationId xmlns:a16="http://schemas.microsoft.com/office/drawing/2014/main" id="{B0AFBA8B-55B9-F1EA-C231-12E40106E24C}"/>
              </a:ext>
            </a:extLst>
          </p:cNvPr>
          <p:cNvSpPr/>
          <p:nvPr/>
        </p:nvSpPr>
        <p:spPr>
          <a:xfrm>
            <a:off x="1538395" y="1132930"/>
            <a:ext cx="7161971" cy="35378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schemeClr val="tx1"/>
                </a:solidFill>
                <a:latin typeface="Calibri" panose="020F0502020204030204"/>
              </a:rPr>
              <a:t>Constat </a:t>
            </a:r>
            <a:r>
              <a:rPr lang="en-US" sz="1200" b="1" dirty="0">
                <a:solidFill>
                  <a:schemeClr val="tx1"/>
                </a:solidFill>
                <a:latin typeface="Calibri" panose="020F0502020204030204"/>
              </a:rPr>
              <a:t>05: Absence de protection </a:t>
            </a:r>
            <a:r>
              <a:rPr lang="en-US" sz="1200" b="1" dirty="0" err="1">
                <a:solidFill>
                  <a:schemeClr val="tx1"/>
                </a:solidFill>
                <a:latin typeface="Calibri" panose="020F0502020204030204"/>
              </a:rPr>
              <a:t>contre</a:t>
            </a:r>
            <a:r>
              <a:rPr lang="en-US" sz="1200" b="1" dirty="0">
                <a:solidFill>
                  <a:schemeClr val="tx1"/>
                </a:solidFill>
                <a:latin typeface="Calibri" panose="020F0502020204030204"/>
              </a:rPr>
              <a:t> le spoofing sur R1ET R2 </a:t>
            </a:r>
            <a:endParaRPr lang="en-US" sz="1200" b="1" dirty="0">
              <a:solidFill>
                <a:schemeClr val="tx1"/>
              </a:solidFill>
              <a:latin typeface="Calibri" panose="020F0502020204030204"/>
              <a:ea typeface="Calibri"/>
              <a:cs typeface="Calibri"/>
            </a:endParaRPr>
          </a:p>
        </p:txBody>
      </p:sp>
      <p:sp>
        <p:nvSpPr>
          <p:cNvPr id="19" name="TextBox 18">
            <a:extLst>
              <a:ext uri="{FF2B5EF4-FFF2-40B4-BE49-F238E27FC236}">
                <a16:creationId xmlns:a16="http://schemas.microsoft.com/office/drawing/2014/main" id="{04510DCA-04AA-43AF-80FA-4FC99C9F81EE}"/>
              </a:ext>
            </a:extLst>
          </p:cNvPr>
          <p:cNvSpPr txBox="1"/>
          <p:nvPr/>
        </p:nvSpPr>
        <p:spPr>
          <a:xfrm>
            <a:off x="1531090" y="1464798"/>
            <a:ext cx="7167521" cy="530273"/>
          </a:xfrm>
          <a:prstGeom prst="rect">
            <a:avLst/>
          </a:prstGeom>
          <a:noFill/>
          <a:ln>
            <a:solidFill>
              <a:schemeClr val="tx1"/>
            </a:solidFill>
          </a:ln>
        </p:spPr>
        <p:txBody>
          <a:bodyPr wrap="square" lIns="68580" tIns="34290" rIns="68580" bIns="34290" rtlCol="0" anchor="t">
            <a:spAutoFit/>
          </a:bodyPr>
          <a:lstStyle/>
          <a:p>
            <a:pPr marL="171450">
              <a:lnSpc>
                <a:spcPct val="107000"/>
              </a:lnSpc>
              <a:spcAft>
                <a:spcPts val="600"/>
              </a:spcAft>
            </a:pPr>
            <a:r>
              <a:rPr lang="en-US" sz="1400" dirty="0">
                <a:latin typeface="Calibri" panose="020F0502020204030204" pitchFamily="34" charset="0"/>
                <a:ea typeface="Calibri" panose="020F0502020204030204" pitchFamily="34" charset="0"/>
                <a:cs typeface="Calibri" panose="020F0502020204030204" pitchFamily="34" charset="0"/>
              </a:rPr>
              <a:t>Les </a:t>
            </a:r>
            <a:r>
              <a:rPr lang="en-US" sz="1400" dirty="0" err="1">
                <a:latin typeface="Calibri" panose="020F0502020204030204" pitchFamily="34" charset="0"/>
                <a:ea typeface="Calibri" panose="020F0502020204030204" pitchFamily="34" charset="0"/>
                <a:cs typeface="Calibri" panose="020F0502020204030204" pitchFamily="34" charset="0"/>
              </a:rPr>
              <a:t>routeurs</a:t>
            </a:r>
            <a:r>
              <a:rPr lang="en-US" sz="1400" dirty="0">
                <a:latin typeface="Calibri" panose="020F0502020204030204" pitchFamily="34" charset="0"/>
                <a:ea typeface="Calibri" panose="020F0502020204030204" pitchFamily="34" charset="0"/>
                <a:cs typeface="Calibri" panose="020F0502020204030204" pitchFamily="34" charset="0"/>
              </a:rPr>
              <a:t> R1 et R2 </a:t>
            </a:r>
            <a:r>
              <a:rPr lang="en-US" sz="1400" dirty="0" err="1">
                <a:latin typeface="Calibri" panose="020F0502020204030204" pitchFamily="34" charset="0"/>
                <a:ea typeface="Calibri" panose="020F0502020204030204" pitchFamily="34" charset="0"/>
                <a:cs typeface="Calibri" panose="020F0502020204030204" pitchFamily="34" charset="0"/>
              </a:rPr>
              <a:t>n’utilisent</a:t>
            </a:r>
            <a:r>
              <a:rPr lang="en-US" sz="1400" dirty="0">
                <a:latin typeface="Calibri" panose="020F0502020204030204" pitchFamily="34" charset="0"/>
                <a:ea typeface="Calibri" panose="020F0502020204030204" pitchFamily="34" charset="0"/>
                <a:cs typeface="Calibri" panose="020F0502020204030204" pitchFamily="34" charset="0"/>
              </a:rPr>
              <a:t> pas de </a:t>
            </a:r>
            <a:r>
              <a:rPr lang="en-US" sz="1400" dirty="0" err="1">
                <a:latin typeface="Calibri" panose="020F0502020204030204" pitchFamily="34" charset="0"/>
                <a:ea typeface="Calibri" panose="020F0502020204030204" pitchFamily="34" charset="0"/>
                <a:cs typeface="Calibri" panose="020F0502020204030204" pitchFamily="34" charset="0"/>
              </a:rPr>
              <a:t>mécanismes</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comme</a:t>
            </a:r>
            <a:r>
              <a:rPr lang="en-US" sz="1400" dirty="0">
                <a:latin typeface="Calibri" panose="020F0502020204030204" pitchFamily="34" charset="0"/>
                <a:ea typeface="Calibri" panose="020F0502020204030204" pitchFamily="34" charset="0"/>
                <a:cs typeface="Calibri" panose="020F0502020204030204" pitchFamily="34" charset="0"/>
              </a:rPr>
              <a:t> Unicast Reverse Path Forwarding (uRPF) pour </a:t>
            </a:r>
            <a:r>
              <a:rPr lang="en-US" sz="1400" dirty="0" err="1">
                <a:latin typeface="Calibri" panose="020F0502020204030204" pitchFamily="34" charset="0"/>
                <a:ea typeface="Calibri" panose="020F0502020204030204" pitchFamily="34" charset="0"/>
                <a:cs typeface="Calibri" panose="020F0502020204030204" pitchFamily="34" charset="0"/>
              </a:rPr>
              <a:t>vérifier</a:t>
            </a:r>
            <a:r>
              <a:rPr lang="en-US" sz="1400" dirty="0">
                <a:latin typeface="Calibri" panose="020F0502020204030204" pitchFamily="34" charset="0"/>
                <a:ea typeface="Calibri" panose="020F0502020204030204" pitchFamily="34" charset="0"/>
                <a:cs typeface="Calibri" panose="020F0502020204030204" pitchFamily="34" charset="0"/>
              </a:rPr>
              <a:t> </a:t>
            </a:r>
            <a:r>
              <a:rPr lang="en-US" sz="1400" dirty="0" err="1">
                <a:latin typeface="Calibri" panose="020F0502020204030204" pitchFamily="34" charset="0"/>
                <a:ea typeface="Calibri" panose="020F0502020204030204" pitchFamily="34" charset="0"/>
                <a:cs typeface="Calibri" panose="020F0502020204030204" pitchFamily="34" charset="0"/>
              </a:rPr>
              <a:t>l’authenticité</a:t>
            </a:r>
            <a:r>
              <a:rPr lang="en-US" sz="1400" dirty="0">
                <a:latin typeface="Calibri" panose="020F0502020204030204" pitchFamily="34" charset="0"/>
                <a:ea typeface="Calibri" panose="020F0502020204030204" pitchFamily="34" charset="0"/>
                <a:cs typeface="Calibri" panose="020F0502020204030204" pitchFamily="34" charset="0"/>
              </a:rPr>
              <a:t> des </a:t>
            </a:r>
            <a:r>
              <a:rPr lang="en-US" sz="1400" dirty="0" err="1">
                <a:latin typeface="Calibri" panose="020F0502020204030204" pitchFamily="34" charset="0"/>
                <a:ea typeface="Calibri" panose="020F0502020204030204" pitchFamily="34" charset="0"/>
                <a:cs typeface="Calibri" panose="020F0502020204030204" pitchFamily="34" charset="0"/>
              </a:rPr>
              <a:t>adresses</a:t>
            </a:r>
            <a:r>
              <a:rPr lang="en-US" sz="1400" dirty="0">
                <a:latin typeface="Calibri" panose="020F0502020204030204" pitchFamily="34" charset="0"/>
                <a:ea typeface="Calibri" panose="020F0502020204030204" pitchFamily="34" charset="0"/>
                <a:cs typeface="Calibri" panose="020F0502020204030204" pitchFamily="34" charset="0"/>
              </a:rPr>
              <a:t> sources ( </a:t>
            </a:r>
            <a:r>
              <a:rPr lang="en-US" sz="1400" dirty="0" err="1">
                <a:latin typeface="Calibri" panose="020F0502020204030204" pitchFamily="34" charset="0"/>
                <a:ea typeface="Calibri" panose="020F0502020204030204" pitchFamily="34" charset="0"/>
                <a:cs typeface="Calibri" panose="020F0502020204030204" pitchFamily="34" charset="0"/>
              </a:rPr>
              <a:t>utilisation</a:t>
            </a:r>
            <a:r>
              <a:rPr lang="en-US" sz="1400" dirty="0">
                <a:latin typeface="Calibri" panose="020F0502020204030204" pitchFamily="34" charset="0"/>
                <a:ea typeface="Calibri" panose="020F0502020204030204" pitchFamily="34" charset="0"/>
                <a:cs typeface="Calibri" panose="020F0502020204030204" pitchFamily="34" charset="0"/>
              </a:rPr>
              <a:t> ACL)</a:t>
            </a:r>
            <a:endParaRPr lang="fr-FR" sz="1400" kern="100" dirty="0">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0A7D51A3-F698-8568-2E1B-B0C2F6E9DE2A}"/>
              </a:ext>
            </a:extLst>
          </p:cNvPr>
          <p:cNvSpPr/>
          <p:nvPr/>
        </p:nvSpPr>
        <p:spPr>
          <a:xfrm>
            <a:off x="1538395" y="1967500"/>
            <a:ext cx="7158461" cy="28269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cs typeface="Calibri"/>
              </a:rPr>
              <a:t>Impacts</a:t>
            </a:r>
            <a:r>
              <a:rPr lang="en-US" sz="1200" b="1" dirty="0">
                <a:solidFill>
                  <a:prstClr val="black"/>
                </a:solidFill>
                <a:latin typeface="Calibri" panose="020F0502020204030204"/>
                <a:cs typeface="Calibri"/>
              </a:rPr>
              <a:t> /Conclusion </a:t>
            </a:r>
            <a:r>
              <a:rPr lang="en-SN" sz="1200" dirty="0">
                <a:solidFill>
                  <a:prstClr val="black"/>
                </a:solidFill>
                <a:latin typeface="Calibri" panose="020F0502020204030204"/>
                <a:cs typeface="Calibri"/>
              </a:rPr>
              <a:t> </a:t>
            </a:r>
            <a:endParaRPr lang="en-SN" sz="1200" dirty="0">
              <a:solidFill>
                <a:prstClr val="black"/>
              </a:solidFill>
              <a:latin typeface="Calibri" panose="020F0502020204030204"/>
            </a:endParaRPr>
          </a:p>
        </p:txBody>
      </p:sp>
      <p:sp>
        <p:nvSpPr>
          <p:cNvPr id="21" name="TextBox 20">
            <a:extLst>
              <a:ext uri="{FF2B5EF4-FFF2-40B4-BE49-F238E27FC236}">
                <a16:creationId xmlns:a16="http://schemas.microsoft.com/office/drawing/2014/main" id="{E09D1CA1-F278-9DB0-2673-AE7061953D7D}"/>
              </a:ext>
            </a:extLst>
          </p:cNvPr>
          <p:cNvSpPr txBox="1"/>
          <p:nvPr/>
        </p:nvSpPr>
        <p:spPr>
          <a:xfrm>
            <a:off x="1538395" y="2243371"/>
            <a:ext cx="7158716" cy="530273"/>
          </a:xfrm>
          <a:prstGeom prst="rect">
            <a:avLst/>
          </a:prstGeom>
          <a:noFill/>
          <a:ln>
            <a:solidFill>
              <a:schemeClr val="tx1"/>
            </a:solidFill>
          </a:ln>
        </p:spPr>
        <p:txBody>
          <a:bodyPr wrap="square" lIns="68580" tIns="34290" rIns="68580" bIns="34290" rtlCol="0" anchor="t">
            <a:spAutoFit/>
          </a:bodyPr>
          <a:lstStyle/>
          <a:p>
            <a:pPr lvl="0">
              <a:lnSpc>
                <a:spcPct val="107000"/>
              </a:lnSpc>
            </a:pPr>
            <a:r>
              <a:rPr lang="fr-FR" sz="1400"/>
              <a:t>L'absence de uRPF expose le réseau à des attaques par usurpation d'adresse IP, des amplifications DDoS, des interceptions de trafic et une faible traçabilité des incidents</a:t>
            </a:r>
            <a:endParaRPr lang="fr-FR" sz="1400" kern="0" dirty="0">
              <a:solidFill>
                <a:srgbClr val="111111"/>
              </a:solidFill>
              <a:latin typeface="Calibri" panose="020F0502020204030204" pitchFamily="34" charset="0"/>
              <a:ea typeface="Calibri" panose="020F0502020204030204" pitchFamily="34" charset="0"/>
              <a:cs typeface="Calibri" panose="020F0502020204030204" pitchFamily="34" charset="0"/>
            </a:endParaRPr>
          </a:p>
        </p:txBody>
      </p:sp>
      <p:sp>
        <p:nvSpPr>
          <p:cNvPr id="3" name="Rectangle 2">
            <a:extLst>
              <a:ext uri="{FF2B5EF4-FFF2-40B4-BE49-F238E27FC236}">
                <a16:creationId xmlns:a16="http://schemas.microsoft.com/office/drawing/2014/main" id="{76BDFF47-9112-B525-DD50-3E4E13E88737}"/>
              </a:ext>
            </a:extLst>
          </p:cNvPr>
          <p:cNvSpPr/>
          <p:nvPr/>
        </p:nvSpPr>
        <p:spPr>
          <a:xfrm>
            <a:off x="1523785" y="2742034"/>
            <a:ext cx="7173071" cy="30533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SN"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a:cs typeface="Calibri"/>
            </a:endParaRPr>
          </a:p>
        </p:txBody>
      </p:sp>
      <p:sp>
        <p:nvSpPr>
          <p:cNvPr id="4" name="TextBox 3">
            <a:extLst>
              <a:ext uri="{FF2B5EF4-FFF2-40B4-BE49-F238E27FC236}">
                <a16:creationId xmlns:a16="http://schemas.microsoft.com/office/drawing/2014/main" id="{9A703B27-887C-DF26-1CEB-C77135651C50}"/>
              </a:ext>
            </a:extLst>
          </p:cNvPr>
          <p:cNvSpPr txBox="1"/>
          <p:nvPr/>
        </p:nvSpPr>
        <p:spPr>
          <a:xfrm>
            <a:off x="1533632" y="3035334"/>
            <a:ext cx="7163223" cy="982833"/>
          </a:xfrm>
          <a:prstGeom prst="rect">
            <a:avLst/>
          </a:prstGeom>
          <a:noFill/>
          <a:ln>
            <a:solidFill>
              <a:schemeClr val="tx1"/>
            </a:solidFill>
          </a:ln>
        </p:spPr>
        <p:txBody>
          <a:bodyPr wrap="square" lIns="68580" tIns="34290" rIns="68580" bIns="34290" rtlCol="0" anchor="t">
            <a:spAutoFit/>
          </a:bodyPr>
          <a:lstStyle/>
          <a:p>
            <a:pPr>
              <a:lnSpc>
                <a:spcPct val="107000"/>
              </a:lnSpc>
            </a:pPr>
            <a:r>
              <a:rPr lang="fr-FR" sz="1400" dirty="0"/>
              <a:t>Mettre en place le mécanisme </a:t>
            </a:r>
            <a:r>
              <a:rPr lang="fr-FR" sz="1400" b="1" dirty="0"/>
              <a:t>Unicast Reverse Path </a:t>
            </a:r>
            <a:r>
              <a:rPr lang="fr-FR" sz="1400" b="1" dirty="0" err="1"/>
              <a:t>Forwarding</a:t>
            </a:r>
            <a:r>
              <a:rPr lang="fr-FR" sz="1400" b="1" dirty="0"/>
              <a:t> (</a:t>
            </a:r>
            <a:r>
              <a:rPr lang="fr-FR" sz="1400" b="1" dirty="0" err="1"/>
              <a:t>uRPF</a:t>
            </a:r>
            <a:r>
              <a:rPr lang="fr-FR" sz="1400" b="1" dirty="0"/>
              <a:t>)</a:t>
            </a:r>
            <a:r>
              <a:rPr lang="fr-FR" sz="1400" dirty="0"/>
              <a:t> sur les routeurs R1 et R2 pour valider les adresses sources des paquets entrants et filtrer ceux dont les adresses sources ne correspondent pas aux routes connues, réduisant ainsi le risque d'attaques par usurpation d’adresse IP</a:t>
            </a:r>
            <a:r>
              <a:rPr lang="en-US" sz="1350" dirty="0">
                <a:latin typeface="Cambria" panose="02040503050406030204" pitchFamily="18" charset="0"/>
                <a:ea typeface="MS Mincho" panose="02020609040205080304" pitchFamily="49" charset="-128"/>
                <a:cs typeface="Calibri" panose="020F0502020204030204" pitchFamily="34" charset="0"/>
              </a:rPr>
              <a:t>.</a:t>
            </a:r>
            <a:endParaRPr lang="fr-FR" sz="900" kern="100" dirty="0">
              <a:latin typeface="Calibri" panose="020F0502020204030204" pitchFamily="34" charset="0"/>
              <a:ea typeface="Calibri" panose="020F0502020204030204" pitchFamily="34" charset="0"/>
              <a:cs typeface="Calibri" panose="020F0502020204030204" pitchFamily="34" charset="0"/>
            </a:endParaRPr>
          </a:p>
        </p:txBody>
      </p:sp>
      <p:sp>
        <p:nvSpPr>
          <p:cNvPr id="2" name="Slide Number Placeholder 1">
            <a:extLst>
              <a:ext uri="{FF2B5EF4-FFF2-40B4-BE49-F238E27FC236}">
                <a16:creationId xmlns:a16="http://schemas.microsoft.com/office/drawing/2014/main" id="{A58A7FFA-2AA5-D9A6-D742-DB5D7869D9AB}"/>
              </a:ext>
            </a:extLst>
          </p:cNvPr>
          <p:cNvSpPr>
            <a:spLocks noGrp="1"/>
          </p:cNvSpPr>
          <p:nvPr>
            <p:ph type="sldNum" sz="quarter" idx="12"/>
          </p:nvPr>
        </p:nvSpPr>
        <p:spPr>
          <a:xfrm>
            <a:off x="6641721" y="5664224"/>
            <a:ext cx="2057400" cy="273844"/>
          </a:xfrm>
        </p:spPr>
        <p:txBody>
          <a:bodyPr/>
          <a:lstStyle/>
          <a:p>
            <a:pPr defTabSz="685800">
              <a:defRPr/>
            </a:pPr>
            <a:r>
              <a:rPr lang="fr-FR" b="1" dirty="0">
                <a:solidFill>
                  <a:prstClr val="black">
                    <a:tint val="75000"/>
                  </a:prstClr>
                </a:solidFill>
                <a:latin typeface="Calibri" panose="020F0502020204030204" pitchFamily="34" charset="0"/>
                <a:cs typeface="Calibri" panose="020F0502020204030204" pitchFamily="34" charset="0"/>
              </a:rPr>
              <a:t>2</a:t>
            </a:r>
          </a:p>
          <a:p>
            <a:pPr defTabSz="685800">
              <a:defRPr/>
            </a:pPr>
            <a:endParaRPr lang="en-GB" dirty="0">
              <a:solidFill>
                <a:prstClr val="black">
                  <a:tint val="75000"/>
                </a:prstClr>
              </a:solidFill>
              <a:latin typeface="Calibri" panose="020F0502020204030204"/>
            </a:endParaRPr>
          </a:p>
        </p:txBody>
      </p:sp>
      <p:sp>
        <p:nvSpPr>
          <p:cNvPr id="6" name="Rectangle 5">
            <a:extLst>
              <a:ext uri="{FF2B5EF4-FFF2-40B4-BE49-F238E27FC236}">
                <a16:creationId xmlns:a16="http://schemas.microsoft.com/office/drawing/2014/main" id="{C54DF719-A8DE-D0FD-8C1D-A53FF2C70227}"/>
              </a:ext>
            </a:extLst>
          </p:cNvPr>
          <p:cNvSpPr/>
          <p:nvPr/>
        </p:nvSpPr>
        <p:spPr>
          <a:xfrm>
            <a:off x="38101" y="1132930"/>
            <a:ext cx="1485684" cy="350136"/>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SN" sz="1200" dirty="0">
                <a:solidFill>
                  <a:prstClr val="black"/>
                </a:solidFill>
                <a:latin typeface="Calibri" panose="020F0502020204030204"/>
              </a:rPr>
              <a:t>Niveau de criticité :</a:t>
            </a:r>
          </a:p>
        </p:txBody>
      </p:sp>
      <p:sp>
        <p:nvSpPr>
          <p:cNvPr id="7" name="Rectangle 6">
            <a:extLst>
              <a:ext uri="{FF2B5EF4-FFF2-40B4-BE49-F238E27FC236}">
                <a16:creationId xmlns:a16="http://schemas.microsoft.com/office/drawing/2014/main" id="{43C3A24C-38D3-A7A7-5C70-88BD698970FB}"/>
              </a:ext>
            </a:extLst>
          </p:cNvPr>
          <p:cNvSpPr/>
          <p:nvPr/>
        </p:nvSpPr>
        <p:spPr>
          <a:xfrm>
            <a:off x="43653" y="1483066"/>
            <a:ext cx="1487437" cy="2082541"/>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1" name="Oval 17">
            <a:extLst>
              <a:ext uri="{FF2B5EF4-FFF2-40B4-BE49-F238E27FC236}">
                <a16:creationId xmlns:a16="http://schemas.microsoft.com/office/drawing/2014/main" id="{1AB4609C-5D03-FAC8-6CD7-71FB2F993D8C}"/>
              </a:ext>
            </a:extLst>
          </p:cNvPr>
          <p:cNvSpPr/>
          <p:nvPr/>
        </p:nvSpPr>
        <p:spPr>
          <a:xfrm>
            <a:off x="106142" y="1533368"/>
            <a:ext cx="408139" cy="43413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3" name="Oval 24">
            <a:extLst>
              <a:ext uri="{FF2B5EF4-FFF2-40B4-BE49-F238E27FC236}">
                <a16:creationId xmlns:a16="http://schemas.microsoft.com/office/drawing/2014/main" id="{DB2881DE-D23C-AA89-59E8-A4680C2806AC}"/>
              </a:ext>
            </a:extLst>
          </p:cNvPr>
          <p:cNvSpPr/>
          <p:nvPr/>
        </p:nvSpPr>
        <p:spPr>
          <a:xfrm>
            <a:off x="95131" y="2017802"/>
            <a:ext cx="419149" cy="39465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prstClr val="white"/>
              </a:solidFill>
              <a:latin typeface="Calibri" panose="020F0502020204030204"/>
            </a:endParaRPr>
          </a:p>
        </p:txBody>
      </p:sp>
      <p:sp>
        <p:nvSpPr>
          <p:cNvPr id="15" name="Oval 26">
            <a:extLst>
              <a:ext uri="{FF2B5EF4-FFF2-40B4-BE49-F238E27FC236}">
                <a16:creationId xmlns:a16="http://schemas.microsoft.com/office/drawing/2014/main" id="{438567A2-443A-E478-2E09-188AB009F7C9}"/>
              </a:ext>
            </a:extLst>
          </p:cNvPr>
          <p:cNvSpPr/>
          <p:nvPr/>
        </p:nvSpPr>
        <p:spPr>
          <a:xfrm>
            <a:off x="95131" y="2487789"/>
            <a:ext cx="428946" cy="38508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17" name="Oval 26">
            <a:extLst>
              <a:ext uri="{FF2B5EF4-FFF2-40B4-BE49-F238E27FC236}">
                <a16:creationId xmlns:a16="http://schemas.microsoft.com/office/drawing/2014/main" id="{E3844770-7C91-9A6A-A7C0-BFAFF6A4678D}"/>
              </a:ext>
            </a:extLst>
          </p:cNvPr>
          <p:cNvSpPr/>
          <p:nvPr/>
        </p:nvSpPr>
        <p:spPr>
          <a:xfrm>
            <a:off x="104427" y="2984244"/>
            <a:ext cx="409853" cy="36320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SN" sz="1350">
              <a:solidFill>
                <a:schemeClr val="accent4"/>
              </a:solidFill>
              <a:latin typeface="Calibri" panose="020F0502020204030204"/>
            </a:endParaRPr>
          </a:p>
        </p:txBody>
      </p:sp>
      <p:sp>
        <p:nvSpPr>
          <p:cNvPr id="22" name="ZoneTexte 21">
            <a:extLst>
              <a:ext uri="{FF2B5EF4-FFF2-40B4-BE49-F238E27FC236}">
                <a16:creationId xmlns:a16="http://schemas.microsoft.com/office/drawing/2014/main" id="{F5C3190F-113A-9A0A-A95C-D9C54FEDD659}"/>
              </a:ext>
            </a:extLst>
          </p:cNvPr>
          <p:cNvSpPr txBox="1"/>
          <p:nvPr/>
        </p:nvSpPr>
        <p:spPr>
          <a:xfrm>
            <a:off x="514280" y="2017803"/>
            <a:ext cx="886841"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Majeur</a:t>
            </a:r>
          </a:p>
        </p:txBody>
      </p:sp>
      <p:sp>
        <p:nvSpPr>
          <p:cNvPr id="23" name="ZoneTexte 22">
            <a:extLst>
              <a:ext uri="{FF2B5EF4-FFF2-40B4-BE49-F238E27FC236}">
                <a16:creationId xmlns:a16="http://schemas.microsoft.com/office/drawing/2014/main" id="{6E0563A0-DAC6-1C9D-178B-227549A62BD1}"/>
              </a:ext>
            </a:extLst>
          </p:cNvPr>
          <p:cNvSpPr txBox="1"/>
          <p:nvPr/>
        </p:nvSpPr>
        <p:spPr>
          <a:xfrm>
            <a:off x="514280" y="2477211"/>
            <a:ext cx="886841"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Modéré</a:t>
            </a:r>
          </a:p>
        </p:txBody>
      </p:sp>
      <p:sp>
        <p:nvSpPr>
          <p:cNvPr id="24" name="ZoneTexte 23">
            <a:extLst>
              <a:ext uri="{FF2B5EF4-FFF2-40B4-BE49-F238E27FC236}">
                <a16:creationId xmlns:a16="http://schemas.microsoft.com/office/drawing/2014/main" id="{B10C3344-D0CD-B253-3F02-8DC848E440D2}"/>
              </a:ext>
            </a:extLst>
          </p:cNvPr>
          <p:cNvSpPr txBox="1"/>
          <p:nvPr/>
        </p:nvSpPr>
        <p:spPr>
          <a:xfrm>
            <a:off x="514280" y="2984244"/>
            <a:ext cx="885596"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Mineur</a:t>
            </a:r>
          </a:p>
        </p:txBody>
      </p:sp>
      <p:sp>
        <p:nvSpPr>
          <p:cNvPr id="26" name="ZoneTexte 25">
            <a:extLst>
              <a:ext uri="{FF2B5EF4-FFF2-40B4-BE49-F238E27FC236}">
                <a16:creationId xmlns:a16="http://schemas.microsoft.com/office/drawing/2014/main" id="{3796B6AA-CFE6-86D2-7FBF-F479F627D601}"/>
              </a:ext>
            </a:extLst>
          </p:cNvPr>
          <p:cNvSpPr txBox="1"/>
          <p:nvPr/>
        </p:nvSpPr>
        <p:spPr>
          <a:xfrm>
            <a:off x="514280" y="1558395"/>
            <a:ext cx="885596" cy="338554"/>
          </a:xfrm>
          <a:prstGeom prst="rect">
            <a:avLst/>
          </a:prstGeom>
          <a:noFill/>
        </p:spPr>
        <p:txBody>
          <a:bodyPr wrap="square" rtlCol="0">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Extrême</a:t>
            </a:r>
          </a:p>
        </p:txBody>
      </p:sp>
    </p:spTree>
    <p:extLst>
      <p:ext uri="{BB962C8B-B14F-4D97-AF65-F5344CB8AC3E}">
        <p14:creationId xmlns:p14="http://schemas.microsoft.com/office/powerpoint/2010/main" val="2989027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89">
          <a:extLst>
            <a:ext uri="{FF2B5EF4-FFF2-40B4-BE49-F238E27FC236}">
              <a16:creationId xmlns:a16="http://schemas.microsoft.com/office/drawing/2014/main" id="{DB335F5B-E7AB-1C86-A15F-D9CA31124405}"/>
            </a:ext>
          </a:extLst>
        </p:cNvPr>
        <p:cNvGrpSpPr/>
        <p:nvPr/>
      </p:nvGrpSpPr>
      <p:grpSpPr>
        <a:xfrm>
          <a:off x="0" y="0"/>
          <a:ext cx="0" cy="0"/>
          <a:chOff x="0" y="0"/>
          <a:chExt cx="0" cy="0"/>
        </a:xfrm>
      </p:grpSpPr>
      <p:sp>
        <p:nvSpPr>
          <p:cNvPr id="713" name="Google Shape;713;p23">
            <a:extLst>
              <a:ext uri="{FF2B5EF4-FFF2-40B4-BE49-F238E27FC236}">
                <a16:creationId xmlns:a16="http://schemas.microsoft.com/office/drawing/2014/main" id="{0CA341E6-8B40-70D0-D0AF-E0191F2D2D32}"/>
              </a:ext>
            </a:extLst>
          </p:cNvPr>
          <p:cNvSpPr txBox="1"/>
          <p:nvPr/>
        </p:nvSpPr>
        <p:spPr>
          <a:xfrm>
            <a:off x="2971006" y="1274723"/>
            <a:ext cx="7243195" cy="830997"/>
          </a:xfrm>
          <a:prstGeom prst="rect">
            <a:avLst/>
          </a:prstGeom>
          <a:noFill/>
          <a:ln>
            <a:noFill/>
          </a:ln>
        </p:spPr>
        <p:txBody>
          <a:bodyPr spcFirstLastPara="1" wrap="square" lIns="0" tIns="0" rIns="0" bIns="0" anchor="t" anchorCtr="0">
            <a:spAutoFit/>
          </a:bodyPr>
          <a:lstStyle/>
          <a:p>
            <a:pPr>
              <a:lnSpc>
                <a:spcPct val="120017"/>
              </a:lnSpc>
            </a:pPr>
            <a:r>
              <a:rPr lang="en-US" sz="4500" dirty="0">
                <a:latin typeface="Russo One"/>
                <a:sym typeface="Russo One"/>
              </a:rPr>
              <a:t>SYNTHESE </a:t>
            </a:r>
          </a:p>
        </p:txBody>
      </p:sp>
      <p:sp>
        <p:nvSpPr>
          <p:cNvPr id="2" name="Google Shape;713;p23">
            <a:extLst>
              <a:ext uri="{FF2B5EF4-FFF2-40B4-BE49-F238E27FC236}">
                <a16:creationId xmlns:a16="http://schemas.microsoft.com/office/drawing/2014/main" id="{D89297BB-E96D-4F9D-7E45-4BC2D56949BC}"/>
              </a:ext>
            </a:extLst>
          </p:cNvPr>
          <p:cNvSpPr txBox="1"/>
          <p:nvPr/>
        </p:nvSpPr>
        <p:spPr>
          <a:xfrm>
            <a:off x="777246" y="2303973"/>
            <a:ext cx="7139894" cy="3250121"/>
          </a:xfrm>
          <a:prstGeom prst="rect">
            <a:avLst/>
          </a:prstGeom>
          <a:noFill/>
          <a:ln>
            <a:noFill/>
          </a:ln>
        </p:spPr>
        <p:txBody>
          <a:bodyPr spcFirstLastPara="1" wrap="square" lIns="0" tIns="0" rIns="0" bIns="0" anchor="t" anchorCtr="0">
            <a:spAutoFit/>
          </a:bodyPr>
          <a:lstStyle/>
          <a:p>
            <a:pPr>
              <a:lnSpc>
                <a:spcPct val="120017"/>
              </a:lnSpc>
            </a:pPr>
            <a:r>
              <a:rPr lang="fr-FR" sz="1600" dirty="0">
                <a:latin typeface="Russo One"/>
                <a:sym typeface="Russo One"/>
              </a:rPr>
              <a:t>L’audit révèle que l’organisation dispose d’une politique de sécurité non conforme aux normes et d’un PRA, mais pas de PCA. Les incidents sont gérés via des GPO, sans programme clair de sensibilisation. La sécurité physique est basique, sans surveillance vidéo. Le réseau est segmenté et protégé par firewall et IDS, mais sans Wi-Fi ni redondance sur les switches. Les systèmes sont à jour partiellement, avec des règles GPO et </a:t>
            </a:r>
            <a:r>
              <a:rPr lang="fr-FR" sz="1600" dirty="0" err="1">
                <a:latin typeface="Russo One"/>
                <a:sym typeface="Russo One"/>
              </a:rPr>
              <a:t>Wordfence</a:t>
            </a:r>
            <a:r>
              <a:rPr lang="fr-FR" sz="1600" dirty="0">
                <a:latin typeface="Russo One"/>
                <a:sym typeface="Russo One"/>
              </a:rPr>
              <a:t> côté messagerie. Aucun service critique n’est hébergé en interne et les certificats sont autosignés. Les sauvegardes existent, mais aucune procédure de restauration n’est maîtrisée. Il n’y a ni SIEM ni conformité aux normes. Les mots de passe sont bien gérés, mais les équipements sont partiellement obsolètes. Enfin, les tests d’intrusion sont peu détaillés et la détection des attaques reste limitée.</a:t>
            </a:r>
            <a:endParaRPr lang="en-US" sz="1600" dirty="0">
              <a:latin typeface="Russo One"/>
              <a:sym typeface="Russo One"/>
            </a:endParaRPr>
          </a:p>
        </p:txBody>
      </p:sp>
    </p:spTree>
    <p:extLst>
      <p:ext uri="{BB962C8B-B14F-4D97-AF65-F5344CB8AC3E}">
        <p14:creationId xmlns:p14="http://schemas.microsoft.com/office/powerpoint/2010/main" val="15572529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D83E7-3FEA-CAFB-739D-77E97D5D605D}"/>
            </a:ext>
          </a:extLst>
        </p:cNvPr>
        <p:cNvGrpSpPr/>
        <p:nvPr/>
      </p:nvGrpSpPr>
      <p:grpSpPr>
        <a:xfrm>
          <a:off x="0" y="0"/>
          <a:ext cx="0" cy="0"/>
          <a:chOff x="0" y="0"/>
          <a:chExt cx="0" cy="0"/>
        </a:xfrm>
      </p:grpSpPr>
      <p:sp>
        <p:nvSpPr>
          <p:cNvPr id="2" name="Espace réservé du contenu 1">
            <a:extLst>
              <a:ext uri="{FF2B5EF4-FFF2-40B4-BE49-F238E27FC236}">
                <a16:creationId xmlns:a16="http://schemas.microsoft.com/office/drawing/2014/main" id="{E4E44D41-91A0-2670-067B-43AC59CE51F3}"/>
              </a:ext>
            </a:extLst>
          </p:cNvPr>
          <p:cNvSpPr>
            <a:spLocks noGrp="1"/>
          </p:cNvSpPr>
          <p:nvPr>
            <p:ph idx="1"/>
          </p:nvPr>
        </p:nvSpPr>
        <p:spPr>
          <a:xfrm>
            <a:off x="327093" y="3158314"/>
            <a:ext cx="7886700" cy="4351338"/>
          </a:xfrm>
        </p:spPr>
        <p:txBody>
          <a:bodyPr/>
          <a:lstStyle/>
          <a:p>
            <a:pPr marL="0" indent="0">
              <a:buNone/>
            </a:pPr>
            <a:r>
              <a:rPr lang="fr-FR" dirty="0"/>
              <a:t>	</a:t>
            </a:r>
            <a:r>
              <a:rPr lang="fr-FR" sz="4400" dirty="0"/>
              <a:t>	</a:t>
            </a:r>
            <a:r>
              <a:rPr lang="fr-FR" sz="4400" dirty="0">
                <a:latin typeface="Russo One"/>
              </a:rPr>
              <a:t>RAPPORT EBIOS </a:t>
            </a:r>
          </a:p>
        </p:txBody>
      </p:sp>
    </p:spTree>
    <p:extLst>
      <p:ext uri="{BB962C8B-B14F-4D97-AF65-F5344CB8AC3E}">
        <p14:creationId xmlns:p14="http://schemas.microsoft.com/office/powerpoint/2010/main" val="12756951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descr="Une image contenant texte, capture d’écran, logiciel, Page web&#10;&#10;Le contenu généré par l’IA peut être incorrect.">
            <a:extLst>
              <a:ext uri="{FF2B5EF4-FFF2-40B4-BE49-F238E27FC236}">
                <a16:creationId xmlns:a16="http://schemas.microsoft.com/office/drawing/2014/main" id="{88615BDF-6E9E-5E07-A694-75334F2EE771}"/>
              </a:ext>
            </a:extLst>
          </p:cNvPr>
          <p:cNvPicPr>
            <a:picLocks noChangeAspect="1"/>
          </p:cNvPicPr>
          <p:nvPr/>
        </p:nvPicPr>
        <p:blipFill>
          <a:blip r:embed="rId2"/>
          <a:stretch>
            <a:fillRect/>
          </a:stretch>
        </p:blipFill>
        <p:spPr>
          <a:xfrm>
            <a:off x="383746" y="723365"/>
            <a:ext cx="6865826" cy="3347430"/>
          </a:xfrm>
          <a:prstGeom prst="rect">
            <a:avLst/>
          </a:prstGeom>
        </p:spPr>
      </p:pic>
      <p:pic>
        <p:nvPicPr>
          <p:cNvPr id="9" name="Image 8">
            <a:extLst>
              <a:ext uri="{FF2B5EF4-FFF2-40B4-BE49-F238E27FC236}">
                <a16:creationId xmlns:a16="http://schemas.microsoft.com/office/drawing/2014/main" id="{5F61B7CE-D275-DA88-9E5D-9186C7B3F2EB}"/>
              </a:ext>
            </a:extLst>
          </p:cNvPr>
          <p:cNvPicPr>
            <a:picLocks noChangeAspect="1"/>
          </p:cNvPicPr>
          <p:nvPr/>
        </p:nvPicPr>
        <p:blipFill>
          <a:blip r:embed="rId3"/>
          <a:stretch>
            <a:fillRect/>
          </a:stretch>
        </p:blipFill>
        <p:spPr>
          <a:xfrm>
            <a:off x="383746" y="4192715"/>
            <a:ext cx="7132320" cy="2487940"/>
          </a:xfrm>
          <a:prstGeom prst="rect">
            <a:avLst/>
          </a:prstGeom>
        </p:spPr>
      </p:pic>
    </p:spTree>
    <p:extLst>
      <p:ext uri="{BB962C8B-B14F-4D97-AF65-F5344CB8AC3E}">
        <p14:creationId xmlns:p14="http://schemas.microsoft.com/office/powerpoint/2010/main" val="14951496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74F97CCD-BD21-9C1E-3CAF-9FA7CECAD5F7}"/>
              </a:ext>
            </a:extLst>
          </p:cNvPr>
          <p:cNvSpPr txBox="1"/>
          <p:nvPr/>
        </p:nvSpPr>
        <p:spPr>
          <a:xfrm>
            <a:off x="541911" y="3394486"/>
            <a:ext cx="7019925" cy="2862322"/>
          </a:xfrm>
          <a:prstGeom prst="rect">
            <a:avLst/>
          </a:prstGeom>
          <a:noFill/>
        </p:spPr>
        <p:txBody>
          <a:bodyPr wrap="square">
            <a:spAutoFit/>
          </a:bodyPr>
          <a:lstStyle/>
          <a:p>
            <a:r>
              <a:rPr lang="fr-FR" sz="2000" u="sng">
                <a:latin typeface="Calibri" panose="020F0502020204030204" pitchFamily="34" charset="0"/>
                <a:ea typeface="Calibri" panose="020F0502020204030204" pitchFamily="34" charset="0"/>
                <a:cs typeface="Calibri" panose="020F0502020204030204" pitchFamily="34" charset="0"/>
              </a:rPr>
              <a:t>Atelier 1 – Cadrage et socle de sécurité:L’atelier 1 d’EBIOS RM, appelé "Cadrage et socle de sécurité", permet de poser les bases de l’analyse de risque. Il sert à définir le périmètre de l’étude, les valeurs métier à protéger (informations ou processus essentiels), ainsi que les événements redoutés pouvant les affecter. Cet atelier permet également d’évaluer le socle de sécurité existant, c’est-à-dire les protections déjà en place. C’est une étape stratégique qui oriente les ateliers suivants en ciblant les véritables enjeux de sécurité pour l’organisation.</a:t>
            </a:r>
            <a:endParaRPr lang="fr-FR" sz="2000" u="sng" dirty="0">
              <a:latin typeface="Calibri" panose="020F0502020204030204" pitchFamily="34" charset="0"/>
              <a:ea typeface="Calibri" panose="020F0502020204030204" pitchFamily="34" charset="0"/>
              <a:cs typeface="Calibri" panose="020F0502020204030204" pitchFamily="34" charset="0"/>
            </a:endParaRPr>
          </a:p>
        </p:txBody>
      </p:sp>
      <p:pic>
        <p:nvPicPr>
          <p:cNvPr id="3" name="Image 2">
            <a:extLst>
              <a:ext uri="{FF2B5EF4-FFF2-40B4-BE49-F238E27FC236}">
                <a16:creationId xmlns:a16="http://schemas.microsoft.com/office/drawing/2014/main" id="{705704FE-4B10-5C4D-3D6C-5A4F85EC072D}"/>
              </a:ext>
            </a:extLst>
          </p:cNvPr>
          <p:cNvPicPr>
            <a:picLocks noChangeAspect="1"/>
          </p:cNvPicPr>
          <p:nvPr/>
        </p:nvPicPr>
        <p:blipFill>
          <a:blip r:embed="rId2"/>
          <a:stretch>
            <a:fillRect/>
          </a:stretch>
        </p:blipFill>
        <p:spPr>
          <a:xfrm>
            <a:off x="270955" y="1157576"/>
            <a:ext cx="7561836" cy="1596767"/>
          </a:xfrm>
          <a:prstGeom prst="rect">
            <a:avLst/>
          </a:prstGeom>
        </p:spPr>
      </p:pic>
    </p:spTree>
    <p:extLst>
      <p:ext uri="{BB962C8B-B14F-4D97-AF65-F5344CB8AC3E}">
        <p14:creationId xmlns:p14="http://schemas.microsoft.com/office/powerpoint/2010/main" val="2584166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F6B8B358-F2BF-A916-2C07-30815D4B5BB1}"/>
              </a:ext>
            </a:extLst>
          </p:cNvPr>
          <p:cNvSpPr txBox="1"/>
          <p:nvPr/>
        </p:nvSpPr>
        <p:spPr>
          <a:xfrm>
            <a:off x="290195" y="4337814"/>
            <a:ext cx="7334250" cy="1631216"/>
          </a:xfrm>
          <a:prstGeom prst="rect">
            <a:avLst/>
          </a:prstGeom>
          <a:noFill/>
        </p:spPr>
        <p:txBody>
          <a:bodyPr wrap="square">
            <a:spAutoFit/>
          </a:bodyPr>
          <a:lstStyle/>
          <a:p>
            <a:r>
              <a:rPr lang="fr-FR" sz="2000" dirty="0">
                <a:latin typeface="Calibri" panose="020F0502020204030204" pitchFamily="34" charset="0"/>
                <a:ea typeface="Calibri" panose="020F0502020204030204" pitchFamily="34" charset="0"/>
                <a:cs typeface="Calibri" panose="020F0502020204030204" pitchFamily="34" charset="0"/>
              </a:rPr>
              <a:t>Atelier 2 – Sources de risques et objectifs visés :Cet atelier permet à l’organisation :de se concentrer sur les scénarios les plus crédibles et dangereux ;d’éviter de se perdre dans des centaines de menaces improbables ;et surtout, de préparer les scénarios d’attaque concrets dans les prochains ateliers.</a:t>
            </a:r>
          </a:p>
        </p:txBody>
      </p:sp>
      <p:pic>
        <p:nvPicPr>
          <p:cNvPr id="3" name="Image 2">
            <a:extLst>
              <a:ext uri="{FF2B5EF4-FFF2-40B4-BE49-F238E27FC236}">
                <a16:creationId xmlns:a16="http://schemas.microsoft.com/office/drawing/2014/main" id="{3E2F69CF-CCC9-8C85-E965-214336AD9CCA}"/>
              </a:ext>
            </a:extLst>
          </p:cNvPr>
          <p:cNvPicPr>
            <a:picLocks noChangeAspect="1"/>
          </p:cNvPicPr>
          <p:nvPr/>
        </p:nvPicPr>
        <p:blipFill>
          <a:blip r:embed="rId2"/>
          <a:stretch>
            <a:fillRect/>
          </a:stretch>
        </p:blipFill>
        <p:spPr>
          <a:xfrm>
            <a:off x="0" y="1253622"/>
            <a:ext cx="7914640" cy="2982592"/>
          </a:xfrm>
          <a:prstGeom prst="rect">
            <a:avLst/>
          </a:prstGeom>
        </p:spPr>
      </p:pic>
    </p:spTree>
    <p:extLst>
      <p:ext uri="{BB962C8B-B14F-4D97-AF65-F5344CB8AC3E}">
        <p14:creationId xmlns:p14="http://schemas.microsoft.com/office/powerpoint/2010/main" val="42518527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E01B2444-4FC5-0B5D-CC90-6BD45B8D12FC}"/>
              </a:ext>
            </a:extLst>
          </p:cNvPr>
          <p:cNvSpPr txBox="1"/>
          <p:nvPr/>
        </p:nvSpPr>
        <p:spPr>
          <a:xfrm>
            <a:off x="504824" y="3798064"/>
            <a:ext cx="7362825" cy="1631216"/>
          </a:xfrm>
          <a:prstGeom prst="rect">
            <a:avLst/>
          </a:prstGeom>
          <a:noFill/>
        </p:spPr>
        <p:txBody>
          <a:bodyPr wrap="square">
            <a:spAutoFit/>
          </a:bodyPr>
          <a:lstStyle/>
          <a:p>
            <a:r>
              <a:rPr lang="fr-FR" sz="2000" dirty="0">
                <a:latin typeface="Calibri" panose="020F0502020204030204" pitchFamily="34" charset="0"/>
                <a:ea typeface="Calibri" panose="020F0502020204030204" pitchFamily="34" charset="0"/>
                <a:cs typeface="Calibri" panose="020F0502020204030204" pitchFamily="34" charset="0"/>
              </a:rPr>
              <a:t>Atelier 3 – Scénarios </a:t>
            </a:r>
            <a:r>
              <a:rPr lang="fr-FR" sz="2000" dirty="0" err="1">
                <a:latin typeface="Calibri" panose="020F0502020204030204" pitchFamily="34" charset="0"/>
                <a:ea typeface="Calibri" panose="020F0502020204030204" pitchFamily="34" charset="0"/>
                <a:cs typeface="Calibri" panose="020F0502020204030204" pitchFamily="34" charset="0"/>
              </a:rPr>
              <a:t>stratégiques:L’objectif</a:t>
            </a:r>
            <a:r>
              <a:rPr lang="fr-FR" sz="2000" dirty="0">
                <a:latin typeface="Calibri" panose="020F0502020204030204" pitchFamily="34" charset="0"/>
                <a:ea typeface="Calibri" panose="020F0502020204030204" pitchFamily="34" charset="0"/>
                <a:cs typeface="Calibri" panose="020F0502020204030204" pitchFamily="34" charset="0"/>
              </a:rPr>
              <a:t> de cet atelier est de :Raconter comment l’attaque se déroulerait </a:t>
            </a:r>
            <a:r>
              <a:rPr lang="fr-FR" sz="2000" dirty="0" err="1">
                <a:latin typeface="Calibri" panose="020F0502020204030204" pitchFamily="34" charset="0"/>
                <a:ea typeface="Calibri" panose="020F0502020204030204" pitchFamily="34" charset="0"/>
                <a:cs typeface="Calibri" panose="020F0502020204030204" pitchFamily="34" charset="0"/>
              </a:rPr>
              <a:t>concrètement.Identifier</a:t>
            </a:r>
            <a:r>
              <a:rPr lang="fr-FR" sz="2000" dirty="0">
                <a:latin typeface="Calibri" panose="020F0502020204030204" pitchFamily="34" charset="0"/>
                <a:ea typeface="Calibri" panose="020F0502020204030204" pitchFamily="34" charset="0"/>
                <a:cs typeface="Calibri" panose="020F0502020204030204" pitchFamily="34" charset="0"/>
              </a:rPr>
              <a:t> les acteurs vulnérables de l’écosystème (ici, un technicien réseau interne).Évaluer la gravité si l’attaque </a:t>
            </a:r>
            <a:r>
              <a:rPr lang="fr-FR" sz="2000" dirty="0" err="1">
                <a:latin typeface="Calibri" panose="020F0502020204030204" pitchFamily="34" charset="0"/>
                <a:ea typeface="Calibri" panose="020F0502020204030204" pitchFamily="34" charset="0"/>
                <a:cs typeface="Calibri" panose="020F0502020204030204" pitchFamily="34" charset="0"/>
              </a:rPr>
              <a:t>aboutissait.Et</a:t>
            </a:r>
            <a:r>
              <a:rPr lang="fr-FR" sz="2000" dirty="0">
                <a:latin typeface="Calibri" panose="020F0502020204030204" pitchFamily="34" charset="0"/>
                <a:ea typeface="Calibri" panose="020F0502020204030204" pitchFamily="34" charset="0"/>
                <a:cs typeface="Calibri" panose="020F0502020204030204" pitchFamily="34" charset="0"/>
              </a:rPr>
              <a:t> surtout, proposer des premières mesures de sécurité pour briser la chaîne d’attaque.</a:t>
            </a:r>
          </a:p>
        </p:txBody>
      </p:sp>
      <p:pic>
        <p:nvPicPr>
          <p:cNvPr id="3" name="Image 2">
            <a:extLst>
              <a:ext uri="{FF2B5EF4-FFF2-40B4-BE49-F238E27FC236}">
                <a16:creationId xmlns:a16="http://schemas.microsoft.com/office/drawing/2014/main" id="{C0DED911-A161-E1D0-2D87-15007F8A36E3}"/>
              </a:ext>
            </a:extLst>
          </p:cNvPr>
          <p:cNvPicPr>
            <a:picLocks noChangeAspect="1"/>
          </p:cNvPicPr>
          <p:nvPr/>
        </p:nvPicPr>
        <p:blipFill>
          <a:blip r:embed="rId2"/>
          <a:stretch>
            <a:fillRect/>
          </a:stretch>
        </p:blipFill>
        <p:spPr>
          <a:xfrm>
            <a:off x="111760" y="1046768"/>
            <a:ext cx="7518400" cy="2659856"/>
          </a:xfrm>
          <a:prstGeom prst="rect">
            <a:avLst/>
          </a:prstGeom>
        </p:spPr>
      </p:pic>
    </p:spTree>
    <p:extLst>
      <p:ext uri="{BB962C8B-B14F-4D97-AF65-F5344CB8AC3E}">
        <p14:creationId xmlns:p14="http://schemas.microsoft.com/office/powerpoint/2010/main" val="3161848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214C3-B772-D721-E55E-7932736B9076}"/>
            </a:ext>
          </a:extLst>
        </p:cNvPr>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DF97A4E0-044D-EFE8-E687-0BA3129984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2748756"/>
            <a:ext cx="6858000" cy="2505075"/>
          </a:xfrm>
        </p:spPr>
      </p:pic>
      <p:sp>
        <p:nvSpPr>
          <p:cNvPr id="8" name="Espace réservé du contenu 2">
            <a:extLst>
              <a:ext uri="{FF2B5EF4-FFF2-40B4-BE49-F238E27FC236}">
                <a16:creationId xmlns:a16="http://schemas.microsoft.com/office/drawing/2014/main" id="{86C26527-4F87-FED2-A332-98826A482BD9}"/>
              </a:ext>
            </a:extLst>
          </p:cNvPr>
          <p:cNvSpPr txBox="1">
            <a:spLocks/>
          </p:cNvSpPr>
          <p:nvPr/>
        </p:nvSpPr>
        <p:spPr>
          <a:xfrm>
            <a:off x="186167" y="1486125"/>
            <a:ext cx="7526446" cy="4514626"/>
          </a:xfrm>
          <a:prstGeom prst="rect">
            <a:avLst/>
          </a:prstGeom>
        </p:spPr>
        <p:txBody>
          <a:bodyPr vert="horz" lIns="68580" tIns="34290" rIns="68580" bIns="3429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lnSpc>
                <a:spcPct val="170000"/>
              </a:lnSpc>
              <a:buNone/>
            </a:pPr>
            <a:endParaRPr lang="fr-FR" sz="1350" dirty="0">
              <a:latin typeface="Calibri" panose="020F0502020204030204" pitchFamily="34" charset="0"/>
              <a:cs typeface="Calibri" panose="020F0502020204030204" pitchFamily="34" charset="0"/>
            </a:endParaRPr>
          </a:p>
        </p:txBody>
      </p:sp>
      <p:sp>
        <p:nvSpPr>
          <p:cNvPr id="7" name="Sous-titre 2">
            <a:extLst>
              <a:ext uri="{FF2B5EF4-FFF2-40B4-BE49-F238E27FC236}">
                <a16:creationId xmlns:a16="http://schemas.microsoft.com/office/drawing/2014/main" id="{DE1B0947-3DA1-9262-5093-4F5DC6F3460D}"/>
              </a:ext>
            </a:extLst>
          </p:cNvPr>
          <p:cNvSpPr txBox="1">
            <a:spLocks/>
          </p:cNvSpPr>
          <p:nvPr/>
        </p:nvSpPr>
        <p:spPr>
          <a:xfrm>
            <a:off x="2502914" y="1091435"/>
            <a:ext cx="5056113" cy="372554"/>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90000"/>
              </a:lnSpc>
              <a:spcBef>
                <a:spcPct val="0"/>
              </a:spcBef>
              <a:buNone/>
            </a:pPr>
            <a:endParaRPr lang="fr-FR" sz="2700" b="1" dirty="0">
              <a:latin typeface="Calibri" panose="020F0502020204030204" pitchFamily="34" charset="0"/>
              <a:ea typeface="+mj-ea"/>
              <a:cs typeface="Calibri" panose="020F0502020204030204" pitchFamily="34" charset="0"/>
              <a:sym typeface="Symbol" panose="05050102010706020507" pitchFamily="18" charset="2"/>
            </a:endParaRPr>
          </a:p>
        </p:txBody>
      </p:sp>
      <p:pic>
        <p:nvPicPr>
          <p:cNvPr id="1034" name="Picture 10" descr="Hand Writing INTRODUCTION with Red Marker. Isolated on White Background ...">
            <a:extLst>
              <a:ext uri="{FF2B5EF4-FFF2-40B4-BE49-F238E27FC236}">
                <a16:creationId xmlns:a16="http://schemas.microsoft.com/office/drawing/2014/main" id="{3FA1E36B-65DF-4942-C00F-1F8477E79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120" y="1907605"/>
            <a:ext cx="5715000" cy="3464269"/>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e 11">
            <a:extLst>
              <a:ext uri="{FF2B5EF4-FFF2-40B4-BE49-F238E27FC236}">
                <a16:creationId xmlns:a16="http://schemas.microsoft.com/office/drawing/2014/main" id="{D07ACF4F-60AD-1636-3F97-3E6122F2498B}"/>
              </a:ext>
            </a:extLst>
          </p:cNvPr>
          <p:cNvGrpSpPr/>
          <p:nvPr/>
        </p:nvGrpSpPr>
        <p:grpSpPr>
          <a:xfrm>
            <a:off x="297301" y="2434093"/>
            <a:ext cx="1762448" cy="866156"/>
            <a:chOff x="1491096" y="1836188"/>
            <a:chExt cx="558067" cy="369332"/>
          </a:xfrm>
        </p:grpSpPr>
        <p:sp>
          <p:nvSpPr>
            <p:cNvPr id="13" name="Ellipse 12">
              <a:extLst>
                <a:ext uri="{FF2B5EF4-FFF2-40B4-BE49-F238E27FC236}">
                  <a16:creationId xmlns:a16="http://schemas.microsoft.com/office/drawing/2014/main" id="{9DF3EC29-96A1-B760-C77F-8204327A64EF}"/>
                </a:ext>
              </a:extLst>
            </p:cNvPr>
            <p:cNvSpPr/>
            <p:nvPr/>
          </p:nvSpPr>
          <p:spPr>
            <a:xfrm>
              <a:off x="1491096" y="1836188"/>
              <a:ext cx="405246" cy="369332"/>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atin typeface="Book Antiqua" panose="02040602050305030304" pitchFamily="18" charset="0"/>
              </a:endParaRPr>
            </a:p>
          </p:txBody>
        </p:sp>
        <p:sp>
          <p:nvSpPr>
            <p:cNvPr id="14" name="ZoneTexte 13">
              <a:extLst>
                <a:ext uri="{FF2B5EF4-FFF2-40B4-BE49-F238E27FC236}">
                  <a16:creationId xmlns:a16="http://schemas.microsoft.com/office/drawing/2014/main" id="{2FCBD1F8-9216-E997-D31D-5D83225EC4F4}"/>
                </a:ext>
              </a:extLst>
            </p:cNvPr>
            <p:cNvSpPr txBox="1"/>
            <p:nvPr/>
          </p:nvSpPr>
          <p:spPr>
            <a:xfrm>
              <a:off x="1613894" y="1901476"/>
              <a:ext cx="435269" cy="144361"/>
            </a:xfrm>
            <a:prstGeom prst="rect">
              <a:avLst/>
            </a:prstGeom>
            <a:noFill/>
          </p:spPr>
          <p:txBody>
            <a:bodyPr wrap="square" rtlCol="0">
              <a:spAutoFit/>
            </a:bodyPr>
            <a:lstStyle/>
            <a:p>
              <a:r>
                <a:rPr lang="en-US" sz="1600" b="1" dirty="0">
                  <a:solidFill>
                    <a:schemeClr val="bg1"/>
                  </a:solidFill>
                  <a:latin typeface="Book Antiqua" panose="02040602050305030304" pitchFamily="18" charset="0"/>
                  <a:cs typeface="Calibri" panose="020F0502020204030204" pitchFamily="34" charset="0"/>
                </a:rPr>
                <a:t>  </a:t>
              </a:r>
              <a:endParaRPr lang="fr-FR" sz="2800" b="1" dirty="0">
                <a:solidFill>
                  <a:schemeClr val="bg1"/>
                </a:solidFill>
                <a:latin typeface="Book Antiqua" panose="02040602050305030304" pitchFamily="18" charset="0"/>
                <a:cs typeface="Calibri" panose="020F0502020204030204" pitchFamily="34" charset="0"/>
              </a:endParaRPr>
            </a:p>
          </p:txBody>
        </p:sp>
      </p:grpSp>
      <p:sp>
        <p:nvSpPr>
          <p:cNvPr id="10" name="Rectangle 9">
            <a:extLst>
              <a:ext uri="{FF2B5EF4-FFF2-40B4-BE49-F238E27FC236}">
                <a16:creationId xmlns:a16="http://schemas.microsoft.com/office/drawing/2014/main" id="{97D62EB7-7016-FA31-E213-C0B76D71C003}"/>
              </a:ext>
            </a:extLst>
          </p:cNvPr>
          <p:cNvSpPr/>
          <p:nvPr/>
        </p:nvSpPr>
        <p:spPr>
          <a:xfrm>
            <a:off x="1590675" y="2434093"/>
            <a:ext cx="5486400" cy="866156"/>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0" i="1" dirty="0">
                <a:ln w="0"/>
                <a:solidFill>
                  <a:schemeClr val="tx1"/>
                </a:solidFill>
                <a:effectLst>
                  <a:outerShdw blurRad="38100" dist="19050" dir="2700000" algn="tl" rotWithShape="0">
                    <a:schemeClr val="dk1">
                      <a:alpha val="40000"/>
                    </a:schemeClr>
                  </a:outerShdw>
                </a:effectLst>
              </a:rPr>
              <a:t>CONTEXTE</a:t>
            </a:r>
            <a:r>
              <a:rPr lang="en-US" sz="2200" dirty="0">
                <a:ln w="0"/>
                <a:solidFill>
                  <a:schemeClr val="tx1"/>
                </a:solidFill>
                <a:effectLst>
                  <a:outerShdw blurRad="38100" dist="19050" dir="2700000" algn="tl" rotWithShape="0">
                    <a:schemeClr val="dk1">
                      <a:alpha val="40000"/>
                    </a:schemeClr>
                  </a:outerShdw>
                </a:effectLst>
              </a:rPr>
              <a:t> </a:t>
            </a:r>
            <a:endParaRPr lang="fr-FR" sz="22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042112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91A80F32-5A91-3B6C-CCC4-2502493D1C2D}"/>
              </a:ext>
            </a:extLst>
          </p:cNvPr>
          <p:cNvSpPr txBox="1"/>
          <p:nvPr/>
        </p:nvSpPr>
        <p:spPr>
          <a:xfrm>
            <a:off x="178249" y="3995678"/>
            <a:ext cx="7191375" cy="2554545"/>
          </a:xfrm>
          <a:prstGeom prst="rect">
            <a:avLst/>
          </a:prstGeom>
          <a:noFill/>
        </p:spPr>
        <p:txBody>
          <a:bodyPr wrap="square">
            <a:spAutoFit/>
          </a:bodyPr>
          <a:lstStyle/>
          <a:p>
            <a:r>
              <a:rPr lang="fr-FR" sz="2000" dirty="0">
                <a:latin typeface="Calibri" panose="020F0502020204030204" pitchFamily="34" charset="0"/>
                <a:ea typeface="Calibri" panose="020F0502020204030204" pitchFamily="34" charset="0"/>
                <a:cs typeface="Calibri" panose="020F0502020204030204" pitchFamily="34" charset="0"/>
              </a:rPr>
              <a:t>Atelier 4 – Scénarios </a:t>
            </a:r>
            <a:r>
              <a:rPr lang="fr-FR" sz="2000" dirty="0" err="1">
                <a:latin typeface="Calibri" panose="020F0502020204030204" pitchFamily="34" charset="0"/>
                <a:ea typeface="Calibri" panose="020F0502020204030204" pitchFamily="34" charset="0"/>
                <a:cs typeface="Calibri" panose="020F0502020204030204" pitchFamily="34" charset="0"/>
              </a:rPr>
              <a:t>opérationnels:L’atelier</a:t>
            </a:r>
            <a:r>
              <a:rPr lang="fr-FR" sz="2000" dirty="0">
                <a:latin typeface="Calibri" panose="020F0502020204030204" pitchFamily="34" charset="0"/>
                <a:ea typeface="Calibri" panose="020F0502020204030204" pitchFamily="34" charset="0"/>
                <a:cs typeface="Calibri" panose="020F0502020204030204" pitchFamily="34" charset="0"/>
              </a:rPr>
              <a:t> 4 a pour objectif de décrire techniquement comment un attaquant pourrait réaliser les scénarios stratégiques définis précédemment. On y détaille les moyens concrets qu’il utiliserait (malware, phishing, exploitation de faille, etc.) pour compromettre un bien support et atteindre une valeur métier. Chaque scénario est évalué en termes de vraisemblance, ce qui permet de compléter l’analyse du risque en combinant gravité et probabilité.</a:t>
            </a:r>
          </a:p>
        </p:txBody>
      </p:sp>
      <p:pic>
        <p:nvPicPr>
          <p:cNvPr id="4" name="Image 3" descr="Une image contenant texte, Page web, Site web, logiciel&#10;&#10;Le contenu généré par l’IA peut être incorrect.">
            <a:extLst>
              <a:ext uri="{FF2B5EF4-FFF2-40B4-BE49-F238E27FC236}">
                <a16:creationId xmlns:a16="http://schemas.microsoft.com/office/drawing/2014/main" id="{E982DAF1-9CB4-DE07-2368-E841D064278A}"/>
              </a:ext>
            </a:extLst>
          </p:cNvPr>
          <p:cNvPicPr>
            <a:picLocks noChangeAspect="1"/>
          </p:cNvPicPr>
          <p:nvPr/>
        </p:nvPicPr>
        <p:blipFill>
          <a:blip r:embed="rId2"/>
          <a:stretch>
            <a:fillRect/>
          </a:stretch>
        </p:blipFill>
        <p:spPr>
          <a:xfrm>
            <a:off x="274320" y="739636"/>
            <a:ext cx="7467600" cy="3256042"/>
          </a:xfrm>
          <a:prstGeom prst="rect">
            <a:avLst/>
          </a:prstGeom>
        </p:spPr>
      </p:pic>
    </p:spTree>
    <p:extLst>
      <p:ext uri="{BB962C8B-B14F-4D97-AF65-F5344CB8AC3E}">
        <p14:creationId xmlns:p14="http://schemas.microsoft.com/office/powerpoint/2010/main" val="282821866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a:extLst>
              <a:ext uri="{FF2B5EF4-FFF2-40B4-BE49-F238E27FC236}">
                <a16:creationId xmlns:a16="http://schemas.microsoft.com/office/drawing/2014/main" id="{75439777-547F-F4AD-8D3B-8DACFB9A8040}"/>
              </a:ext>
            </a:extLst>
          </p:cNvPr>
          <p:cNvSpPr txBox="1"/>
          <p:nvPr/>
        </p:nvSpPr>
        <p:spPr>
          <a:xfrm>
            <a:off x="325909" y="4618415"/>
            <a:ext cx="7172325" cy="2031325"/>
          </a:xfrm>
          <a:prstGeom prst="rect">
            <a:avLst/>
          </a:prstGeom>
          <a:noFill/>
        </p:spPr>
        <p:txBody>
          <a:bodyPr wrap="square">
            <a:spAutoFit/>
          </a:bodyPr>
          <a:lstStyle/>
          <a:p>
            <a:r>
              <a:rPr lang="fr-FR" dirty="0"/>
              <a:t>Atelier 5 – Traitement du risque: L’atelier 5 permet de prendre des décisions face aux scénarios de risque identifiés. On y établit une stratégie de traitement : réduire, éviter, transférer ou accepter le risque. Pour chaque scénario, on construit un plan d’action, avec des mesures de sécurité adaptées, des responsables désignés et un calendrier. Cet atelier aboutit à une vision claire et priorisée des actions de sécurité à mener, selon les enjeux et les ressources de l’organisation.</a:t>
            </a:r>
          </a:p>
        </p:txBody>
      </p:sp>
      <p:pic>
        <p:nvPicPr>
          <p:cNvPr id="2" name="Image 1">
            <a:extLst>
              <a:ext uri="{FF2B5EF4-FFF2-40B4-BE49-F238E27FC236}">
                <a16:creationId xmlns:a16="http://schemas.microsoft.com/office/drawing/2014/main" id="{116AE791-1112-39CB-DABE-F3470D73AF06}"/>
              </a:ext>
            </a:extLst>
          </p:cNvPr>
          <p:cNvPicPr>
            <a:picLocks noChangeAspect="1"/>
          </p:cNvPicPr>
          <p:nvPr/>
        </p:nvPicPr>
        <p:blipFill>
          <a:blip r:embed="rId2"/>
          <a:stretch>
            <a:fillRect/>
          </a:stretch>
        </p:blipFill>
        <p:spPr>
          <a:xfrm>
            <a:off x="0" y="839167"/>
            <a:ext cx="7838440" cy="3779248"/>
          </a:xfrm>
          <a:prstGeom prst="rect">
            <a:avLst/>
          </a:prstGeom>
        </p:spPr>
      </p:pic>
    </p:spTree>
    <p:extLst>
      <p:ext uri="{BB962C8B-B14F-4D97-AF65-F5344CB8AC3E}">
        <p14:creationId xmlns:p14="http://schemas.microsoft.com/office/powerpoint/2010/main" val="19708540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89">
          <a:extLst>
            <a:ext uri="{FF2B5EF4-FFF2-40B4-BE49-F238E27FC236}">
              <a16:creationId xmlns:a16="http://schemas.microsoft.com/office/drawing/2014/main" id="{793475B5-A5F1-B0F5-7E14-3B3115583715}"/>
            </a:ext>
          </a:extLst>
        </p:cNvPr>
        <p:cNvGrpSpPr/>
        <p:nvPr/>
      </p:nvGrpSpPr>
      <p:grpSpPr>
        <a:xfrm>
          <a:off x="0" y="0"/>
          <a:ext cx="0" cy="0"/>
          <a:chOff x="0" y="0"/>
          <a:chExt cx="0" cy="0"/>
        </a:xfrm>
      </p:grpSpPr>
      <p:sp>
        <p:nvSpPr>
          <p:cNvPr id="713" name="Google Shape;713;p23">
            <a:extLst>
              <a:ext uri="{FF2B5EF4-FFF2-40B4-BE49-F238E27FC236}">
                <a16:creationId xmlns:a16="http://schemas.microsoft.com/office/drawing/2014/main" id="{F4E93679-2DD3-0EC4-D502-259DF669AE42}"/>
              </a:ext>
            </a:extLst>
          </p:cNvPr>
          <p:cNvSpPr txBox="1"/>
          <p:nvPr/>
        </p:nvSpPr>
        <p:spPr>
          <a:xfrm>
            <a:off x="473529" y="2343566"/>
            <a:ext cx="7243195" cy="830997"/>
          </a:xfrm>
          <a:prstGeom prst="rect">
            <a:avLst/>
          </a:prstGeom>
          <a:noFill/>
          <a:ln>
            <a:noFill/>
          </a:ln>
        </p:spPr>
        <p:txBody>
          <a:bodyPr spcFirstLastPara="1" wrap="square" lIns="0" tIns="0" rIns="0" bIns="0" anchor="t" anchorCtr="0">
            <a:spAutoFit/>
          </a:bodyPr>
          <a:lstStyle/>
          <a:p>
            <a:pPr algn="ctr">
              <a:lnSpc>
                <a:spcPct val="120017"/>
              </a:lnSpc>
            </a:pPr>
            <a:r>
              <a:rPr lang="en-US" sz="4500" dirty="0">
                <a:latin typeface="Russo One"/>
                <a:sym typeface="Russo One"/>
              </a:rPr>
              <a:t>AUDIT TECHNIQUE </a:t>
            </a:r>
          </a:p>
        </p:txBody>
      </p:sp>
    </p:spTree>
    <p:extLst>
      <p:ext uri="{BB962C8B-B14F-4D97-AF65-F5344CB8AC3E}">
        <p14:creationId xmlns:p14="http://schemas.microsoft.com/office/powerpoint/2010/main" val="599142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 de texte 1"/>
          <p:cNvSpPr txBox="1"/>
          <p:nvPr/>
        </p:nvSpPr>
        <p:spPr>
          <a:xfrm>
            <a:off x="1450657" y="3209925"/>
            <a:ext cx="5868353" cy="461665"/>
          </a:xfrm>
          <a:prstGeom prst="rect">
            <a:avLst/>
          </a:prstGeom>
          <a:noFill/>
        </p:spPr>
        <p:txBody>
          <a:bodyPr wrap="square" rtlCol="0" anchor="t">
            <a:spAutoFit/>
          </a:bodyPr>
          <a:lstStyle/>
          <a:p>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1- AUDIT </a:t>
            </a:r>
            <a:r>
              <a:rPr lang="en-US" alt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SYSTEME ET </a:t>
            </a: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RESEAU</a:t>
            </a:r>
            <a:endParaRPr lang="fr-FR" alt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endParaRPr>
          </a:p>
        </p:txBody>
      </p:sp>
      <p:sp>
        <p:nvSpPr>
          <p:cNvPr id="3" name="Espace réservé du numéro de diapositive 2"/>
          <p:cNvSpPr>
            <a:spLocks noGrp="1"/>
          </p:cNvSpPr>
          <p:nvPr>
            <p:ph type="sldNum" sz="quarter" idx="12"/>
          </p:nvPr>
        </p:nvSpPr>
        <p:spPr/>
        <p:txBody>
          <a:bodyPr/>
          <a:lstStyle/>
          <a:p>
            <a:fld id="{9A1E5D30-AA6C-490B-A5D1-68BCD36AA69B}" type="slidenum">
              <a:rPr lang="fr-FR" smtClean="0"/>
              <a:t>63</a:t>
            </a:fld>
            <a:endParaRPr lang="fr-F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0" y="658119"/>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a:t>
            </a:r>
            <a:r>
              <a:rPr lang="" altLang="fr-FR" sz="1500" b="1" dirty="0">
                <a:solidFill>
                  <a:prstClr val="white"/>
                </a:solidFill>
                <a:latin typeface="Trebuchet MS" panose="020B0603020202020204"/>
              </a:rPr>
              <a:t> ATTAQUE</a:t>
            </a:r>
          </a:p>
        </p:txBody>
      </p:sp>
      <p:sp>
        <p:nvSpPr>
          <p:cNvPr id="16" name="Rectangle 15"/>
          <p:cNvSpPr/>
          <p:nvPr/>
        </p:nvSpPr>
        <p:spPr>
          <a:xfrm>
            <a:off x="1604487" y="1248251"/>
            <a:ext cx="7095649" cy="29813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schemeClr val="tx1"/>
                </a:solidFill>
                <a:sym typeface="+mn-ea"/>
              </a:rPr>
              <a:t>Pare-feu </a:t>
            </a:r>
            <a:r>
              <a:rPr lang="en-US" altLang="fr-FR" sz="1200" b="1" dirty="0" err="1">
                <a:solidFill>
                  <a:schemeClr val="tx1"/>
                </a:solidFill>
                <a:sym typeface="+mn-ea"/>
              </a:rPr>
              <a:t>basique</a:t>
            </a:r>
            <a:r>
              <a:rPr lang="en-US" altLang="fr-FR" sz="1200" b="1" dirty="0">
                <a:solidFill>
                  <a:schemeClr val="tx1"/>
                </a:solidFill>
                <a:sym typeface="+mn-ea"/>
              </a:rPr>
              <a:t> : il </a:t>
            </a:r>
            <a:r>
              <a:rPr lang="en-US" altLang="fr-FR" sz="1200" b="1" dirty="0" err="1">
                <a:solidFill>
                  <a:schemeClr val="tx1"/>
                </a:solidFill>
                <a:sym typeface="+mn-ea"/>
              </a:rPr>
              <a:t>est</a:t>
            </a:r>
            <a:r>
              <a:rPr lang="en-US" altLang="fr-FR" sz="1200" b="1" dirty="0">
                <a:solidFill>
                  <a:schemeClr val="tx1"/>
                </a:solidFill>
                <a:sym typeface="+mn-ea"/>
              </a:rPr>
              <a:t> en place </a:t>
            </a:r>
            <a:r>
              <a:rPr lang="en-US" altLang="fr-FR" sz="1200" b="1" dirty="0" err="1">
                <a:solidFill>
                  <a:schemeClr val="tx1"/>
                </a:solidFill>
                <a:sym typeface="+mn-ea"/>
              </a:rPr>
              <a:t>mais</a:t>
            </a:r>
            <a:r>
              <a:rPr lang="en-US" altLang="fr-FR" sz="1200" b="1" dirty="0">
                <a:solidFill>
                  <a:schemeClr val="tx1"/>
                </a:solidFill>
                <a:sym typeface="+mn-ea"/>
              </a:rPr>
              <a:t> les </a:t>
            </a:r>
            <a:r>
              <a:rPr lang="en-US" altLang="fr-FR" sz="1200" b="1" dirty="0" err="1">
                <a:solidFill>
                  <a:schemeClr val="tx1"/>
                </a:solidFill>
                <a:sym typeface="+mn-ea"/>
              </a:rPr>
              <a:t>r</a:t>
            </a:r>
            <a:r>
              <a:rPr lang="en-US" altLang="en-US" sz="1200" b="1" dirty="0" err="1">
                <a:solidFill>
                  <a:schemeClr val="tx1"/>
                </a:solidFill>
                <a:sym typeface="+mn-ea"/>
              </a:rPr>
              <a:t>è</a:t>
            </a:r>
            <a:r>
              <a:rPr lang="en-US" altLang="fr-FR" sz="1200" b="1" dirty="0" err="1">
                <a:solidFill>
                  <a:schemeClr val="tx1"/>
                </a:solidFill>
                <a:sym typeface="+mn-ea"/>
              </a:rPr>
              <a:t>gles</a:t>
            </a:r>
            <a:r>
              <a:rPr lang="en-US" altLang="fr-FR" sz="1200" b="1" dirty="0">
                <a:solidFill>
                  <a:schemeClr val="tx1"/>
                </a:solidFill>
                <a:sym typeface="+mn-ea"/>
              </a:rPr>
              <a:t> </a:t>
            </a:r>
            <a:r>
              <a:rPr lang="en-US" altLang="fr-FR" sz="1200" b="1" dirty="0" err="1">
                <a:solidFill>
                  <a:schemeClr val="tx1"/>
                </a:solidFill>
                <a:sym typeface="+mn-ea"/>
              </a:rPr>
              <a:t>sont</a:t>
            </a:r>
            <a:r>
              <a:rPr lang="en-US" altLang="fr-FR" sz="1200" b="1" dirty="0">
                <a:solidFill>
                  <a:schemeClr val="tx1"/>
                </a:solidFill>
                <a:sym typeface="+mn-ea"/>
              </a:rPr>
              <a:t> trop </a:t>
            </a:r>
            <a:r>
              <a:rPr lang="en-US" altLang="fr-FR" sz="1200" b="1" dirty="0" err="1">
                <a:solidFill>
                  <a:schemeClr val="tx1"/>
                </a:solidFill>
                <a:sym typeface="+mn-ea"/>
              </a:rPr>
              <a:t>g</a:t>
            </a:r>
            <a:r>
              <a:rPr lang="en-US" altLang="en-US" sz="1200" b="1" dirty="0" err="1">
                <a:solidFill>
                  <a:schemeClr val="tx1"/>
                </a:solidFill>
                <a:sym typeface="+mn-ea"/>
              </a:rPr>
              <a:t>é</a:t>
            </a:r>
            <a:r>
              <a:rPr lang="en-US" altLang="fr-FR" sz="1200" b="1" dirty="0" err="1">
                <a:solidFill>
                  <a:schemeClr val="tx1"/>
                </a:solidFill>
                <a:sym typeface="+mn-ea"/>
              </a:rPr>
              <a:t>n</a:t>
            </a:r>
            <a:r>
              <a:rPr lang="en-US" altLang="en-US" sz="1200" b="1" dirty="0" err="1">
                <a:solidFill>
                  <a:schemeClr val="tx1"/>
                </a:solidFill>
                <a:sym typeface="+mn-ea"/>
              </a:rPr>
              <a:t>é</a:t>
            </a:r>
            <a:r>
              <a:rPr lang="en-US" altLang="fr-FR" sz="1200" b="1" dirty="0" err="1">
                <a:solidFill>
                  <a:schemeClr val="tx1"/>
                </a:solidFill>
                <a:sym typeface="+mn-ea"/>
              </a:rPr>
              <a:t>rales</a:t>
            </a:r>
            <a:r>
              <a:rPr lang="en-US" altLang="fr-FR" sz="1200" b="1" dirty="0">
                <a:solidFill>
                  <a:schemeClr val="tx1"/>
                </a:solidFill>
                <a:sym typeface="+mn-ea"/>
              </a:rPr>
              <a:t>.</a:t>
            </a:r>
            <a:endParaRPr lang="en-US" altLang="fr-FR" sz="1200" b="1" dirty="0">
              <a:solidFill>
                <a:schemeClr val="tx1"/>
              </a:solidFill>
              <a:latin typeface="Calibri" panose="020F0502020204030204"/>
              <a:ea typeface="Calibri" panose="020F0502020204030204"/>
              <a:cs typeface="Calibri" panose="020F0502020204030204"/>
              <a:sym typeface="+mn-ea"/>
            </a:endParaRPr>
          </a:p>
        </p:txBody>
      </p:sp>
      <p:sp>
        <p:nvSpPr>
          <p:cNvPr id="20" name="Rectangle 19"/>
          <p:cNvSpPr/>
          <p:nvPr/>
        </p:nvSpPr>
        <p:spPr>
          <a:xfrm>
            <a:off x="1603058" y="3538062"/>
            <a:ext cx="7096125" cy="29765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3850958"/>
            <a:ext cx="7096125" cy="908209"/>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en-US" sz="12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Impact : Risque d’intrusion externe, acc</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è</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s non autoris</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entre </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les </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zones r</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seau, absence de d</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tection d</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es </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activit</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s anormales.</a:t>
            </a:r>
          </a:p>
          <a:p>
            <a:pPr lvl="0">
              <a:lnSpc>
                <a:spcPct val="107000"/>
              </a:lnSpc>
            </a:pP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 La configuration actuelle ne permet pas de filtrer efficacement les flux ni de d</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tecter des attaques, exposant le syst</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è</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me à des compromissions.</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a:t>
            </a:r>
          </a:p>
        </p:txBody>
      </p:sp>
      <p:sp>
        <p:nvSpPr>
          <p:cNvPr id="3" name="Rectangle 2"/>
          <p:cNvSpPr/>
          <p:nvPr/>
        </p:nvSpPr>
        <p:spPr>
          <a:xfrm>
            <a:off x="1603058" y="4783931"/>
            <a:ext cx="7095649" cy="20097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4992529"/>
            <a:ext cx="7095649" cy="589121"/>
          </a:xfrm>
          <a:prstGeom prst="rect">
            <a:avLst/>
          </a:prstGeom>
          <a:noFill/>
          <a:ln>
            <a:solidFill>
              <a:schemeClr val="tx1"/>
            </a:solidFill>
          </a:ln>
        </p:spPr>
        <p:txBody>
          <a:bodyPr wrap="square" lIns="68580" tIns="34290" rIns="68580" bIns="34290" rtlCol="0" anchor="t">
            <a:noAutofit/>
          </a:bodyPr>
          <a:lstStyle/>
          <a:p>
            <a:pPr>
              <a:lnSpc>
                <a:spcPct val="107000"/>
              </a:lnSpc>
            </a:pPr>
            <a:r>
              <a:rPr lang="en-US" altLang="fr-FR" b="1" kern="100" dirty="0">
                <a:latin typeface="Calibri" panose="020F0502020204030204" pitchFamily="34" charset="0"/>
                <a:ea typeface="Calibri" panose="020F0502020204030204" pitchFamily="34" charset="0"/>
                <a:cs typeface="Times New Roman" panose="02020603050405020304" pitchFamily="18" charset="0"/>
              </a:rPr>
              <a:t>Renforcer les r</a:t>
            </a:r>
            <a:r>
              <a:rPr lang="en-US" altLang="en-US" b="1" kern="100" dirty="0">
                <a:latin typeface="Calibri" panose="020F0502020204030204" pitchFamily="34" charset="0"/>
                <a:ea typeface="Calibri" panose="020F0502020204030204" pitchFamily="34" charset="0"/>
                <a:cs typeface="Times New Roman" panose="02020603050405020304" pitchFamily="18" charset="0"/>
              </a:rPr>
              <a:t>è</a:t>
            </a:r>
            <a:r>
              <a:rPr lang="en-US" altLang="fr-FR" b="1" kern="100" dirty="0">
                <a:latin typeface="Calibri" panose="020F0502020204030204" pitchFamily="34" charset="0"/>
                <a:ea typeface="Calibri" panose="020F0502020204030204" pitchFamily="34" charset="0"/>
                <a:cs typeface="Times New Roman" panose="02020603050405020304" pitchFamily="18" charset="0"/>
              </a:rPr>
              <a:t>gles avec des politiques plus strictes (filtrage par service, logs, d</a:t>
            </a:r>
            <a:r>
              <a:rPr lang="en-US" altLang="en-US"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b="1" kern="100" dirty="0">
                <a:latin typeface="Calibri" panose="020F0502020204030204" pitchFamily="34" charset="0"/>
                <a:ea typeface="Calibri" panose="020F0502020204030204" pitchFamily="34" charset="0"/>
                <a:cs typeface="Times New Roman" panose="02020603050405020304" pitchFamily="18" charset="0"/>
              </a:rPr>
              <a:t>tection d’intrusion…).</a:t>
            </a:r>
          </a:p>
        </p:txBody>
      </p:sp>
      <p:sp>
        <p:nvSpPr>
          <p:cNvPr id="8" name="Rectangle 7"/>
          <p:cNvSpPr/>
          <p:nvPr/>
        </p:nvSpPr>
        <p:spPr>
          <a:xfrm>
            <a:off x="1603058" y="2142649"/>
            <a:ext cx="7095649" cy="2381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panose="020F0502020204030204"/>
              <a:cs typeface="Calibri" panose="020F0502020204030204"/>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4</a:t>
            </a:r>
          </a:p>
        </p:txBody>
      </p:sp>
      <p:sp>
        <p:nvSpPr>
          <p:cNvPr id="6" name="Rectangle 5"/>
          <p:cNvSpPr/>
          <p:nvPr/>
        </p:nvSpPr>
        <p:spPr>
          <a:xfrm>
            <a:off x="163448" y="905111"/>
            <a:ext cx="1360334" cy="549152"/>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sp>
        <p:nvSpPr>
          <p:cNvPr id="5" name="Zone de texte 4"/>
          <p:cNvSpPr txBox="1"/>
          <p:nvPr/>
        </p:nvSpPr>
        <p:spPr>
          <a:xfrm>
            <a:off x="3923348" y="1768792"/>
            <a:ext cx="3048000" cy="300082"/>
          </a:xfrm>
          <a:prstGeom prst="rect">
            <a:avLst/>
          </a:prstGeom>
          <a:noFill/>
        </p:spPr>
        <p:txBody>
          <a:bodyPr wrap="square" rtlCol="0">
            <a:spAutoFit/>
          </a:bodyPr>
          <a:lstStyle/>
          <a:p>
            <a:pPr algn="l"/>
            <a:r>
              <a:rPr lang="en-US" altLang="fr-FR" sz="1350"/>
              <a:t> </a:t>
            </a:r>
          </a:p>
        </p:txBody>
      </p:sp>
      <p:pic>
        <p:nvPicPr>
          <p:cNvPr id="25" name="Image 24"/>
          <p:cNvPicPr>
            <a:picLocks noChangeAspect="1"/>
          </p:cNvPicPr>
          <p:nvPr/>
        </p:nvPicPr>
        <p:blipFill>
          <a:blip r:embed="rId3"/>
          <a:stretch>
            <a:fillRect/>
          </a:stretch>
        </p:blipFill>
        <p:spPr>
          <a:xfrm>
            <a:off x="5475446" y="2438400"/>
            <a:ext cx="2633663" cy="1055370"/>
          </a:xfrm>
          <a:prstGeom prst="rect">
            <a:avLst/>
          </a:prstGeom>
        </p:spPr>
      </p:pic>
      <p:sp>
        <p:nvSpPr>
          <p:cNvPr id="27" name="Zone de texte 26"/>
          <p:cNvSpPr txBox="1"/>
          <p:nvPr/>
        </p:nvSpPr>
        <p:spPr>
          <a:xfrm>
            <a:off x="1604010" y="1473517"/>
            <a:ext cx="6505099" cy="562928"/>
          </a:xfrm>
          <a:prstGeom prst="rect">
            <a:avLst/>
          </a:prstGeom>
          <a:noFill/>
        </p:spPr>
        <p:txBody>
          <a:bodyPr wrap="square" rtlCol="0">
            <a:noAutofit/>
          </a:bodyPr>
          <a:lstStyle/>
          <a:p>
            <a:r>
              <a:rPr lang="en-US" altLang="fr-FR" sz="1350" b="1" dirty="0"/>
              <a:t>La configuration actuelle du pare-feu est trop permissive, ne filtrant pas efficacement les flux r</a:t>
            </a:r>
            <a:r>
              <a:rPr lang="en-US" altLang="en-US" sz="1350" b="1" dirty="0"/>
              <a:t>é</a:t>
            </a:r>
            <a:r>
              <a:rPr lang="en-US" altLang="fr-FR" sz="1350" b="1" dirty="0"/>
              <a:t>seau. Cela expose l’organisation à des risques d’intrusion et rend difficile la d</a:t>
            </a:r>
            <a:r>
              <a:rPr lang="en-US" altLang="en-US" sz="1350" b="1" dirty="0"/>
              <a:t>é</a:t>
            </a:r>
            <a:r>
              <a:rPr lang="en-US" altLang="fr-FR" sz="1350" b="1" dirty="0"/>
              <a:t>tection des activit</a:t>
            </a:r>
            <a:r>
              <a:rPr lang="en-US" altLang="en-US" sz="1350" b="1" dirty="0"/>
              <a:t>é</a:t>
            </a:r>
            <a:r>
              <a:rPr lang="en-US" altLang="fr-FR" sz="1350" b="1" dirty="0"/>
              <a:t>s suspectes.</a:t>
            </a:r>
          </a:p>
          <a:p>
            <a:endParaRPr lang="fr-FR" altLang="en-US" sz="1350" b="1"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171450">
              <a:lnSpc>
                <a:spcPct val="107000"/>
              </a:lnSpc>
              <a:spcAft>
                <a:spcPts val="600"/>
              </a:spcAft>
            </a:pPr>
            <a:r>
              <a:rPr lang="en-US" altLang="en-US" sz="1200" b="1" kern="100"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rPr>
              <a:t>Absence</a:t>
            </a:r>
            <a:r>
              <a:rPr lang="en-US" altLang="fr-FR" sz="1200" b="1" kern="100"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rPr>
              <a:t> de solution IDS/IPS (syst</a:t>
            </a:r>
            <a:r>
              <a:rPr lang="en-US" altLang="en-US" sz="1200" b="1" kern="100"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rPr>
              <a:t>è</a:t>
            </a:r>
            <a:r>
              <a:rPr lang="en-US" altLang="fr-FR" sz="1200" b="1" kern="100"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rPr>
              <a:t>me de d</a:t>
            </a:r>
            <a:r>
              <a:rPr lang="en-US" altLang="en-US" sz="1200" b="1" kern="100"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rPr>
              <a:t>é</a:t>
            </a:r>
            <a:r>
              <a:rPr lang="en-US" altLang="fr-FR" sz="1200" b="1" kern="100"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rPr>
              <a:t>tection/pr</a:t>
            </a:r>
            <a:r>
              <a:rPr lang="en-US" altLang="en-US" sz="1200" b="1" kern="100"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rPr>
              <a:t>é</a:t>
            </a:r>
            <a:r>
              <a:rPr lang="en-US" altLang="fr-FR" sz="1200" b="1" kern="100"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rPr>
              <a:t>vention d’intrusion)</a:t>
            </a:r>
            <a:r>
              <a:rPr lang="en-US" altLang="fr-FR" sz="1200" b="1" kern="100" dirty="0">
                <a:latin typeface="Calibri" panose="020F0502020204030204" pitchFamily="34" charset="0"/>
                <a:ea typeface="Calibri" panose="020F0502020204030204" pitchFamily="34" charset="0"/>
                <a:cs typeface="Calibri" panose="020F0502020204030204" pitchFamily="34" charset="0"/>
                <a:sym typeface="+mn-ea"/>
              </a:rPr>
              <a:t>.</a:t>
            </a:r>
            <a:endParaRPr lang="en-US" sz="1200" b="1" dirty="0">
              <a:solidFill>
                <a:schemeClr val="tx1"/>
              </a:solidFill>
              <a:latin typeface="Calibri" panose="020F0502020204030204"/>
              <a:ea typeface="Calibri" panose="020F0502020204030204"/>
              <a:cs typeface="Calibri" panose="020F0502020204030204"/>
            </a:endParaRPr>
          </a:p>
        </p:txBody>
      </p:sp>
      <p:sp>
        <p:nvSpPr>
          <p:cNvPr id="19" name="TextBox 18"/>
          <p:cNvSpPr txBox="1"/>
          <p:nvPr/>
        </p:nvSpPr>
        <p:spPr>
          <a:xfrm>
            <a:off x="1603058" y="1486853"/>
            <a:ext cx="7095649" cy="812006"/>
          </a:xfrm>
          <a:prstGeom prst="rect">
            <a:avLst/>
          </a:prstGeom>
          <a:noFill/>
          <a:ln>
            <a:solidFill>
              <a:schemeClr val="tx1"/>
            </a:solidFill>
          </a:ln>
        </p:spPr>
        <p:txBody>
          <a:bodyPr wrap="square" lIns="68580" tIns="34290" rIns="68580" bIns="34290" rtlCol="0" anchor="t">
            <a:noAutofit/>
          </a:bodyPr>
          <a:lstStyle/>
          <a:p>
            <a:pPr marL="171450">
              <a:lnSpc>
                <a:spcPct val="107000"/>
              </a:lnSpc>
              <a:spcAft>
                <a:spcPts val="600"/>
              </a:spcAft>
            </a:pPr>
            <a:r>
              <a:rPr lang="en-US" altLang="fr-FR" sz="1500" b="1" kern="100" dirty="0">
                <a:latin typeface="Calibri" panose="020F0502020204030204" pitchFamily="34" charset="0"/>
                <a:ea typeface="Calibri" panose="020F0502020204030204" pitchFamily="34" charset="0"/>
                <a:cs typeface="Calibri" panose="020F0502020204030204" pitchFamily="34" charset="0"/>
              </a:rPr>
              <a:t>Le r</a:t>
            </a:r>
            <a:r>
              <a:rPr lang="en-US" altLang="en-US" sz="1500" b="1" kern="100" dirty="0">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latin typeface="Calibri" panose="020F0502020204030204" pitchFamily="34" charset="0"/>
                <a:ea typeface="Calibri" panose="020F0502020204030204" pitchFamily="34" charset="0"/>
                <a:cs typeface="Calibri" panose="020F0502020204030204" pitchFamily="34" charset="0"/>
              </a:rPr>
              <a:t>seau ne dispose d’aucun m</a:t>
            </a:r>
            <a:r>
              <a:rPr lang="en-US" altLang="en-US" sz="1500" b="1" kern="100" dirty="0">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latin typeface="Calibri" panose="020F0502020204030204" pitchFamily="34" charset="0"/>
                <a:ea typeface="Calibri" panose="020F0502020204030204" pitchFamily="34" charset="0"/>
                <a:cs typeface="Calibri" panose="020F0502020204030204" pitchFamily="34" charset="0"/>
              </a:rPr>
              <a:t>canisme pour d</a:t>
            </a:r>
            <a:r>
              <a:rPr lang="en-US" altLang="en-US" sz="1500" b="1" kern="100" dirty="0">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latin typeface="Calibri" panose="020F0502020204030204" pitchFamily="34" charset="0"/>
                <a:ea typeface="Calibri" panose="020F0502020204030204" pitchFamily="34" charset="0"/>
                <a:cs typeface="Calibri" panose="020F0502020204030204" pitchFamily="34" charset="0"/>
              </a:rPr>
              <a:t>tecter ou bloquer en temps r</a:t>
            </a:r>
            <a:r>
              <a:rPr lang="en-US" altLang="en-US" sz="1500" b="1" kern="100" dirty="0">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latin typeface="Calibri" panose="020F0502020204030204" pitchFamily="34" charset="0"/>
                <a:ea typeface="Calibri" panose="020F0502020204030204" pitchFamily="34" charset="0"/>
                <a:cs typeface="Calibri" panose="020F0502020204030204" pitchFamily="34" charset="0"/>
              </a:rPr>
              <a:t>el les intrusions, laissant passer des attaques comme les scans ou les exploitations de vuln</a:t>
            </a:r>
            <a:r>
              <a:rPr lang="en-US" altLang="en-US" sz="1500" b="1" kern="100" dirty="0">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latin typeface="Calibri" panose="020F0502020204030204" pitchFamily="34" charset="0"/>
                <a:ea typeface="Calibri" panose="020F0502020204030204" pitchFamily="34" charset="0"/>
                <a:cs typeface="Calibri" panose="020F0502020204030204" pitchFamily="34" charset="0"/>
              </a:rPr>
              <a:t>rabilit</a:t>
            </a:r>
            <a:r>
              <a:rPr lang="en-US" altLang="en-US" sz="1500" b="1" kern="100" dirty="0">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latin typeface="Calibri" panose="020F0502020204030204" pitchFamily="34" charset="0"/>
                <a:ea typeface="Calibri" panose="020F0502020204030204" pitchFamily="34" charset="0"/>
                <a:cs typeface="Calibri" panose="020F0502020204030204" pitchFamily="34" charset="0"/>
              </a:rPr>
              <a:t>s.</a:t>
            </a:r>
          </a:p>
        </p:txBody>
      </p:sp>
      <p:sp>
        <p:nvSpPr>
          <p:cNvPr id="20" name="Rectangle 19"/>
          <p:cNvSpPr/>
          <p:nvPr/>
        </p:nvSpPr>
        <p:spPr>
          <a:xfrm>
            <a:off x="1603058" y="3893344"/>
            <a:ext cx="7096125" cy="29479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4188143"/>
            <a:ext cx="7096125" cy="661511"/>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Impact : Les attaques r</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seau passent inaper</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ç</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ues (scans, exploitation de failles).</a:t>
            </a:r>
          </a:p>
          <a:p>
            <a:pPr lvl="0">
              <a:lnSpc>
                <a:spcPct val="107000"/>
              </a:lnSpc>
            </a:pP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 Aucun syst</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è</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me ne permet d’identifier ou bloquer les intrusions en temps r</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el.</a:t>
            </a:r>
          </a:p>
        </p:txBody>
      </p:sp>
      <p:sp>
        <p:nvSpPr>
          <p:cNvPr id="3" name="Rectangle 2"/>
          <p:cNvSpPr/>
          <p:nvPr/>
        </p:nvSpPr>
        <p:spPr>
          <a:xfrm>
            <a:off x="1603058" y="4869180"/>
            <a:ext cx="7095649" cy="28003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5149215"/>
            <a:ext cx="7095649" cy="448628"/>
          </a:xfrm>
          <a:prstGeom prst="rect">
            <a:avLst/>
          </a:prstGeom>
          <a:noFill/>
          <a:ln>
            <a:solidFill>
              <a:schemeClr val="tx1"/>
            </a:solidFill>
          </a:ln>
        </p:spPr>
        <p:txBody>
          <a:bodyPr wrap="square" lIns="68580" tIns="34290" rIns="68580" bIns="34290" rtlCol="0" anchor="t">
            <a:noAutofit/>
          </a:bodyPr>
          <a:lstStyle/>
          <a:p>
            <a:pPr>
              <a:lnSpc>
                <a:spcPct val="107000"/>
              </a:lnSpc>
            </a:pPr>
            <a:r>
              <a:rPr lang="en-US" altLang="fr-FR" b="1" kern="100" dirty="0">
                <a:latin typeface="Calibri" panose="020F0502020204030204" pitchFamily="34" charset="0"/>
                <a:ea typeface="Calibri" panose="020F0502020204030204" pitchFamily="34" charset="0"/>
                <a:cs typeface="Times New Roman" panose="02020603050405020304" pitchFamily="18" charset="0"/>
              </a:rPr>
              <a:t>D</a:t>
            </a:r>
            <a:r>
              <a:rPr lang="en-US" altLang="en-US"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b="1" kern="100" dirty="0">
                <a:latin typeface="Calibri" panose="020F0502020204030204" pitchFamily="34" charset="0"/>
                <a:ea typeface="Calibri" panose="020F0502020204030204" pitchFamily="34" charset="0"/>
                <a:cs typeface="Times New Roman" panose="02020603050405020304" pitchFamily="18" charset="0"/>
              </a:rPr>
              <a:t>ployer une solution</a:t>
            </a:r>
            <a:r>
              <a:rPr lang="en-US" altLang="en-US" b="1" kern="100" dirty="0">
                <a:latin typeface="Calibri" panose="020F0502020204030204" pitchFamily="34" charset="0"/>
                <a:ea typeface="Calibri" panose="020F0502020204030204" pitchFamily="34" charset="0"/>
                <a:cs typeface="Times New Roman" panose="02020603050405020304" pitchFamily="18" charset="0"/>
              </a:rPr>
              <a:t> IDS/IPS</a:t>
            </a:r>
            <a:r>
              <a:rPr lang="en-US" altLang="fr-FR" b="1" kern="100" dirty="0">
                <a:latin typeface="Calibri" panose="020F0502020204030204" pitchFamily="34" charset="0"/>
                <a:ea typeface="Calibri" panose="020F0502020204030204" pitchFamily="34" charset="0"/>
                <a:cs typeface="Times New Roman" panose="02020603050405020304" pitchFamily="18" charset="0"/>
              </a:rPr>
              <a:t> </a:t>
            </a:r>
            <a:r>
              <a:rPr lang="en-US" altLang="en-US" b="1" kern="100" dirty="0">
                <a:latin typeface="Calibri" panose="020F0502020204030204" pitchFamily="34" charset="0"/>
                <a:ea typeface="Calibri" panose="020F0502020204030204" pitchFamily="34" charset="0"/>
                <a:cs typeface="Times New Roman" panose="02020603050405020304" pitchFamily="18" charset="0"/>
              </a:rPr>
              <a:t>(</a:t>
            </a:r>
            <a:r>
              <a:rPr lang="en-US" altLang="fr-FR" b="1" kern="100" dirty="0">
                <a:latin typeface="Calibri" panose="020F0502020204030204" pitchFamily="34" charset="0"/>
                <a:ea typeface="Calibri" panose="020F0502020204030204" pitchFamily="34" charset="0"/>
                <a:cs typeface="Times New Roman" panose="02020603050405020304" pitchFamily="18" charset="0"/>
              </a:rPr>
              <a:t>comme Snort, Suricata ou Zeek</a:t>
            </a:r>
            <a:r>
              <a:rPr lang="en-US" altLang="en-US" b="1" kern="100" dirty="0">
                <a:latin typeface="Calibri" panose="020F0502020204030204" pitchFamily="34" charset="0"/>
                <a:ea typeface="Calibri" panose="020F0502020204030204" pitchFamily="34" charset="0"/>
                <a:cs typeface="Times New Roman" panose="02020603050405020304" pitchFamily="18" charset="0"/>
              </a:rPr>
              <a:t>)</a:t>
            </a:r>
            <a:r>
              <a:rPr lang="en-US" altLang="fr-FR" b="1" kern="100" dirty="0">
                <a:latin typeface="Calibri" panose="020F0502020204030204" pitchFamily="34" charset="0"/>
                <a:ea typeface="Calibri" panose="020F0502020204030204" pitchFamily="34" charset="0"/>
                <a:cs typeface="Times New Roman" panose="02020603050405020304" pitchFamily="18" charset="0"/>
              </a:rPr>
              <a:t>.</a:t>
            </a:r>
          </a:p>
        </p:txBody>
      </p:sp>
      <p:sp>
        <p:nvSpPr>
          <p:cNvPr id="8" name="Rectangle 7"/>
          <p:cNvSpPr/>
          <p:nvPr/>
        </p:nvSpPr>
        <p:spPr>
          <a:xfrm>
            <a:off x="1603154" y="2414841"/>
            <a:ext cx="7095712" cy="197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panose="020F0502020204030204"/>
              <a:cs typeface="Calibri" panose="020F0502020204030204"/>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5</a:t>
            </a: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pic>
        <p:nvPicPr>
          <p:cNvPr id="5" name="Image 4"/>
          <p:cNvPicPr>
            <a:picLocks noChangeAspect="1"/>
          </p:cNvPicPr>
          <p:nvPr/>
        </p:nvPicPr>
        <p:blipFill>
          <a:blip r:embed="rId3"/>
          <a:stretch>
            <a:fillRect/>
          </a:stretch>
        </p:blipFill>
        <p:spPr>
          <a:xfrm>
            <a:off x="2914651" y="2847975"/>
            <a:ext cx="3376136" cy="868204"/>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487" y="1248251"/>
            <a:ext cx="7095649" cy="358140"/>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171450">
              <a:lnSpc>
                <a:spcPct val="107000"/>
              </a:lnSpc>
              <a:spcAft>
                <a:spcPts val="600"/>
              </a:spcAft>
            </a:pPr>
            <a:r>
              <a:rPr lang="en-US" altLang="fr-FR" sz="1200" b="1" kern="100"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rPr>
              <a:t>Point de d</a:t>
            </a:r>
            <a:r>
              <a:rPr lang="en-US" altLang="en-US" sz="1200" b="1" kern="100"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rPr>
              <a:t>é</a:t>
            </a:r>
            <a:r>
              <a:rPr lang="en-US" altLang="fr-FR" sz="1200" b="1" kern="100"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rPr>
              <a:t>faillance unique dans l'infrastructure utilisateur</a:t>
            </a:r>
          </a:p>
        </p:txBody>
      </p:sp>
      <p:sp>
        <p:nvSpPr>
          <p:cNvPr id="19" name="TextBox 18"/>
          <p:cNvSpPr txBox="1"/>
          <p:nvPr/>
        </p:nvSpPr>
        <p:spPr>
          <a:xfrm>
            <a:off x="1603058" y="1605915"/>
            <a:ext cx="7095649" cy="675323"/>
          </a:xfrm>
          <a:prstGeom prst="rect">
            <a:avLst/>
          </a:prstGeom>
          <a:noFill/>
          <a:ln>
            <a:solidFill>
              <a:schemeClr val="tx1"/>
            </a:solidFill>
          </a:ln>
        </p:spPr>
        <p:txBody>
          <a:bodyPr wrap="square" lIns="68580" tIns="34290" rIns="68580" bIns="34290" rtlCol="0" anchor="t">
            <a:noAutofit/>
          </a:bodyPr>
          <a:lstStyle/>
          <a:p>
            <a:pPr marL="171450">
              <a:lnSpc>
                <a:spcPct val="107000"/>
              </a:lnSpc>
              <a:spcAft>
                <a:spcPts val="600"/>
              </a:spcAft>
            </a:pPr>
            <a:r>
              <a:rPr lang="en-US" altLang="en-US" sz="1500" b="1" kern="100" dirty="0">
                <a:latin typeface="Calibri" panose="020F0502020204030204" pitchFamily="34" charset="0"/>
                <a:ea typeface="Calibri" panose="020F0502020204030204" pitchFamily="34" charset="0"/>
                <a:cs typeface="Calibri" panose="020F0502020204030204" pitchFamily="34" charset="0"/>
                <a:sym typeface="+mn-ea"/>
              </a:rPr>
              <a:t> </a:t>
            </a:r>
            <a:r>
              <a:rPr lang="" altLang="en-US" sz="1500" b="1" kern="100" dirty="0">
                <a:latin typeface="Calibri" panose="020F0502020204030204" pitchFamily="34" charset="0"/>
                <a:ea typeface="Calibri" panose="020F0502020204030204" pitchFamily="34" charset="0"/>
                <a:cs typeface="Calibri" panose="020F0502020204030204" pitchFamily="34" charset="0"/>
                <a:sym typeface="+mn-ea"/>
              </a:rPr>
              <a:t>T</a:t>
            </a: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ous les utilisateurs sont connect</a:t>
            </a:r>
            <a:r>
              <a:rPr lang="en-US" altLang="en-US" sz="1500"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s à un seul switch. En cas de panne mat</a:t>
            </a:r>
            <a:r>
              <a:rPr lang="en-US" altLang="en-US" sz="1500"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rielle, cela entra</a:t>
            </a:r>
            <a:r>
              <a:rPr lang="en-US" altLang="en-US" sz="1500" b="1" kern="100" dirty="0">
                <a:latin typeface="Calibri" panose="020F0502020204030204" pitchFamily="34" charset="0"/>
                <a:ea typeface="Calibri" panose="020F0502020204030204" pitchFamily="34" charset="0"/>
                <a:cs typeface="Times New Roman" panose="02020603050405020304" pitchFamily="18" charset="0"/>
              </a:rPr>
              <a:t>î</a:t>
            </a: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ne une coupure totale du r</a:t>
            </a:r>
            <a:r>
              <a:rPr lang="en-US" altLang="en-US" sz="1500"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seau pour les utilisateurs.</a:t>
            </a:r>
          </a:p>
          <a:p>
            <a:pPr marL="171450">
              <a:lnSpc>
                <a:spcPct val="107000"/>
              </a:lnSpc>
              <a:spcAft>
                <a:spcPts val="600"/>
              </a:spcAft>
            </a:pPr>
            <a:endParaRPr lang="en-US" altLang="fr-FR" sz="1500" b="1" kern="100" dirty="0">
              <a:latin typeface="Calibri" panose="020F0502020204030204" pitchFamily="34" charset="0"/>
              <a:ea typeface="Calibri" panose="020F0502020204030204" pitchFamily="34" charset="0"/>
              <a:cs typeface="Times New Roman" panose="02020603050405020304" pitchFamily="18" charset="0"/>
            </a:endParaRPr>
          </a:p>
          <a:p>
            <a:pPr marL="171450">
              <a:lnSpc>
                <a:spcPct val="107000"/>
              </a:lnSpc>
              <a:spcAft>
                <a:spcPts val="600"/>
              </a:spcAft>
            </a:pPr>
            <a:endParaRPr lang="en-US" altLang="fr-FR" sz="1500" b="1"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0" name="Rectangle 19"/>
          <p:cNvSpPr/>
          <p:nvPr/>
        </p:nvSpPr>
        <p:spPr>
          <a:xfrm>
            <a:off x="1602899" y="3885962"/>
            <a:ext cx="7095967" cy="25031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4129564"/>
            <a:ext cx="7096125" cy="834866"/>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Impact : Coupure totale du r</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seau utilisateur en cas de panne mat</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rielle.</a:t>
            </a:r>
          </a:p>
          <a:p>
            <a:pPr lvl="0">
              <a:lnSpc>
                <a:spcPct val="107000"/>
              </a:lnSpc>
            </a:pP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 Un point de d</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faillance unique existe, ce qui nuit à la disponibilit</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du service.</a:t>
            </a:r>
          </a:p>
        </p:txBody>
      </p:sp>
      <p:sp>
        <p:nvSpPr>
          <p:cNvPr id="3" name="Rectangle 2"/>
          <p:cNvSpPr/>
          <p:nvPr/>
        </p:nvSpPr>
        <p:spPr>
          <a:xfrm>
            <a:off x="1603058" y="4964907"/>
            <a:ext cx="7095649" cy="29003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4487" y="5255419"/>
            <a:ext cx="7095649" cy="413385"/>
          </a:xfrm>
          <a:prstGeom prst="rect">
            <a:avLst/>
          </a:prstGeom>
          <a:noFill/>
          <a:ln>
            <a:solidFill>
              <a:schemeClr val="tx1"/>
            </a:solidFill>
          </a:ln>
        </p:spPr>
        <p:txBody>
          <a:bodyPr wrap="square" lIns="68580" tIns="34290" rIns="68580" bIns="34290" rtlCol="0" anchor="t">
            <a:noAutofit/>
          </a:bodyPr>
          <a:lstStyle/>
          <a:p>
            <a:pPr>
              <a:lnSpc>
                <a:spcPct val="107000"/>
              </a:lnSpc>
            </a:pP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Ajouter un switch de secours pour assurer une redondance physique.</a:t>
            </a:r>
            <a:endParaRPr lang="fr-FR" sz="1500" b="1"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603154" y="2414841"/>
            <a:ext cx="7095712" cy="197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panose="020F0502020204030204"/>
              <a:cs typeface="Calibri" panose="020F0502020204030204"/>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6</a:t>
            </a: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pic>
        <p:nvPicPr>
          <p:cNvPr id="5" name="Image 4"/>
          <p:cNvPicPr>
            <a:picLocks noChangeAspect="1"/>
          </p:cNvPicPr>
          <p:nvPr/>
        </p:nvPicPr>
        <p:blipFill>
          <a:blip r:embed="rId3"/>
          <a:stretch>
            <a:fillRect/>
          </a:stretch>
        </p:blipFill>
        <p:spPr>
          <a:xfrm>
            <a:off x="2801303" y="2784158"/>
            <a:ext cx="3916204" cy="1054894"/>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a:t>
            </a:r>
            <a:r>
              <a:rPr lang="" altLang="fr-FR" sz="1500" b="1" dirty="0">
                <a:solidFill>
                  <a:prstClr val="white"/>
                </a:solidFill>
                <a:latin typeface="Trebuchet MS" panose="020B0603020202020204"/>
              </a:rPr>
              <a:t>T ATTAQUE</a:t>
            </a:r>
            <a:endParaRPr lang="fr-FR" sz="1500" b="1" dirty="0">
              <a:solidFill>
                <a:prstClr val="white"/>
              </a:solidFill>
              <a:latin typeface="Trebuchet MS" panose="020B0603020202020204" pitchFamily="34" charset="0"/>
            </a:endParaRP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kern="100"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rPr>
              <a:t>Absence de </a:t>
            </a:r>
            <a:r>
              <a:rPr lang="en-US" altLang="fr-FR" sz="1200" b="1" kern="100" dirty="0" err="1">
                <a:solidFill>
                  <a:schemeClr val="tx1"/>
                </a:solidFill>
                <a:latin typeface="Calibri" panose="020F0502020204030204" pitchFamily="34" charset="0"/>
                <a:ea typeface="Calibri" panose="020F0502020204030204" pitchFamily="34" charset="0"/>
                <a:cs typeface="Calibri" panose="020F0502020204030204" pitchFamily="34" charset="0"/>
                <a:sym typeface="+mn-ea"/>
              </a:rPr>
              <a:t>commutateur</a:t>
            </a:r>
            <a:r>
              <a:rPr lang="en-US" altLang="fr-FR" sz="1200" b="1" kern="100"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rPr>
              <a:t> </a:t>
            </a:r>
            <a:r>
              <a:rPr lang="en-US" altLang="en-US" sz="1200" b="1" kern="100"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rPr>
              <a:t>dedie </a:t>
            </a:r>
            <a:r>
              <a:rPr lang="en-US" altLang="fr-FR" sz="1200" b="1" kern="100" dirty="0">
                <a:solidFill>
                  <a:schemeClr val="tx1"/>
                </a:solidFill>
                <a:latin typeface="Calibri" panose="020F0502020204030204" pitchFamily="34" charset="0"/>
                <a:ea typeface="Calibri" panose="020F0502020204030204" pitchFamily="34" charset="0"/>
                <a:cs typeface="Calibri" panose="020F0502020204030204" pitchFamily="34" charset="0"/>
                <a:sym typeface="+mn-ea"/>
              </a:rPr>
              <a:t>en DMZ</a:t>
            </a:r>
          </a:p>
        </p:txBody>
      </p:sp>
      <p:sp>
        <p:nvSpPr>
          <p:cNvPr id="19" name="TextBox 18"/>
          <p:cNvSpPr txBox="1"/>
          <p:nvPr/>
        </p:nvSpPr>
        <p:spPr>
          <a:xfrm>
            <a:off x="1603058" y="1486853"/>
            <a:ext cx="7095649" cy="697706"/>
          </a:xfrm>
          <a:prstGeom prst="rect">
            <a:avLst/>
          </a:prstGeom>
          <a:noFill/>
          <a:ln>
            <a:solidFill>
              <a:schemeClr val="tx1"/>
            </a:solidFill>
          </a:ln>
        </p:spPr>
        <p:txBody>
          <a:bodyPr wrap="square" lIns="68580" tIns="34290" rIns="68580" bIns="34290" rtlCol="0" anchor="t">
            <a:noAutofit/>
          </a:bodyPr>
          <a:lstStyle/>
          <a:p>
            <a:pPr marL="171450">
              <a:lnSpc>
                <a:spcPct val="107000"/>
              </a:lnSpc>
              <a:spcAft>
                <a:spcPts val="600"/>
              </a:spcAft>
            </a:pPr>
            <a:r>
              <a:rPr lang="" altLang="en-US" sz="1500" b="1" kern="100" dirty="0">
                <a:latin typeface="Calibri" panose="020F0502020204030204" pitchFamily="34" charset="0"/>
                <a:ea typeface="Calibri" panose="020F0502020204030204" pitchFamily="34" charset="0"/>
                <a:cs typeface="Times New Roman" panose="02020603050405020304" pitchFamily="18" charset="0"/>
              </a:rPr>
              <a:t>I</a:t>
            </a: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l n’y a aucun commutateur pour isoler la zone DMZ. Cela augmente le risque de propagation d’attaques vers le r</a:t>
            </a:r>
            <a:r>
              <a:rPr lang="en-US" altLang="en-US" sz="1500"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seau interne si un serveur expos</a:t>
            </a:r>
            <a:r>
              <a:rPr lang="en-US" altLang="en-US" sz="1500"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 est compromis.</a:t>
            </a:r>
          </a:p>
        </p:txBody>
      </p:sp>
      <p:sp>
        <p:nvSpPr>
          <p:cNvPr id="20" name="Rectangle 19"/>
          <p:cNvSpPr/>
          <p:nvPr/>
        </p:nvSpPr>
        <p:spPr>
          <a:xfrm>
            <a:off x="1602899" y="3885962"/>
            <a:ext cx="7095967" cy="25031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4129564"/>
            <a:ext cx="7096125" cy="834866"/>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Impact : Absence de segmentation expose l’infrastructure interne en cas de compromission du serveur web. Un attaquant pourrait potentiellement se deplacer lateralement vers d’autres parties de reseau interne.</a:t>
            </a:r>
          </a:p>
        </p:txBody>
      </p:sp>
      <p:sp>
        <p:nvSpPr>
          <p:cNvPr id="3" name="Rectangle 2"/>
          <p:cNvSpPr/>
          <p:nvPr/>
        </p:nvSpPr>
        <p:spPr>
          <a:xfrm>
            <a:off x="1603058" y="4964907"/>
            <a:ext cx="7095649" cy="29003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4487" y="5255419"/>
            <a:ext cx="7095649" cy="486251"/>
          </a:xfrm>
          <a:prstGeom prst="rect">
            <a:avLst/>
          </a:prstGeom>
          <a:noFill/>
          <a:ln>
            <a:solidFill>
              <a:schemeClr val="tx1"/>
            </a:solidFill>
          </a:ln>
        </p:spPr>
        <p:txBody>
          <a:bodyPr wrap="square" lIns="68580" tIns="34290" rIns="68580" bIns="34290" rtlCol="0" anchor="t">
            <a:noAutofit/>
          </a:bodyPr>
          <a:lstStyle/>
          <a:p>
            <a:pPr>
              <a:lnSpc>
                <a:spcPct val="107000"/>
              </a:lnSpc>
            </a:pPr>
            <a:r>
              <a:rPr lang="" altLang="fr-FR" sz="1350" b="1" kern="100" dirty="0">
                <a:latin typeface="Calibri" panose="020F0502020204030204" pitchFamily="34" charset="0"/>
                <a:ea typeface="Calibri" panose="020F0502020204030204" pitchFamily="34" charset="0"/>
                <a:cs typeface="Times New Roman" panose="02020603050405020304" pitchFamily="18" charset="0"/>
              </a:rPr>
              <a:t>Mettre en place un commutateur dans la DMZ pour permettre la segmentation en VLANs et un controle interne du traffic</a:t>
            </a:r>
          </a:p>
        </p:txBody>
      </p:sp>
      <p:sp>
        <p:nvSpPr>
          <p:cNvPr id="8" name="Rectangle 7"/>
          <p:cNvSpPr/>
          <p:nvPr/>
        </p:nvSpPr>
        <p:spPr>
          <a:xfrm>
            <a:off x="1603154" y="2414841"/>
            <a:ext cx="7095712" cy="197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panose="020F0502020204030204"/>
              <a:cs typeface="Calibri" panose="020F0502020204030204"/>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6</a:t>
            </a: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93685"/>
            <a:ext cx="305628" cy="3095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pic>
        <p:nvPicPr>
          <p:cNvPr id="5" name="Image 4"/>
          <p:cNvPicPr>
            <a:picLocks noChangeAspect="1"/>
          </p:cNvPicPr>
          <p:nvPr/>
        </p:nvPicPr>
        <p:blipFill>
          <a:blip r:embed="rId3"/>
          <a:stretch>
            <a:fillRect/>
          </a:stretch>
        </p:blipFill>
        <p:spPr>
          <a:xfrm>
            <a:off x="2801303" y="2784158"/>
            <a:ext cx="3916204" cy="1054894"/>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schemeClr val="tx1"/>
                </a:solidFill>
                <a:latin typeface="Calibri" panose="020F0502020204030204"/>
                <a:ea typeface="Calibri" panose="020F0502020204030204"/>
                <a:cs typeface="Calibri" panose="020F0502020204030204"/>
              </a:rPr>
              <a:t>Pas de gestion hors bande des </a:t>
            </a:r>
            <a:r>
              <a:rPr lang="en-US" altLang="en-US" sz="1200" b="1" dirty="0">
                <a:solidFill>
                  <a:schemeClr val="tx1"/>
                </a:solidFill>
                <a:latin typeface="Calibri" panose="020F0502020204030204"/>
                <a:ea typeface="Calibri" panose="020F0502020204030204"/>
                <a:cs typeface="Calibri" panose="020F0502020204030204"/>
              </a:rPr>
              <a:t>é</a:t>
            </a:r>
            <a:r>
              <a:rPr lang="en-US" altLang="fr-FR" sz="1200" b="1" dirty="0">
                <a:solidFill>
                  <a:schemeClr val="tx1"/>
                </a:solidFill>
                <a:latin typeface="Calibri" panose="020F0502020204030204"/>
                <a:ea typeface="Calibri" panose="020F0502020204030204"/>
                <a:cs typeface="Calibri" panose="020F0502020204030204"/>
              </a:rPr>
              <a:t>quipements</a:t>
            </a:r>
            <a:endParaRPr lang="en-US" sz="1200" b="1" dirty="0">
              <a:solidFill>
                <a:schemeClr val="tx1"/>
              </a:solidFill>
              <a:latin typeface="Calibri" panose="020F0502020204030204"/>
              <a:ea typeface="Calibri" panose="020F0502020204030204"/>
              <a:cs typeface="Calibri" panose="020F0502020204030204"/>
            </a:endParaRPr>
          </a:p>
        </p:txBody>
      </p:sp>
      <p:sp>
        <p:nvSpPr>
          <p:cNvPr id="19" name="TextBox 18"/>
          <p:cNvSpPr txBox="1"/>
          <p:nvPr/>
        </p:nvSpPr>
        <p:spPr>
          <a:xfrm>
            <a:off x="1610995" y="1486709"/>
            <a:ext cx="7095712" cy="1129861"/>
          </a:xfrm>
          <a:prstGeom prst="rect">
            <a:avLst/>
          </a:prstGeom>
          <a:noFill/>
          <a:ln>
            <a:solidFill>
              <a:schemeClr val="tx1"/>
            </a:solidFill>
          </a:ln>
        </p:spPr>
        <p:txBody>
          <a:bodyPr wrap="square" lIns="68580" tIns="34290" rIns="68580" bIns="34290" rtlCol="0" anchor="t">
            <a:spAutoFit/>
          </a:bodyPr>
          <a:lstStyle/>
          <a:p>
            <a:pPr marL="171450">
              <a:lnSpc>
                <a:spcPct val="107000"/>
              </a:lnSpc>
              <a:spcAft>
                <a:spcPts val="600"/>
              </a:spcAft>
            </a:pPr>
            <a:r>
              <a:rPr lang="en-US" altLang="fr-FR" b="1" kern="100" dirty="0">
                <a:latin typeface="Calibri" panose="020F0502020204030204" pitchFamily="34" charset="0"/>
                <a:ea typeface="Calibri" panose="020F0502020204030204" pitchFamily="34" charset="0"/>
                <a:cs typeface="Calibri" panose="020F0502020204030204" pitchFamily="34" charset="0"/>
              </a:rPr>
              <a:t>En cas de panne r</a:t>
            </a:r>
            <a:r>
              <a:rPr lang="en-US" altLang="en-US" b="1" kern="100" dirty="0">
                <a:latin typeface="Calibri" panose="020F0502020204030204" pitchFamily="34" charset="0"/>
                <a:ea typeface="Calibri" panose="020F0502020204030204" pitchFamily="34" charset="0"/>
                <a:cs typeface="Calibri" panose="020F0502020204030204" pitchFamily="34" charset="0"/>
              </a:rPr>
              <a:t>é</a:t>
            </a:r>
            <a:r>
              <a:rPr lang="en-US" altLang="fr-FR" b="1" kern="100" dirty="0">
                <a:latin typeface="Calibri" panose="020F0502020204030204" pitchFamily="34" charset="0"/>
                <a:ea typeface="Calibri" panose="020F0502020204030204" pitchFamily="34" charset="0"/>
                <a:cs typeface="Calibri" panose="020F0502020204030204" pitchFamily="34" charset="0"/>
              </a:rPr>
              <a:t>seau, il est impossible de g</a:t>
            </a:r>
            <a:r>
              <a:rPr lang="en-US" altLang="en-US" b="1" kern="100" dirty="0">
                <a:latin typeface="Calibri" panose="020F0502020204030204" pitchFamily="34" charset="0"/>
                <a:ea typeface="Calibri" panose="020F0502020204030204" pitchFamily="34" charset="0"/>
                <a:cs typeface="Calibri" panose="020F0502020204030204" pitchFamily="34" charset="0"/>
              </a:rPr>
              <a:t>é</a:t>
            </a:r>
            <a:r>
              <a:rPr lang="en-US" altLang="fr-FR" b="1" kern="100" dirty="0">
                <a:latin typeface="Calibri" panose="020F0502020204030204" pitchFamily="34" charset="0"/>
                <a:ea typeface="Calibri" panose="020F0502020204030204" pitchFamily="34" charset="0"/>
                <a:cs typeface="Calibri" panose="020F0502020204030204" pitchFamily="34" charset="0"/>
              </a:rPr>
              <a:t>rer les </a:t>
            </a:r>
            <a:r>
              <a:rPr lang="en-US" altLang="en-US" b="1" kern="100" dirty="0">
                <a:latin typeface="Calibri" panose="020F0502020204030204" pitchFamily="34" charset="0"/>
                <a:ea typeface="Calibri" panose="020F0502020204030204" pitchFamily="34" charset="0"/>
                <a:cs typeface="Calibri" panose="020F0502020204030204" pitchFamily="34" charset="0"/>
              </a:rPr>
              <a:t>é</a:t>
            </a:r>
            <a:r>
              <a:rPr lang="en-US" altLang="fr-FR" b="1" kern="100" dirty="0">
                <a:latin typeface="Calibri" panose="020F0502020204030204" pitchFamily="34" charset="0"/>
                <a:ea typeface="Calibri" panose="020F0502020204030204" pitchFamily="34" charset="0"/>
                <a:cs typeface="Calibri" panose="020F0502020204030204" pitchFamily="34" charset="0"/>
              </a:rPr>
              <a:t>quipements à distance car aucun acc</a:t>
            </a:r>
            <a:r>
              <a:rPr lang="" altLang="en-US" b="1" kern="100" dirty="0">
                <a:latin typeface="Calibri" panose="020F0502020204030204" pitchFamily="34" charset="0"/>
                <a:ea typeface="Calibri" panose="020F0502020204030204" pitchFamily="34" charset="0"/>
                <a:cs typeface="Calibri" panose="020F0502020204030204" pitchFamily="34" charset="0"/>
              </a:rPr>
              <a:t>è</a:t>
            </a:r>
            <a:r>
              <a:rPr lang="en-US" altLang="fr-FR" b="1" kern="100" dirty="0">
                <a:latin typeface="Calibri" panose="020F0502020204030204" pitchFamily="34" charset="0"/>
                <a:ea typeface="Calibri" panose="020F0502020204030204" pitchFamily="34" charset="0"/>
                <a:cs typeface="Calibri" panose="020F0502020204030204" pitchFamily="34" charset="0"/>
              </a:rPr>
              <a:t>s alternatif (hors bande) n’est disponible.</a:t>
            </a:r>
          </a:p>
          <a:p>
            <a:pPr marL="171450">
              <a:lnSpc>
                <a:spcPct val="107000"/>
              </a:lnSpc>
              <a:spcAft>
                <a:spcPts val="600"/>
              </a:spcAft>
            </a:pPr>
            <a:endParaRPr lang="fr-FR" sz="975" b="1" u="sng" kern="100" dirty="0">
              <a:latin typeface="Times New Roman" panose="02020603050405020304" pitchFamily="18" charset="0"/>
              <a:ea typeface="Calibri" panose="020F0502020204030204" pitchFamily="34" charset="0"/>
              <a:cs typeface="Times New Roman" panose="02020603050405020304" pitchFamily="18" charset="0"/>
            </a:endParaRPr>
          </a:p>
          <a:p>
            <a:pPr marL="171450">
              <a:lnSpc>
                <a:spcPct val="107000"/>
              </a:lnSpc>
              <a:spcAft>
                <a:spcPts val="600"/>
              </a:spcAft>
            </a:pPr>
            <a:endParaRPr lang="fr-FR" sz="975"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0" name="Rectangle 19"/>
          <p:cNvSpPr/>
          <p:nvPr/>
        </p:nvSpPr>
        <p:spPr>
          <a:xfrm>
            <a:off x="1602899" y="3885962"/>
            <a:ext cx="7095967" cy="25031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4129564"/>
            <a:ext cx="7096125" cy="550545"/>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I</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mpact : Impossible de g</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rer les </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quipements </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en cas de </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panne r</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seau.</a:t>
            </a:r>
          </a:p>
          <a:p>
            <a:pPr lvl="0">
              <a:lnSpc>
                <a:spcPct val="107000"/>
              </a:lnSpc>
            </a:pP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 Aucun acc</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è</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s alternatif n’est pr</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vu pour l’administration en cas de coupure.</a:t>
            </a:r>
            <a:endParaRPr 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 name="Rectangle 2"/>
          <p:cNvSpPr/>
          <p:nvPr/>
        </p:nvSpPr>
        <p:spPr>
          <a:xfrm>
            <a:off x="1602899" y="4680160"/>
            <a:ext cx="7095712" cy="2503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4923473"/>
            <a:ext cx="7095649" cy="607695"/>
          </a:xfrm>
          <a:prstGeom prst="rect">
            <a:avLst/>
          </a:prstGeom>
          <a:noFill/>
          <a:ln>
            <a:solidFill>
              <a:schemeClr val="tx1"/>
            </a:solidFill>
          </a:ln>
        </p:spPr>
        <p:txBody>
          <a:bodyPr wrap="square" lIns="68580" tIns="34290" rIns="68580" bIns="34290" rtlCol="0" anchor="t">
            <a:noAutofit/>
          </a:bodyPr>
          <a:lstStyle/>
          <a:p>
            <a:pPr>
              <a:lnSpc>
                <a:spcPct val="107000"/>
              </a:lnSpc>
            </a:pPr>
            <a:r>
              <a:rPr lang="en-US" altLang="fr-FR" b="1" kern="100" dirty="0">
                <a:latin typeface="Calibri" panose="020F0502020204030204" pitchFamily="34" charset="0"/>
                <a:ea typeface="Calibri" panose="020F0502020204030204" pitchFamily="34" charset="0"/>
                <a:cs typeface="Times New Roman" panose="02020603050405020304" pitchFamily="18" charset="0"/>
              </a:rPr>
              <a:t>Ajouter une interface de gestion hors bande (ex: console out-of-band).</a:t>
            </a:r>
            <a:endParaRPr lang="fr-FR" b="1"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603154" y="2414841"/>
            <a:ext cx="7095712" cy="197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panose="020F0502020204030204"/>
              <a:cs typeface="Calibri" panose="020F0502020204030204"/>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7</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pic>
        <p:nvPicPr>
          <p:cNvPr id="5" name="Image 4"/>
          <p:cNvPicPr>
            <a:picLocks noChangeAspect="1"/>
          </p:cNvPicPr>
          <p:nvPr/>
        </p:nvPicPr>
        <p:blipFill>
          <a:blip r:embed="rId3"/>
          <a:stretch>
            <a:fillRect/>
          </a:stretch>
        </p:blipFill>
        <p:spPr>
          <a:xfrm>
            <a:off x="3071336" y="2721769"/>
            <a:ext cx="3489008" cy="1164431"/>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schemeClr val="tx1"/>
                </a:solidFill>
                <a:latin typeface="Calibri" panose="020F0502020204030204"/>
                <a:ea typeface="Calibri" panose="020F0502020204030204"/>
                <a:cs typeface="Calibri" panose="020F0502020204030204"/>
              </a:rPr>
              <a:t>FAI non document</a:t>
            </a:r>
            <a:r>
              <a:rPr lang="en-US" altLang="en-US" sz="1200" b="1" dirty="0">
                <a:solidFill>
                  <a:schemeClr val="tx1"/>
                </a:solidFill>
                <a:latin typeface="Calibri" panose="020F0502020204030204"/>
                <a:ea typeface="Calibri" panose="020F0502020204030204"/>
                <a:cs typeface="Calibri" panose="020F0502020204030204"/>
              </a:rPr>
              <a:t>é</a:t>
            </a:r>
            <a:r>
              <a:rPr lang="en-US" altLang="fr-FR" sz="1200" b="1" dirty="0">
                <a:solidFill>
                  <a:schemeClr val="tx1"/>
                </a:solidFill>
                <a:latin typeface="Calibri" panose="020F0502020204030204"/>
                <a:ea typeface="Calibri" panose="020F0502020204030204"/>
                <a:cs typeface="Calibri" panose="020F0502020204030204"/>
              </a:rPr>
              <a:t> et absence de redondance WAN</a:t>
            </a:r>
            <a:endParaRPr lang="en-US" sz="1200" b="1" dirty="0">
              <a:solidFill>
                <a:schemeClr val="tx1"/>
              </a:solidFill>
              <a:latin typeface="Calibri" panose="020F0502020204030204"/>
              <a:ea typeface="Calibri" panose="020F0502020204030204"/>
              <a:cs typeface="Calibri" panose="020F0502020204030204"/>
            </a:endParaRPr>
          </a:p>
        </p:txBody>
      </p:sp>
      <p:sp>
        <p:nvSpPr>
          <p:cNvPr id="19" name="TextBox 18"/>
          <p:cNvSpPr txBox="1"/>
          <p:nvPr/>
        </p:nvSpPr>
        <p:spPr>
          <a:xfrm>
            <a:off x="1603058" y="1486852"/>
            <a:ext cx="7095649" cy="2214563"/>
          </a:xfrm>
          <a:prstGeom prst="rect">
            <a:avLst/>
          </a:prstGeom>
          <a:noFill/>
          <a:ln>
            <a:solidFill>
              <a:schemeClr val="tx1"/>
            </a:solidFill>
          </a:ln>
        </p:spPr>
        <p:txBody>
          <a:bodyPr wrap="square" lIns="68580" tIns="34290" rIns="68580" bIns="34290" rtlCol="0" anchor="t">
            <a:noAutofit/>
          </a:bodyPr>
          <a:lstStyle/>
          <a:p>
            <a:pPr marL="171450">
              <a:lnSpc>
                <a:spcPct val="107000"/>
              </a:lnSpc>
              <a:spcAft>
                <a:spcPts val="600"/>
              </a:spcAft>
            </a:pPr>
            <a:r>
              <a:rPr lang="en-US" altLang="fr-FR" sz="1350" b="1" kern="100" dirty="0">
                <a:latin typeface="Calibri" panose="020F0502020204030204" pitchFamily="34" charset="0"/>
                <a:ea typeface="Calibri" panose="020F0502020204030204" pitchFamily="34" charset="0"/>
                <a:cs typeface="Calibri" panose="020F0502020204030204" pitchFamily="34" charset="0"/>
              </a:rPr>
              <a:t>Aucun d</a:t>
            </a:r>
            <a:r>
              <a:rPr lang="en-US" altLang="en-US" sz="1350" b="1" kern="100" dirty="0">
                <a:latin typeface="Calibri" panose="020F0502020204030204" pitchFamily="34" charset="0"/>
                <a:ea typeface="Calibri" panose="020F0502020204030204" pitchFamily="34" charset="0"/>
                <a:cs typeface="Calibri" panose="020F0502020204030204" pitchFamily="34" charset="0"/>
              </a:rPr>
              <a:t>é</a:t>
            </a:r>
            <a:r>
              <a:rPr lang="en-US" altLang="fr-FR" sz="1350" b="1" kern="100" dirty="0">
                <a:latin typeface="Calibri" panose="020F0502020204030204" pitchFamily="34" charset="0"/>
                <a:ea typeface="Calibri" panose="020F0502020204030204" pitchFamily="34" charset="0"/>
                <a:cs typeface="Calibri" panose="020F0502020204030204" pitchFamily="34" charset="0"/>
              </a:rPr>
              <a:t>tail sur le fournisseur d’acc</a:t>
            </a:r>
            <a:r>
              <a:rPr lang="" altLang="en-US" sz="1350" b="1" kern="100" dirty="0">
                <a:latin typeface="Calibri" panose="020F0502020204030204" pitchFamily="34" charset="0"/>
                <a:ea typeface="Calibri" panose="020F0502020204030204" pitchFamily="34" charset="0"/>
                <a:cs typeface="Calibri" panose="020F0502020204030204" pitchFamily="34" charset="0"/>
              </a:rPr>
              <a:t>è</a:t>
            </a:r>
            <a:r>
              <a:rPr lang="en-US" altLang="fr-FR" sz="1350" b="1" kern="100" dirty="0">
                <a:latin typeface="Calibri" panose="020F0502020204030204" pitchFamily="34" charset="0"/>
                <a:ea typeface="Calibri" panose="020F0502020204030204" pitchFamily="34" charset="0"/>
                <a:cs typeface="Calibri" panose="020F0502020204030204" pitchFamily="34" charset="0"/>
              </a:rPr>
              <a:t>s Internet (nom, contrat, liaison, IP publique) n’est document</a:t>
            </a:r>
            <a:r>
              <a:rPr lang="en-US" altLang="en-US" sz="1350" b="1" kern="100" dirty="0">
                <a:latin typeface="Calibri" panose="020F0502020204030204" pitchFamily="34" charset="0"/>
                <a:ea typeface="Calibri" panose="020F0502020204030204" pitchFamily="34" charset="0"/>
                <a:cs typeface="Calibri" panose="020F0502020204030204" pitchFamily="34" charset="0"/>
              </a:rPr>
              <a:t>é</a:t>
            </a:r>
            <a:r>
              <a:rPr lang="en-US" altLang="fr-FR" sz="1350" b="1" kern="100" dirty="0">
                <a:latin typeface="Calibri" panose="020F0502020204030204" pitchFamily="34" charset="0"/>
                <a:ea typeface="Calibri" panose="020F0502020204030204" pitchFamily="34" charset="0"/>
                <a:cs typeface="Calibri" panose="020F0502020204030204" pitchFamily="34" charset="0"/>
              </a:rPr>
              <a:t>. En cas de panne du fournisseur principal, aucun lien secondaire n’est pr</a:t>
            </a:r>
            <a:r>
              <a:rPr lang="en-US" altLang="en-US" sz="1350" b="1" kern="100" dirty="0">
                <a:latin typeface="Calibri" panose="020F0502020204030204" pitchFamily="34" charset="0"/>
                <a:ea typeface="Calibri" panose="020F0502020204030204" pitchFamily="34" charset="0"/>
                <a:cs typeface="Calibri" panose="020F0502020204030204" pitchFamily="34" charset="0"/>
              </a:rPr>
              <a:t>é</a:t>
            </a:r>
            <a:r>
              <a:rPr lang="en-US" altLang="fr-FR" sz="1350" b="1" kern="100" dirty="0">
                <a:latin typeface="Calibri" panose="020F0502020204030204" pitchFamily="34" charset="0"/>
                <a:ea typeface="Calibri" panose="020F0502020204030204" pitchFamily="34" charset="0"/>
                <a:cs typeface="Calibri" panose="020F0502020204030204" pitchFamily="34" charset="0"/>
              </a:rPr>
              <a:t>vu pour garantir la continuit</a:t>
            </a:r>
            <a:r>
              <a:rPr lang="en-US" altLang="en-US" sz="1350" b="1" kern="100" dirty="0">
                <a:latin typeface="Calibri" panose="020F0502020204030204" pitchFamily="34" charset="0"/>
                <a:ea typeface="Calibri" panose="020F0502020204030204" pitchFamily="34" charset="0"/>
                <a:cs typeface="Calibri" panose="020F0502020204030204" pitchFamily="34" charset="0"/>
              </a:rPr>
              <a:t>é</a:t>
            </a:r>
            <a:r>
              <a:rPr lang="en-US" altLang="fr-FR" sz="1350" b="1" kern="100" dirty="0">
                <a:latin typeface="Calibri" panose="020F0502020204030204" pitchFamily="34" charset="0"/>
                <a:ea typeface="Calibri" panose="020F0502020204030204" pitchFamily="34" charset="0"/>
                <a:cs typeface="Calibri" panose="020F0502020204030204" pitchFamily="34" charset="0"/>
              </a:rPr>
              <a:t> de service.</a:t>
            </a:r>
          </a:p>
          <a:p>
            <a:pPr marL="171450">
              <a:lnSpc>
                <a:spcPct val="107000"/>
              </a:lnSpc>
              <a:spcAft>
                <a:spcPts val="600"/>
              </a:spcAft>
            </a:pPr>
            <a:endParaRPr lang="en-US" altLang="fr-FR" sz="1350" b="1" kern="100" dirty="0">
              <a:latin typeface="Calibri" panose="020F0502020204030204" pitchFamily="34" charset="0"/>
              <a:ea typeface="Calibri" panose="020F0502020204030204" pitchFamily="34" charset="0"/>
              <a:cs typeface="Calibri" panose="020F0502020204030204" pitchFamily="34" charset="0"/>
            </a:endParaRPr>
          </a:p>
          <a:p>
            <a:pPr marL="171450">
              <a:lnSpc>
                <a:spcPct val="107000"/>
              </a:lnSpc>
              <a:spcAft>
                <a:spcPts val="600"/>
              </a:spcAft>
            </a:pPr>
            <a:endParaRPr lang="en-US" altLang="fr-FR" sz="1350" b="1" kern="100" dirty="0">
              <a:latin typeface="Calibri" panose="020F0502020204030204" pitchFamily="34" charset="0"/>
              <a:ea typeface="Calibri" panose="020F0502020204030204" pitchFamily="34" charset="0"/>
              <a:cs typeface="Calibri" panose="020F0502020204030204" pitchFamily="34" charset="0"/>
            </a:endParaRPr>
          </a:p>
          <a:p>
            <a:pPr marL="171450">
              <a:lnSpc>
                <a:spcPct val="107000"/>
              </a:lnSpc>
              <a:spcAft>
                <a:spcPts val="600"/>
              </a:spcAft>
            </a:pPr>
            <a:endParaRPr lang="en-US" altLang="fr-FR" sz="1350" b="1" kern="100" dirty="0">
              <a:latin typeface="Calibri" panose="020F0502020204030204" pitchFamily="34" charset="0"/>
              <a:ea typeface="Calibri" panose="020F0502020204030204" pitchFamily="34" charset="0"/>
              <a:cs typeface="Calibri" panose="020F0502020204030204" pitchFamily="34" charset="0"/>
            </a:endParaRPr>
          </a:p>
          <a:p>
            <a:pPr marL="171450">
              <a:lnSpc>
                <a:spcPct val="107000"/>
              </a:lnSpc>
              <a:spcAft>
                <a:spcPts val="600"/>
              </a:spcAft>
            </a:pPr>
            <a:endParaRPr lang="fr-FR" sz="1350" b="1" kern="100" dirty="0">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p:cNvSpPr/>
          <p:nvPr/>
        </p:nvSpPr>
        <p:spPr>
          <a:xfrm>
            <a:off x="1602899" y="3885962"/>
            <a:ext cx="7095967" cy="25031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4129564"/>
            <a:ext cx="7096125" cy="542925"/>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Impact : Coupure Internet/WAN prolong</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e en cas de panne du fournisseur.</a:t>
            </a:r>
          </a:p>
          <a:p>
            <a:pPr lvl="0">
              <a:lnSpc>
                <a:spcPct val="107000"/>
              </a:lnSpc>
            </a:pP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 Aucune documentation sur le FAI ni solution de secours n’est pr</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vue.</a:t>
            </a:r>
            <a:endParaRPr 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 name="Rectangle 2"/>
          <p:cNvSpPr/>
          <p:nvPr/>
        </p:nvSpPr>
        <p:spPr>
          <a:xfrm>
            <a:off x="1602899" y="4680160"/>
            <a:ext cx="7095712" cy="2503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4487" y="4923473"/>
            <a:ext cx="7095649" cy="526256"/>
          </a:xfrm>
          <a:prstGeom prst="rect">
            <a:avLst/>
          </a:prstGeom>
          <a:noFill/>
          <a:ln>
            <a:solidFill>
              <a:schemeClr val="tx1"/>
            </a:solidFill>
          </a:ln>
        </p:spPr>
        <p:txBody>
          <a:bodyPr wrap="square" lIns="68580" tIns="34290" rIns="68580" bIns="34290" rtlCol="0" anchor="t">
            <a:noAutofit/>
          </a:bodyPr>
          <a:lstStyle/>
          <a:p>
            <a:pPr>
              <a:lnSpc>
                <a:spcPct val="107000"/>
              </a:lnSpc>
            </a:pP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Ajouter les d</a:t>
            </a:r>
            <a:r>
              <a:rPr lang="en-US" altLang="en-US" sz="1500"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tails du FAI (liaison, IP publique, contrat, points de coupure...</a:t>
            </a:r>
            <a:r>
              <a:rPr lang="en-US" altLang="fr-FR" sz="900" kern="100" dirty="0">
                <a:latin typeface="Calibri" panose="020F0502020204030204" pitchFamily="34" charset="0"/>
                <a:ea typeface="Calibri" panose="020F0502020204030204" pitchFamily="34" charset="0"/>
                <a:cs typeface="Times New Roman" panose="02020603050405020304" pitchFamily="18" charset="0"/>
              </a:rPr>
              <a:t>).</a:t>
            </a:r>
            <a:endParaRPr lang="fr-FR" sz="900"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603154" y="2414841"/>
            <a:ext cx="7095712" cy="197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panose="020F0502020204030204"/>
              <a:cs typeface="Calibri" panose="020F0502020204030204"/>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8</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pic>
        <p:nvPicPr>
          <p:cNvPr id="5" name="Image 4"/>
          <p:cNvPicPr>
            <a:picLocks noChangeAspect="1"/>
          </p:cNvPicPr>
          <p:nvPr/>
        </p:nvPicPr>
        <p:blipFill>
          <a:blip r:embed="rId3"/>
          <a:stretch>
            <a:fillRect/>
          </a:stretch>
        </p:blipFill>
        <p:spPr>
          <a:xfrm>
            <a:off x="2548890" y="2760822"/>
            <a:ext cx="4455795" cy="86534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E0E82-77DC-C816-E69C-A006CDF38CD8}"/>
            </a:ext>
          </a:extLst>
        </p:cNvPr>
        <p:cNvGrpSpPr/>
        <p:nvPr/>
      </p:nvGrpSpPr>
      <p:grpSpPr>
        <a:xfrm>
          <a:off x="0" y="0"/>
          <a:ext cx="0" cy="0"/>
          <a:chOff x="0" y="0"/>
          <a:chExt cx="0" cy="0"/>
        </a:xfrm>
      </p:grpSpPr>
      <p:sp>
        <p:nvSpPr>
          <p:cNvPr id="2" name="Titre 1">
            <a:extLst>
              <a:ext uri="{FF2B5EF4-FFF2-40B4-BE49-F238E27FC236}">
                <a16:creationId xmlns:a16="http://schemas.microsoft.com/office/drawing/2014/main" id="{158DA4CC-A3F7-5675-6414-C208B95331E5}"/>
              </a:ext>
            </a:extLst>
          </p:cNvPr>
          <p:cNvSpPr>
            <a:spLocks noGrp="1"/>
          </p:cNvSpPr>
          <p:nvPr>
            <p:ph type="title"/>
          </p:nvPr>
        </p:nvSpPr>
        <p:spPr>
          <a:xfrm>
            <a:off x="3108887" y="1034191"/>
            <a:ext cx="7315746" cy="660279"/>
          </a:xfrm>
        </p:spPr>
        <p:txBody>
          <a:bodyPr/>
          <a:lstStyle/>
          <a:p>
            <a:r>
              <a:rPr lang="en-US" sz="3200" b="1" dirty="0">
                <a:solidFill>
                  <a:schemeClr val="tx1"/>
                </a:solidFill>
              </a:rPr>
              <a:t>C</a:t>
            </a:r>
            <a:r>
              <a:rPr lang="fr-FR" sz="3200" b="1" dirty="0">
                <a:solidFill>
                  <a:schemeClr val="tx1"/>
                </a:solidFill>
              </a:rPr>
              <a:t>ONTEXTE </a:t>
            </a:r>
          </a:p>
        </p:txBody>
      </p:sp>
      <p:sp>
        <p:nvSpPr>
          <p:cNvPr id="6" name="Rectangle 5">
            <a:extLst>
              <a:ext uri="{FF2B5EF4-FFF2-40B4-BE49-F238E27FC236}">
                <a16:creationId xmlns:a16="http://schemas.microsoft.com/office/drawing/2014/main" id="{C32E3CDE-9D1B-43DB-F618-F92E2234720C}"/>
              </a:ext>
            </a:extLst>
          </p:cNvPr>
          <p:cNvSpPr/>
          <p:nvPr/>
        </p:nvSpPr>
        <p:spPr>
          <a:xfrm>
            <a:off x="564938" y="1980443"/>
            <a:ext cx="7315746" cy="1815882"/>
          </a:xfrm>
          <a:prstGeom prst="rect">
            <a:avLst/>
          </a:prstGeom>
        </p:spPr>
        <p:txBody>
          <a:bodyPr wrap="square">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Après avoir procédé à l’implémentation et au déploiement de son infrastructure réseau, NETCORE- SOLUTION  a souhaité réaliser un audit complet de son système d’information. L’objectif était de vérifier la bonne configuration du réseau, son niveau de sécurisation, ainsi que sa conformité aux normes en vigueur. Dans cette optique, l’entreprise a sollicité  YAMAL -Consulting pour évaluer la conformité de ses configurations, et s’assurer de la fonctionnalité, de la sécurité et de la qualité de service de l’ensemble de son réseau.. </a:t>
            </a:r>
          </a:p>
        </p:txBody>
      </p:sp>
    </p:spTree>
    <p:extLst>
      <p:ext uri="{BB962C8B-B14F-4D97-AF65-F5344CB8AC3E}">
        <p14:creationId xmlns:p14="http://schemas.microsoft.com/office/powerpoint/2010/main" val="3028229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schemeClr val="tx1"/>
                </a:solidFill>
                <a:latin typeface="Calibri" panose="020F0502020204030204"/>
                <a:ea typeface="Calibri" panose="020F0502020204030204"/>
                <a:cs typeface="Calibri" panose="020F0502020204030204"/>
              </a:rPr>
              <a:t>Privil</a:t>
            </a:r>
            <a:r>
              <a:rPr lang="" altLang="en-US" sz="1200" b="1" dirty="0">
                <a:solidFill>
                  <a:schemeClr val="tx1"/>
                </a:solidFill>
                <a:latin typeface="Calibri" panose="020F0502020204030204"/>
                <a:ea typeface="Calibri" panose="020F0502020204030204"/>
                <a:cs typeface="Calibri" panose="020F0502020204030204"/>
              </a:rPr>
              <a:t>è</a:t>
            </a:r>
            <a:r>
              <a:rPr lang="en-US" altLang="fr-FR" sz="1200" b="1" dirty="0">
                <a:solidFill>
                  <a:schemeClr val="tx1"/>
                </a:solidFill>
                <a:latin typeface="Calibri" panose="020F0502020204030204"/>
                <a:ea typeface="Calibri" panose="020F0502020204030204"/>
                <a:cs typeface="Calibri" panose="020F0502020204030204"/>
              </a:rPr>
              <a:t>ges techniques identiques pour tous</a:t>
            </a:r>
            <a:endParaRPr lang="en-US" sz="1200" b="1" dirty="0">
              <a:solidFill>
                <a:schemeClr val="tx1"/>
              </a:solidFill>
              <a:latin typeface="Calibri" panose="020F0502020204030204"/>
              <a:ea typeface="Calibri" panose="020F0502020204030204"/>
              <a:cs typeface="Calibri" panose="020F0502020204030204"/>
            </a:endParaRPr>
          </a:p>
        </p:txBody>
      </p:sp>
      <p:sp>
        <p:nvSpPr>
          <p:cNvPr id="19" name="TextBox 18"/>
          <p:cNvSpPr txBox="1"/>
          <p:nvPr/>
        </p:nvSpPr>
        <p:spPr>
          <a:xfrm>
            <a:off x="1603058" y="1486853"/>
            <a:ext cx="7095649" cy="811530"/>
          </a:xfrm>
          <a:prstGeom prst="rect">
            <a:avLst/>
          </a:prstGeom>
          <a:noFill/>
          <a:ln>
            <a:solidFill>
              <a:schemeClr val="tx1"/>
            </a:solidFill>
          </a:ln>
        </p:spPr>
        <p:txBody>
          <a:bodyPr wrap="square" lIns="68580" tIns="34290" rIns="68580" bIns="34290" rtlCol="0" anchor="t">
            <a:noAutofit/>
          </a:bodyPr>
          <a:lstStyle/>
          <a:p>
            <a:pPr marL="171450">
              <a:lnSpc>
                <a:spcPct val="107000"/>
              </a:lnSpc>
              <a:spcAft>
                <a:spcPts val="600"/>
              </a:spcAft>
            </a:pPr>
            <a:r>
              <a:rPr lang="en-US" altLang="fr-FR" sz="1350" b="1" kern="100" dirty="0">
                <a:ea typeface="Calibri" panose="020F0502020204030204" pitchFamily="34" charset="0"/>
                <a:cs typeface="+mn-lt"/>
              </a:rPr>
              <a:t>Tous les membres techniques disposent des m</a:t>
            </a:r>
            <a:r>
              <a:rPr lang="en-US" altLang="en-US" sz="1350" b="1" kern="100" dirty="0">
                <a:ea typeface="Calibri" panose="020F0502020204030204" pitchFamily="34" charset="0"/>
                <a:cs typeface="+mn-lt"/>
              </a:rPr>
              <a:t>ê</a:t>
            </a:r>
            <a:r>
              <a:rPr lang="en-US" altLang="fr-FR" sz="1350" b="1" kern="100" dirty="0">
                <a:ea typeface="Calibri" panose="020F0502020204030204" pitchFamily="34" charset="0"/>
                <a:cs typeface="+mn-lt"/>
              </a:rPr>
              <a:t>mes droits d’acc</a:t>
            </a:r>
            <a:r>
              <a:rPr lang="" altLang="en-US" sz="1350" b="1" kern="100" dirty="0">
                <a:ea typeface="Calibri" panose="020F0502020204030204" pitchFamily="34" charset="0"/>
                <a:cs typeface="+mn-lt"/>
              </a:rPr>
              <a:t>è</a:t>
            </a:r>
            <a:r>
              <a:rPr lang="en-US" altLang="fr-FR" sz="1350" b="1" kern="100" dirty="0">
                <a:ea typeface="Calibri" panose="020F0502020204030204" pitchFamily="34" charset="0"/>
                <a:cs typeface="+mn-lt"/>
              </a:rPr>
              <a:t>s, ce qui emp</a:t>
            </a:r>
            <a:r>
              <a:rPr lang="en-US" altLang="en-US" sz="1350" b="1" kern="100" dirty="0">
                <a:ea typeface="Calibri" panose="020F0502020204030204" pitchFamily="34" charset="0"/>
                <a:cs typeface="+mn-lt"/>
              </a:rPr>
              <a:t>ê</a:t>
            </a:r>
            <a:r>
              <a:rPr lang="en-US" altLang="fr-FR" sz="1350" b="1" kern="100" dirty="0">
                <a:ea typeface="Calibri" panose="020F0502020204030204" pitchFamily="34" charset="0"/>
                <a:cs typeface="+mn-lt"/>
              </a:rPr>
              <a:t>che toute s</a:t>
            </a:r>
            <a:r>
              <a:rPr lang="en-US" altLang="en-US" sz="1350" b="1" kern="100" dirty="0">
                <a:ea typeface="Calibri" panose="020F0502020204030204" pitchFamily="34" charset="0"/>
                <a:cs typeface="+mn-lt"/>
              </a:rPr>
              <a:t>é</a:t>
            </a:r>
            <a:r>
              <a:rPr lang="en-US" altLang="fr-FR" sz="1350" b="1" kern="100" dirty="0">
                <a:ea typeface="Calibri" panose="020F0502020204030204" pitchFamily="34" charset="0"/>
                <a:cs typeface="+mn-lt"/>
              </a:rPr>
              <a:t>paration des rôles ou contrôle des responsabilit</a:t>
            </a:r>
            <a:r>
              <a:rPr lang="en-US" altLang="en-US" sz="1350" b="1" kern="100" dirty="0">
                <a:ea typeface="Calibri" panose="020F0502020204030204" pitchFamily="34" charset="0"/>
                <a:cs typeface="+mn-lt"/>
              </a:rPr>
              <a:t>é</a:t>
            </a:r>
            <a:r>
              <a:rPr lang="en-US" altLang="fr-FR" sz="1350" b="1" kern="100" dirty="0">
                <a:ea typeface="Calibri" panose="020F0502020204030204" pitchFamily="34" charset="0"/>
                <a:cs typeface="+mn-lt"/>
              </a:rPr>
              <a:t>s. Cela augmente consid</a:t>
            </a:r>
            <a:r>
              <a:rPr lang="en-US" altLang="en-US" sz="1350" b="1" kern="100" dirty="0">
                <a:ea typeface="Calibri" panose="020F0502020204030204" pitchFamily="34" charset="0"/>
                <a:cs typeface="+mn-lt"/>
              </a:rPr>
              <a:t>é</a:t>
            </a:r>
            <a:r>
              <a:rPr lang="en-US" altLang="fr-FR" sz="1350" b="1" kern="100" dirty="0">
                <a:ea typeface="Calibri" panose="020F0502020204030204" pitchFamily="34" charset="0"/>
                <a:cs typeface="+mn-lt"/>
              </a:rPr>
              <a:t>rablement les risques d’abus, d’erreurs humaines et de compromission interne</a:t>
            </a:r>
            <a:r>
              <a:rPr lang="en-US" altLang="fr-FR" sz="975" b="1" u="sng" kern="100" dirty="0">
                <a:latin typeface="Times New Roman" panose="02020603050405020304" pitchFamily="18" charset="0"/>
                <a:ea typeface="Calibri" panose="020F0502020204030204" pitchFamily="34" charset="0"/>
                <a:cs typeface="Times New Roman" panose="02020603050405020304" pitchFamily="18" charset="0"/>
              </a:rPr>
              <a:t>.</a:t>
            </a:r>
          </a:p>
          <a:p>
            <a:pPr marL="171450">
              <a:lnSpc>
                <a:spcPct val="107000"/>
              </a:lnSpc>
              <a:spcAft>
                <a:spcPts val="600"/>
              </a:spcAft>
            </a:pPr>
            <a:endParaRPr lang="fr-FR" sz="975"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0" name="Rectangle 19"/>
          <p:cNvSpPr/>
          <p:nvPr/>
        </p:nvSpPr>
        <p:spPr>
          <a:xfrm>
            <a:off x="1603058" y="3810953"/>
            <a:ext cx="7096125" cy="19621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4016217"/>
            <a:ext cx="7096125" cy="651034"/>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Impact : Risque d’abus, erreurs humaines, compromission interne.</a:t>
            </a:r>
          </a:p>
          <a:p>
            <a:pPr lvl="0">
              <a:lnSpc>
                <a:spcPct val="107000"/>
              </a:lnSpc>
            </a:pP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 Aucun contrôle diff</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renci</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des droits d’acc</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è</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s n’est appliqu</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500" kern="0"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rPr>
              <a:t>.</a:t>
            </a:r>
            <a:endParaRPr lang="fr-FR" sz="1500" kern="0"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Rectangle 2"/>
          <p:cNvSpPr/>
          <p:nvPr/>
        </p:nvSpPr>
        <p:spPr>
          <a:xfrm>
            <a:off x="1602899" y="4680160"/>
            <a:ext cx="7095712" cy="2503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4923473"/>
            <a:ext cx="7095649" cy="505301"/>
          </a:xfrm>
          <a:prstGeom prst="rect">
            <a:avLst/>
          </a:prstGeom>
          <a:noFill/>
          <a:ln>
            <a:solidFill>
              <a:schemeClr val="tx1"/>
            </a:solidFill>
          </a:ln>
        </p:spPr>
        <p:txBody>
          <a:bodyPr wrap="square" lIns="68580" tIns="34290" rIns="68580" bIns="34290" rtlCol="0" anchor="t">
            <a:noAutofit/>
          </a:bodyPr>
          <a:lstStyle/>
          <a:p>
            <a:pPr>
              <a:lnSpc>
                <a:spcPct val="107000"/>
              </a:lnSpc>
            </a:pP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Appliquer une strat</a:t>
            </a:r>
            <a:r>
              <a:rPr lang="en-US" altLang="en-US" sz="1500"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gie RBAC (role-based access control).</a:t>
            </a:r>
            <a:endParaRPr lang="fr-FR" sz="1500" b="1"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603058" y="2298383"/>
            <a:ext cx="7095649" cy="257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panose="020F0502020204030204"/>
              <a:cs typeface="Calibri" panose="020F0502020204030204"/>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9</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pic>
        <p:nvPicPr>
          <p:cNvPr id="5" name="Image 4"/>
          <p:cNvPicPr>
            <a:picLocks noChangeAspect="1"/>
          </p:cNvPicPr>
          <p:nvPr/>
        </p:nvPicPr>
        <p:blipFill>
          <a:blip r:embed="rId3"/>
          <a:stretch>
            <a:fillRect/>
          </a:stretch>
        </p:blipFill>
        <p:spPr>
          <a:xfrm>
            <a:off x="3558541" y="2651760"/>
            <a:ext cx="3082766" cy="1056799"/>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schemeClr val="tx1"/>
                </a:solidFill>
                <a:latin typeface="Calibri" panose="020F0502020204030204"/>
                <a:ea typeface="Calibri" panose="020F0502020204030204"/>
                <a:cs typeface="Calibri" panose="020F0502020204030204"/>
              </a:rPr>
              <a:t>Services critiques sans redondance (DHCP/DNS/AD)</a:t>
            </a:r>
            <a:endParaRPr lang="en-US" sz="1200" b="1" dirty="0">
              <a:solidFill>
                <a:schemeClr val="tx1"/>
              </a:solidFill>
              <a:latin typeface="Calibri" panose="020F0502020204030204"/>
              <a:ea typeface="Calibri" panose="020F0502020204030204"/>
              <a:cs typeface="Calibri" panose="020F0502020204030204"/>
            </a:endParaRPr>
          </a:p>
        </p:txBody>
      </p:sp>
      <p:sp>
        <p:nvSpPr>
          <p:cNvPr id="19" name="TextBox 18"/>
          <p:cNvSpPr txBox="1"/>
          <p:nvPr/>
        </p:nvSpPr>
        <p:spPr>
          <a:xfrm>
            <a:off x="1603534" y="1486853"/>
            <a:ext cx="7111365" cy="686276"/>
          </a:xfrm>
          <a:prstGeom prst="rect">
            <a:avLst/>
          </a:prstGeom>
          <a:noFill/>
          <a:ln>
            <a:solidFill>
              <a:schemeClr val="tx1"/>
            </a:solidFill>
          </a:ln>
        </p:spPr>
        <p:txBody>
          <a:bodyPr wrap="square" lIns="68580" tIns="34290" rIns="68580" bIns="34290" rtlCol="0" anchor="t">
            <a:noAutofit/>
          </a:bodyPr>
          <a:lstStyle/>
          <a:p>
            <a:pPr marL="171450">
              <a:lnSpc>
                <a:spcPct val="107000"/>
              </a:lnSpc>
              <a:spcAft>
                <a:spcPts val="600"/>
              </a:spcAft>
            </a:pPr>
            <a:r>
              <a:rPr lang="en-US" altLang="fr-FR" sz="1350" b="1" kern="100" dirty="0">
                <a:latin typeface="Calibri" panose="020F0502020204030204" pitchFamily="34" charset="0"/>
                <a:ea typeface="Calibri" panose="020F0502020204030204" pitchFamily="34" charset="0"/>
                <a:cs typeface="Calibri" panose="020F0502020204030204" pitchFamily="34" charset="0"/>
              </a:rPr>
              <a:t>Les services essentiels comme DHCP, DNS et Active Directory sont centralis</a:t>
            </a:r>
            <a:r>
              <a:rPr lang="en-US" altLang="en-US" sz="1350" b="1" kern="100" dirty="0">
                <a:latin typeface="Calibri" panose="020F0502020204030204" pitchFamily="34" charset="0"/>
                <a:ea typeface="Calibri" panose="020F0502020204030204" pitchFamily="34" charset="0"/>
                <a:cs typeface="Calibri" panose="020F0502020204030204" pitchFamily="34" charset="0"/>
              </a:rPr>
              <a:t>é</a:t>
            </a:r>
            <a:r>
              <a:rPr lang="en-US" altLang="fr-FR" sz="1350" b="1" kern="100" dirty="0">
                <a:latin typeface="Calibri" panose="020F0502020204030204" pitchFamily="34" charset="0"/>
                <a:ea typeface="Calibri" panose="020F0502020204030204" pitchFamily="34" charset="0"/>
                <a:cs typeface="Calibri" panose="020F0502020204030204" pitchFamily="34" charset="0"/>
              </a:rPr>
              <a:t>s sur une seule machine, sans plan de secours. Une d</a:t>
            </a:r>
            <a:r>
              <a:rPr lang="en-US" altLang="en-US" sz="1350" b="1" kern="100" dirty="0">
                <a:latin typeface="Calibri" panose="020F0502020204030204" pitchFamily="34" charset="0"/>
                <a:ea typeface="Calibri" panose="020F0502020204030204" pitchFamily="34" charset="0"/>
                <a:cs typeface="Calibri" panose="020F0502020204030204" pitchFamily="34" charset="0"/>
              </a:rPr>
              <a:t>é</a:t>
            </a:r>
            <a:r>
              <a:rPr lang="en-US" altLang="fr-FR" sz="1350" b="1" kern="100" dirty="0">
                <a:latin typeface="Calibri" panose="020F0502020204030204" pitchFamily="34" charset="0"/>
                <a:ea typeface="Calibri" panose="020F0502020204030204" pitchFamily="34" charset="0"/>
                <a:cs typeface="Calibri" panose="020F0502020204030204" pitchFamily="34" charset="0"/>
              </a:rPr>
              <a:t>faillance de ce serveur entra</a:t>
            </a:r>
            <a:r>
              <a:rPr lang="en-US" altLang="en-US" sz="1350" b="1" kern="100" dirty="0">
                <a:latin typeface="Calibri" panose="020F0502020204030204" pitchFamily="34" charset="0"/>
                <a:ea typeface="Calibri" panose="020F0502020204030204" pitchFamily="34" charset="0"/>
                <a:cs typeface="Calibri" panose="020F0502020204030204" pitchFamily="34" charset="0"/>
              </a:rPr>
              <a:t>î</a:t>
            </a:r>
            <a:r>
              <a:rPr lang="en-US" altLang="fr-FR" sz="1350" b="1" kern="100" dirty="0">
                <a:latin typeface="Calibri" panose="020F0502020204030204" pitchFamily="34" charset="0"/>
                <a:ea typeface="Calibri" panose="020F0502020204030204" pitchFamily="34" charset="0"/>
                <a:cs typeface="Calibri" panose="020F0502020204030204" pitchFamily="34" charset="0"/>
              </a:rPr>
              <a:t>nerait une interruption compl</a:t>
            </a:r>
            <a:r>
              <a:rPr lang="" altLang="en-US" sz="1350" b="1" kern="100" dirty="0">
                <a:latin typeface="Calibri" panose="020F0502020204030204" pitchFamily="34" charset="0"/>
                <a:ea typeface="Calibri" panose="020F0502020204030204" pitchFamily="34" charset="0"/>
                <a:cs typeface="Calibri" panose="020F0502020204030204" pitchFamily="34" charset="0"/>
              </a:rPr>
              <a:t>è</a:t>
            </a:r>
            <a:r>
              <a:rPr lang="en-US" altLang="fr-FR" sz="1350" b="1" kern="100" dirty="0">
                <a:latin typeface="Calibri" panose="020F0502020204030204" pitchFamily="34" charset="0"/>
                <a:ea typeface="Calibri" panose="020F0502020204030204" pitchFamily="34" charset="0"/>
                <a:cs typeface="Calibri" panose="020F0502020204030204" pitchFamily="34" charset="0"/>
              </a:rPr>
              <a:t>te des services r</a:t>
            </a:r>
            <a:r>
              <a:rPr lang="en-US" altLang="en-US" sz="1350" b="1" kern="100" dirty="0">
                <a:latin typeface="Calibri" panose="020F0502020204030204" pitchFamily="34" charset="0"/>
                <a:ea typeface="Calibri" panose="020F0502020204030204" pitchFamily="34" charset="0"/>
                <a:cs typeface="Calibri" panose="020F0502020204030204" pitchFamily="34" charset="0"/>
              </a:rPr>
              <a:t>é</a:t>
            </a:r>
            <a:r>
              <a:rPr lang="en-US" altLang="fr-FR" sz="1350" b="1" kern="100" dirty="0">
                <a:latin typeface="Calibri" panose="020F0502020204030204" pitchFamily="34" charset="0"/>
                <a:ea typeface="Calibri" panose="020F0502020204030204" pitchFamily="34" charset="0"/>
                <a:cs typeface="Calibri" panose="020F0502020204030204" pitchFamily="34" charset="0"/>
              </a:rPr>
              <a:t>seau.</a:t>
            </a:r>
          </a:p>
          <a:p>
            <a:pPr marL="171450">
              <a:lnSpc>
                <a:spcPct val="107000"/>
              </a:lnSpc>
              <a:spcAft>
                <a:spcPts val="600"/>
              </a:spcAft>
            </a:pPr>
            <a:endParaRPr lang="fr-FR" sz="1350" b="1" kern="100" dirty="0">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p:cNvSpPr/>
          <p:nvPr/>
        </p:nvSpPr>
        <p:spPr>
          <a:xfrm>
            <a:off x="1602899" y="3885962"/>
            <a:ext cx="7095967" cy="25031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4129564"/>
            <a:ext cx="7096125" cy="761048"/>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Impact : Panne critique des services en cas de d</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faillance</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du</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serveur.</a:t>
            </a:r>
          </a:p>
          <a:p>
            <a:pPr lvl="0">
              <a:lnSpc>
                <a:spcPct val="107000"/>
              </a:lnSpc>
            </a:pP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 Aucune redondance des services essentiels.</a:t>
            </a:r>
            <a:endParaRPr 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 name="Rectangle 2"/>
          <p:cNvSpPr/>
          <p:nvPr/>
        </p:nvSpPr>
        <p:spPr>
          <a:xfrm>
            <a:off x="1603058" y="4768692"/>
            <a:ext cx="7095649" cy="345281"/>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5113497"/>
            <a:ext cx="7095649" cy="551021"/>
          </a:xfrm>
          <a:prstGeom prst="rect">
            <a:avLst/>
          </a:prstGeom>
          <a:noFill/>
          <a:ln>
            <a:solidFill>
              <a:schemeClr val="tx1"/>
            </a:solidFill>
          </a:ln>
        </p:spPr>
        <p:txBody>
          <a:bodyPr wrap="square" lIns="68580" tIns="34290" rIns="68580" bIns="34290" rtlCol="0" anchor="t">
            <a:noAutofit/>
          </a:bodyPr>
          <a:lstStyle/>
          <a:p>
            <a:pPr>
              <a:lnSpc>
                <a:spcPct val="107000"/>
              </a:lnSpc>
            </a:pP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Installer un serveur secondaire pour assurer </a:t>
            </a:r>
            <a:r>
              <a:rPr lang="en-US" altLang="en-US" sz="1500" b="1" kern="100" dirty="0">
                <a:latin typeface="Calibri" panose="020F0502020204030204" pitchFamily="34" charset="0"/>
                <a:ea typeface="Calibri" panose="020F0502020204030204" pitchFamily="34" charset="0"/>
                <a:cs typeface="Times New Roman" panose="02020603050405020304" pitchFamily="18" charset="0"/>
              </a:rPr>
              <a:t>la</a:t>
            </a: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 haute disponibilit</a:t>
            </a:r>
            <a:r>
              <a:rPr lang="en-US" altLang="en-US" sz="1500" b="1" kern="100" dirty="0">
                <a:latin typeface="Calibri" panose="020F0502020204030204" pitchFamily="34" charset="0"/>
                <a:ea typeface="Calibri" panose="020F0502020204030204" pitchFamily="34" charset="0"/>
                <a:cs typeface="Times New Roman" panose="02020603050405020304" pitchFamily="18" charset="0"/>
              </a:rPr>
              <a:t>e</a:t>
            </a:r>
            <a:r>
              <a:rPr lang="en-US" altLang="fr-FR" sz="900" kern="100" dirty="0">
                <a:latin typeface="Calibri" panose="020F0502020204030204" pitchFamily="34" charset="0"/>
                <a:ea typeface="Calibri" panose="020F0502020204030204" pitchFamily="34" charset="0"/>
                <a:cs typeface="Times New Roman" panose="02020603050405020304" pitchFamily="18" charset="0"/>
              </a:rPr>
              <a:t>.</a:t>
            </a:r>
            <a:endParaRPr lang="fr-FR" sz="900"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603058" y="2205038"/>
            <a:ext cx="7095649" cy="2176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panose="020F0502020204030204"/>
              <a:cs typeface="Calibri" panose="020F0502020204030204"/>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10</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pic>
        <p:nvPicPr>
          <p:cNvPr id="5" name="Image 4"/>
          <p:cNvPicPr>
            <a:picLocks noChangeAspect="1"/>
          </p:cNvPicPr>
          <p:nvPr/>
        </p:nvPicPr>
        <p:blipFill>
          <a:blip r:embed="rId3"/>
          <a:stretch>
            <a:fillRect/>
          </a:stretch>
        </p:blipFill>
        <p:spPr>
          <a:xfrm>
            <a:off x="3932873" y="2463165"/>
            <a:ext cx="3480435" cy="138303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schemeClr val="tx1"/>
                </a:solidFill>
                <a:latin typeface="Calibri" panose="020F0502020204030204"/>
                <a:ea typeface="Calibri" panose="020F0502020204030204"/>
                <a:cs typeface="Calibri" panose="020F0502020204030204"/>
              </a:rPr>
              <a:t>Aucun plan de reprise d’activit</a:t>
            </a:r>
            <a:r>
              <a:rPr lang="en-US" altLang="en-US" sz="1200" b="1" dirty="0">
                <a:solidFill>
                  <a:schemeClr val="tx1"/>
                </a:solidFill>
                <a:latin typeface="Calibri" panose="020F0502020204030204"/>
                <a:ea typeface="Calibri" panose="020F0502020204030204"/>
                <a:cs typeface="Calibri" panose="020F0502020204030204"/>
              </a:rPr>
              <a:t>é</a:t>
            </a:r>
            <a:r>
              <a:rPr lang="en-US" altLang="fr-FR" sz="1200" b="1" dirty="0">
                <a:solidFill>
                  <a:schemeClr val="tx1"/>
                </a:solidFill>
                <a:latin typeface="Calibri" panose="020F0502020204030204"/>
                <a:ea typeface="Calibri" panose="020F0502020204030204"/>
                <a:cs typeface="Calibri" panose="020F0502020204030204"/>
              </a:rPr>
              <a:t> (PRA)</a:t>
            </a:r>
            <a:endParaRPr lang="en-US" sz="1200" b="1" dirty="0">
              <a:solidFill>
                <a:schemeClr val="tx1"/>
              </a:solidFill>
              <a:latin typeface="Calibri" panose="020F0502020204030204"/>
              <a:ea typeface="Calibri" panose="020F0502020204030204"/>
              <a:cs typeface="Calibri" panose="020F0502020204030204"/>
            </a:endParaRPr>
          </a:p>
        </p:txBody>
      </p:sp>
      <p:sp>
        <p:nvSpPr>
          <p:cNvPr id="19" name="TextBox 18"/>
          <p:cNvSpPr txBox="1"/>
          <p:nvPr/>
        </p:nvSpPr>
        <p:spPr>
          <a:xfrm>
            <a:off x="1602899" y="1486709"/>
            <a:ext cx="7095712" cy="892488"/>
          </a:xfrm>
          <a:prstGeom prst="rect">
            <a:avLst/>
          </a:prstGeom>
          <a:noFill/>
          <a:ln>
            <a:solidFill>
              <a:schemeClr val="tx1"/>
            </a:solidFill>
          </a:ln>
        </p:spPr>
        <p:txBody>
          <a:bodyPr wrap="square" lIns="68580" tIns="34290" rIns="68580" bIns="34290" rtlCol="0" anchor="t">
            <a:spAutoFit/>
          </a:bodyPr>
          <a:lstStyle/>
          <a:p>
            <a:pPr marL="171450">
              <a:lnSpc>
                <a:spcPct val="107000"/>
              </a:lnSpc>
              <a:spcAft>
                <a:spcPts val="600"/>
              </a:spcAft>
            </a:pPr>
            <a:r>
              <a:rPr lang="en-US" altLang="fr-FR" sz="1200" b="1" kern="100" dirty="0">
                <a:latin typeface="Calibri" panose="020F0502020204030204" pitchFamily="34" charset="0"/>
                <a:ea typeface="Calibri" panose="020F0502020204030204" pitchFamily="34" charset="0"/>
                <a:cs typeface="Calibri" panose="020F0502020204030204" pitchFamily="34" charset="0"/>
              </a:rPr>
              <a:t>L’organisation ne dispose pas d’un plan formel pour restaurer les services apr</a:t>
            </a:r>
            <a:r>
              <a:rPr lang="" altLang="en-US" sz="1200" b="1" kern="100" dirty="0">
                <a:latin typeface="Calibri" panose="020F0502020204030204" pitchFamily="34" charset="0"/>
                <a:ea typeface="Calibri" panose="020F0502020204030204" pitchFamily="34" charset="0"/>
                <a:cs typeface="Calibri" panose="020F0502020204030204" pitchFamily="34" charset="0"/>
              </a:rPr>
              <a:t>è</a:t>
            </a:r>
            <a:r>
              <a:rPr lang="en-US" altLang="fr-FR" sz="1200" b="1" kern="100" dirty="0">
                <a:latin typeface="Calibri" panose="020F0502020204030204" pitchFamily="34" charset="0"/>
                <a:ea typeface="Calibri" panose="020F0502020204030204" pitchFamily="34" charset="0"/>
                <a:cs typeface="Calibri" panose="020F0502020204030204" pitchFamily="34" charset="0"/>
              </a:rPr>
              <a:t>s un incident majeur (sinistre, attaque, panne). En l’absence de PRA, la perte de donn</a:t>
            </a:r>
            <a:r>
              <a:rPr lang="en-US" altLang="en-US" sz="1200" b="1" kern="100" dirty="0">
                <a:latin typeface="Calibri" panose="020F0502020204030204" pitchFamily="34" charset="0"/>
                <a:ea typeface="Calibri" panose="020F0502020204030204" pitchFamily="34" charset="0"/>
                <a:cs typeface="Calibri" panose="020F0502020204030204" pitchFamily="34" charset="0"/>
              </a:rPr>
              <a:t>é</a:t>
            </a:r>
            <a:r>
              <a:rPr lang="en-US" altLang="fr-FR" sz="1200" b="1" kern="100" dirty="0">
                <a:latin typeface="Calibri" panose="020F0502020204030204" pitchFamily="34" charset="0"/>
                <a:ea typeface="Calibri" panose="020F0502020204030204" pitchFamily="34" charset="0"/>
                <a:cs typeface="Calibri" panose="020F0502020204030204" pitchFamily="34" charset="0"/>
              </a:rPr>
              <a:t>es et l’indisponibilit</a:t>
            </a:r>
            <a:r>
              <a:rPr lang="en-US" altLang="en-US" sz="1200" b="1" kern="100" dirty="0">
                <a:latin typeface="Calibri" panose="020F0502020204030204" pitchFamily="34" charset="0"/>
                <a:ea typeface="Calibri" panose="020F0502020204030204" pitchFamily="34" charset="0"/>
                <a:cs typeface="Calibri" panose="020F0502020204030204" pitchFamily="34" charset="0"/>
              </a:rPr>
              <a:t>é</a:t>
            </a:r>
            <a:r>
              <a:rPr lang="en-US" altLang="fr-FR" sz="1200" b="1" kern="100" dirty="0">
                <a:latin typeface="Calibri" panose="020F0502020204030204" pitchFamily="34" charset="0"/>
                <a:ea typeface="Calibri" panose="020F0502020204030204" pitchFamily="34" charset="0"/>
                <a:cs typeface="Calibri" panose="020F0502020204030204" pitchFamily="34" charset="0"/>
              </a:rPr>
              <a:t> des services peuvent durer ind</a:t>
            </a:r>
            <a:r>
              <a:rPr lang="en-US" altLang="en-US" sz="1200" b="1" kern="100" dirty="0">
                <a:latin typeface="Calibri" panose="020F0502020204030204" pitchFamily="34" charset="0"/>
                <a:ea typeface="Calibri" panose="020F0502020204030204" pitchFamily="34" charset="0"/>
                <a:cs typeface="Calibri" panose="020F0502020204030204" pitchFamily="34" charset="0"/>
              </a:rPr>
              <a:t>é</a:t>
            </a:r>
            <a:r>
              <a:rPr lang="en-US" altLang="fr-FR" sz="1200" b="1" kern="100" dirty="0">
                <a:latin typeface="Calibri" panose="020F0502020204030204" pitchFamily="34" charset="0"/>
                <a:ea typeface="Calibri" panose="020F0502020204030204" pitchFamily="34" charset="0"/>
                <a:cs typeface="Calibri" panose="020F0502020204030204" pitchFamily="34" charset="0"/>
              </a:rPr>
              <a:t>finiment</a:t>
            </a:r>
            <a:r>
              <a:rPr lang="en-US" altLang="fr-FR" sz="975" b="1" u="sng" kern="100" dirty="0">
                <a:latin typeface="Times New Roman" panose="02020603050405020304" pitchFamily="18" charset="0"/>
                <a:ea typeface="Calibri" panose="020F0502020204030204" pitchFamily="34" charset="0"/>
                <a:cs typeface="Times New Roman" panose="02020603050405020304" pitchFamily="18" charset="0"/>
              </a:rPr>
              <a:t>.</a:t>
            </a:r>
          </a:p>
          <a:p>
            <a:pPr marL="171450">
              <a:lnSpc>
                <a:spcPct val="107000"/>
              </a:lnSpc>
              <a:spcAft>
                <a:spcPts val="600"/>
              </a:spcAft>
            </a:pPr>
            <a:endParaRPr lang="fr-FR" sz="975"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0" name="Rectangle 19"/>
          <p:cNvSpPr/>
          <p:nvPr/>
        </p:nvSpPr>
        <p:spPr>
          <a:xfrm>
            <a:off x="1603058" y="3586163"/>
            <a:ext cx="7096125" cy="43386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4020027"/>
            <a:ext cx="7096125" cy="740569"/>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Impact : Perte de donn</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es ou </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interruption </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prolong</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ée des services</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apr</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è</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s incident.</a:t>
            </a:r>
          </a:p>
          <a:p>
            <a:pPr lvl="0">
              <a:lnSpc>
                <a:spcPct val="107000"/>
              </a:lnSpc>
            </a:pP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 L’entreprise n’est pas pr</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par</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e à un sinistre majeur</a:t>
            </a:r>
            <a:r>
              <a:rPr lang="en-US" altLang="fr-FR" sz="1500" kern="0"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rPr>
              <a:t>.</a:t>
            </a:r>
            <a:endParaRPr lang="fr-FR" sz="1500" kern="0"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Rectangle 2"/>
          <p:cNvSpPr/>
          <p:nvPr/>
        </p:nvSpPr>
        <p:spPr>
          <a:xfrm>
            <a:off x="1603058" y="4791551"/>
            <a:ext cx="7095649" cy="31146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5128736"/>
            <a:ext cx="7095649" cy="502920"/>
          </a:xfrm>
          <a:prstGeom prst="rect">
            <a:avLst/>
          </a:prstGeom>
          <a:noFill/>
          <a:ln>
            <a:solidFill>
              <a:schemeClr val="tx1"/>
            </a:solidFill>
          </a:ln>
        </p:spPr>
        <p:txBody>
          <a:bodyPr wrap="square" lIns="68580" tIns="34290" rIns="68580" bIns="34290" rtlCol="0" anchor="t">
            <a:noAutofit/>
          </a:bodyPr>
          <a:lstStyle/>
          <a:p>
            <a:pPr>
              <a:lnSpc>
                <a:spcPct val="107000"/>
              </a:lnSpc>
            </a:pPr>
            <a:r>
              <a:rPr lang="en-US" altLang="fr-FR" b="1" kern="100" dirty="0">
                <a:latin typeface="Calibri" panose="020F0502020204030204" pitchFamily="34" charset="0"/>
                <a:ea typeface="Calibri" panose="020F0502020204030204" pitchFamily="34" charset="0"/>
                <a:cs typeface="Times New Roman" panose="02020603050405020304" pitchFamily="18" charset="0"/>
              </a:rPr>
              <a:t>Cr</a:t>
            </a:r>
            <a:r>
              <a:rPr lang="en-US" altLang="en-US"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b="1" kern="100" dirty="0">
                <a:latin typeface="Calibri" panose="020F0502020204030204" pitchFamily="34" charset="0"/>
                <a:ea typeface="Calibri" panose="020F0502020204030204" pitchFamily="34" charset="0"/>
                <a:cs typeface="Times New Roman" panose="02020603050405020304" pitchFamily="18" charset="0"/>
              </a:rPr>
              <a:t>er un PRA + PCA avec </a:t>
            </a:r>
            <a:r>
              <a:rPr lang="en-US" altLang="en-US" b="1" kern="100" dirty="0">
                <a:latin typeface="Calibri" panose="020F0502020204030204" pitchFamily="34" charset="0"/>
                <a:ea typeface="Calibri" panose="020F0502020204030204" pitchFamily="34" charset="0"/>
                <a:cs typeface="Times New Roman" panose="02020603050405020304" pitchFamily="18" charset="0"/>
              </a:rPr>
              <a:t>des </a:t>
            </a:r>
            <a:r>
              <a:rPr lang="en-US" altLang="fr-FR" b="1" kern="100" dirty="0">
                <a:latin typeface="Calibri" panose="020F0502020204030204" pitchFamily="34" charset="0"/>
                <a:ea typeface="Calibri" panose="020F0502020204030204" pitchFamily="34" charset="0"/>
                <a:cs typeface="Times New Roman" panose="02020603050405020304" pitchFamily="18" charset="0"/>
              </a:rPr>
              <a:t>test</a:t>
            </a:r>
            <a:r>
              <a:rPr lang="en-US" altLang="en-US" b="1" kern="100" dirty="0">
                <a:latin typeface="Calibri" panose="020F0502020204030204" pitchFamily="34" charset="0"/>
                <a:ea typeface="Calibri" panose="020F0502020204030204" pitchFamily="34" charset="0"/>
                <a:cs typeface="Times New Roman" panose="02020603050405020304" pitchFamily="18" charset="0"/>
              </a:rPr>
              <a:t>s</a:t>
            </a:r>
            <a:r>
              <a:rPr lang="en-US" altLang="fr-FR" b="1" kern="100" dirty="0">
                <a:latin typeface="Calibri" panose="020F0502020204030204" pitchFamily="34" charset="0"/>
                <a:ea typeface="Calibri" panose="020F0502020204030204" pitchFamily="34" charset="0"/>
                <a:cs typeface="Times New Roman" panose="02020603050405020304" pitchFamily="18" charset="0"/>
              </a:rPr>
              <a:t> r</a:t>
            </a:r>
            <a:r>
              <a:rPr lang="en-US" altLang="en-US"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b="1" kern="100" dirty="0">
                <a:latin typeface="Calibri" panose="020F0502020204030204" pitchFamily="34" charset="0"/>
                <a:ea typeface="Calibri" panose="020F0502020204030204" pitchFamily="34" charset="0"/>
                <a:cs typeface="Times New Roman" panose="02020603050405020304" pitchFamily="18" charset="0"/>
              </a:rPr>
              <a:t>gulier</a:t>
            </a:r>
            <a:r>
              <a:rPr lang="en-US" altLang="en-US" b="1" kern="100" dirty="0">
                <a:latin typeface="Calibri" panose="020F0502020204030204" pitchFamily="34" charset="0"/>
                <a:ea typeface="Calibri" panose="020F0502020204030204" pitchFamily="34" charset="0"/>
                <a:cs typeface="Times New Roman" panose="02020603050405020304" pitchFamily="18" charset="0"/>
              </a:rPr>
              <a:t>s</a:t>
            </a:r>
            <a:r>
              <a:rPr lang="en-US" altLang="fr-FR" b="1" kern="100" dirty="0">
                <a:latin typeface="Calibri" panose="020F0502020204030204" pitchFamily="34" charset="0"/>
                <a:ea typeface="Calibri" panose="020F0502020204030204" pitchFamily="34" charset="0"/>
                <a:cs typeface="Times New Roman" panose="02020603050405020304" pitchFamily="18" charset="0"/>
              </a:rPr>
              <a:t>.</a:t>
            </a:r>
            <a:endParaRPr lang="fr-FR" b="1"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603058" y="2110264"/>
            <a:ext cx="7095649" cy="251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panose="020F0502020204030204"/>
              <a:cs typeface="Calibri" panose="020F0502020204030204"/>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11</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pic>
        <p:nvPicPr>
          <p:cNvPr id="5" name="Image 4"/>
          <p:cNvPicPr>
            <a:picLocks noChangeAspect="1"/>
          </p:cNvPicPr>
          <p:nvPr/>
        </p:nvPicPr>
        <p:blipFill>
          <a:blip r:embed="rId3"/>
          <a:stretch>
            <a:fillRect/>
          </a:stretch>
        </p:blipFill>
        <p:spPr>
          <a:xfrm>
            <a:off x="2875121" y="2441734"/>
            <a:ext cx="4778693" cy="1029653"/>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a:t>
            </a:r>
            <a:r>
              <a:rPr lang="" altLang="fr-FR" sz="1500" b="1" dirty="0">
                <a:solidFill>
                  <a:prstClr val="white"/>
                </a:solidFill>
                <a:latin typeface="Trebuchet MS" panose="020B0603020202020204"/>
              </a:rPr>
              <a:t> ATTAQUE</a:t>
            </a:r>
            <a:endParaRPr lang="fr-FR" sz="1500" b="1" dirty="0">
              <a:solidFill>
                <a:prstClr val="white"/>
              </a:solidFill>
              <a:latin typeface="Trebuchet MS" panose="020B0603020202020204" pitchFamily="34" charset="0"/>
            </a:endParaRP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schemeClr val="tx1"/>
                </a:solidFill>
                <a:latin typeface="Calibri" panose="020F0502020204030204"/>
                <a:ea typeface="Calibri" panose="020F0502020204030204"/>
                <a:cs typeface="Calibri" panose="020F0502020204030204"/>
              </a:rPr>
              <a:t>Pas d’outil de supervision r</a:t>
            </a:r>
            <a:r>
              <a:rPr lang="en-US" altLang="en-US" sz="1200" b="1" dirty="0">
                <a:solidFill>
                  <a:schemeClr val="tx1"/>
                </a:solidFill>
                <a:latin typeface="Calibri" panose="020F0502020204030204"/>
                <a:ea typeface="Calibri" panose="020F0502020204030204"/>
                <a:cs typeface="Calibri" panose="020F0502020204030204"/>
              </a:rPr>
              <a:t>é</a:t>
            </a:r>
            <a:r>
              <a:rPr lang="en-US" altLang="fr-FR" sz="1200" b="1" dirty="0">
                <a:solidFill>
                  <a:schemeClr val="tx1"/>
                </a:solidFill>
                <a:latin typeface="Calibri" panose="020F0502020204030204"/>
                <a:ea typeface="Calibri" panose="020F0502020204030204"/>
                <a:cs typeface="Calibri" panose="020F0502020204030204"/>
              </a:rPr>
              <a:t>seau</a:t>
            </a:r>
            <a:endParaRPr lang="en-US" sz="1200" b="1" dirty="0">
              <a:solidFill>
                <a:schemeClr val="tx1"/>
              </a:solidFill>
              <a:latin typeface="Calibri" panose="020F0502020204030204"/>
              <a:ea typeface="Calibri" panose="020F0502020204030204"/>
              <a:cs typeface="Calibri" panose="020F0502020204030204"/>
            </a:endParaRPr>
          </a:p>
        </p:txBody>
      </p:sp>
      <p:sp>
        <p:nvSpPr>
          <p:cNvPr id="19" name="TextBox 18"/>
          <p:cNvSpPr txBox="1"/>
          <p:nvPr/>
        </p:nvSpPr>
        <p:spPr>
          <a:xfrm>
            <a:off x="1603058" y="1486853"/>
            <a:ext cx="7095649" cy="761524"/>
          </a:xfrm>
          <a:prstGeom prst="rect">
            <a:avLst/>
          </a:prstGeom>
          <a:noFill/>
          <a:ln>
            <a:solidFill>
              <a:schemeClr val="tx1"/>
            </a:solidFill>
          </a:ln>
        </p:spPr>
        <p:txBody>
          <a:bodyPr wrap="square" lIns="68580" tIns="34290" rIns="68580" bIns="34290" rtlCol="0" anchor="t">
            <a:noAutofit/>
          </a:bodyPr>
          <a:lstStyle/>
          <a:p>
            <a:pPr marL="171450">
              <a:lnSpc>
                <a:spcPct val="107000"/>
              </a:lnSpc>
              <a:spcAft>
                <a:spcPts val="600"/>
              </a:spcAft>
            </a:pP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Aucun logiciel de monitoring r</a:t>
            </a:r>
            <a:r>
              <a:rPr lang="en-US" altLang="en-US" sz="1500" b="1" kern="100" dirty="0">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seau (comme Zabbix ou PRTG) n’est en place pour suivre les performances ou d</a:t>
            </a:r>
            <a:r>
              <a:rPr lang="en-US" altLang="en-US" sz="1500" b="1" kern="100" dirty="0">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tecter des anomalies. Cela entra</a:t>
            </a:r>
            <a:r>
              <a:rPr lang="en-US" altLang="en-US" sz="1500" b="1" kern="100" dirty="0">
                <a:latin typeface="Times New Roman" panose="02020603050405020304" pitchFamily="18" charset="0"/>
                <a:ea typeface="Calibri" panose="020F0502020204030204" pitchFamily="34" charset="0"/>
                <a:cs typeface="Times New Roman" panose="02020603050405020304" pitchFamily="18" charset="0"/>
              </a:rPr>
              <a:t>î</a:t>
            </a: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ne un manque de visibilit</a:t>
            </a:r>
            <a:r>
              <a:rPr lang="en-US" altLang="en-US" sz="1500" b="1" kern="100" dirty="0">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 sur l’</a:t>
            </a:r>
            <a:r>
              <a:rPr lang="en-US" altLang="en-US" sz="1500" b="1" kern="100" dirty="0">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tat du r</a:t>
            </a:r>
            <a:r>
              <a:rPr lang="en-US" altLang="en-US" sz="1500" b="1" kern="100" dirty="0">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seau et retarde la r</a:t>
            </a:r>
            <a:r>
              <a:rPr lang="en-US" altLang="en-US" sz="1500" b="1" kern="100" dirty="0">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ponse en cas d’incident.</a:t>
            </a:r>
          </a:p>
          <a:p>
            <a:pPr marL="171450">
              <a:lnSpc>
                <a:spcPct val="107000"/>
              </a:lnSpc>
              <a:spcAft>
                <a:spcPts val="600"/>
              </a:spcAft>
            </a:pPr>
            <a:endParaRPr lang="fr-FR" sz="1500"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0" name="Rectangle 19"/>
          <p:cNvSpPr/>
          <p:nvPr/>
        </p:nvSpPr>
        <p:spPr>
          <a:xfrm>
            <a:off x="1603058" y="3774282"/>
            <a:ext cx="7096125" cy="28813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4058127"/>
            <a:ext cx="7096125" cy="603409"/>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Impact : D</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tection tardive des pannes ou incidents r</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seau.</a:t>
            </a:r>
          </a:p>
          <a:p>
            <a:pPr lvl="0">
              <a:lnSpc>
                <a:spcPct val="107000"/>
              </a:lnSpc>
            </a:pP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 Aucun outil ne permet de suivre l’</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tat du r</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seau en temps r</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el</a:t>
            </a:r>
            <a:r>
              <a:rPr lang="en-US" altLang="fr-FR" sz="975" kern="0"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rPr>
              <a:t>.</a:t>
            </a:r>
            <a:endParaRPr lang="fr-FR" sz="975" kern="0"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Rectangle 2"/>
          <p:cNvSpPr/>
          <p:nvPr/>
        </p:nvSpPr>
        <p:spPr>
          <a:xfrm>
            <a:off x="1603058" y="4685824"/>
            <a:ext cx="7095649" cy="22860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4939189"/>
            <a:ext cx="7095649" cy="635318"/>
          </a:xfrm>
          <a:prstGeom prst="rect">
            <a:avLst/>
          </a:prstGeom>
          <a:noFill/>
          <a:ln>
            <a:solidFill>
              <a:schemeClr val="tx1"/>
            </a:solidFill>
          </a:ln>
        </p:spPr>
        <p:txBody>
          <a:bodyPr wrap="square" lIns="68580" tIns="34290" rIns="68580" bIns="34290" rtlCol="0" anchor="t">
            <a:noAutofit/>
          </a:bodyPr>
          <a:lstStyle/>
          <a:p>
            <a:pPr>
              <a:lnSpc>
                <a:spcPct val="107000"/>
              </a:lnSpc>
            </a:pPr>
            <a:r>
              <a:rPr lang="en-US" altLang="fr-FR" b="1" kern="100" dirty="0">
                <a:latin typeface="Calibri" panose="020F0502020204030204" pitchFamily="34" charset="0"/>
                <a:ea typeface="Calibri" panose="020F0502020204030204" pitchFamily="34" charset="0"/>
                <a:cs typeface="Times New Roman" panose="02020603050405020304" pitchFamily="18" charset="0"/>
              </a:rPr>
              <a:t>D</a:t>
            </a:r>
            <a:r>
              <a:rPr lang="en-US" altLang="en-US"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b="1" kern="100" dirty="0">
                <a:latin typeface="Calibri" panose="020F0502020204030204" pitchFamily="34" charset="0"/>
                <a:ea typeface="Calibri" panose="020F0502020204030204" pitchFamily="34" charset="0"/>
                <a:cs typeface="Times New Roman" panose="02020603050405020304" pitchFamily="18" charset="0"/>
              </a:rPr>
              <a:t>ployer</a:t>
            </a:r>
            <a:r>
              <a:rPr lang="en-US" altLang="en-US" b="1" kern="100" dirty="0">
                <a:latin typeface="Calibri" panose="020F0502020204030204" pitchFamily="34" charset="0"/>
                <a:ea typeface="Calibri" panose="020F0502020204030204" pitchFamily="34" charset="0"/>
                <a:cs typeface="Times New Roman" panose="02020603050405020304" pitchFamily="18" charset="0"/>
              </a:rPr>
              <a:t> un outil de monitoring(</a:t>
            </a:r>
            <a:r>
              <a:rPr lang="en-US" altLang="fr-FR" b="1" kern="100" dirty="0">
                <a:latin typeface="Calibri" panose="020F0502020204030204" pitchFamily="34" charset="0"/>
                <a:ea typeface="Calibri" panose="020F0502020204030204" pitchFamily="34" charset="0"/>
                <a:cs typeface="Times New Roman" panose="02020603050405020304" pitchFamily="18" charset="0"/>
              </a:rPr>
              <a:t> Zabbix, PRTG, ou Nagios </a:t>
            </a:r>
            <a:r>
              <a:rPr lang="en-US" altLang="en-US" b="1" kern="100" dirty="0">
                <a:latin typeface="Calibri" panose="020F0502020204030204" pitchFamily="34" charset="0"/>
                <a:ea typeface="Calibri" panose="020F0502020204030204" pitchFamily="34" charset="0"/>
                <a:cs typeface="Times New Roman" panose="02020603050405020304" pitchFamily="18" charset="0"/>
              </a:rPr>
              <a:t>)</a:t>
            </a:r>
            <a:r>
              <a:rPr lang="en-US" altLang="fr-FR" b="1" kern="100" dirty="0">
                <a:latin typeface="Calibri" panose="020F0502020204030204" pitchFamily="34" charset="0"/>
                <a:ea typeface="Calibri" panose="020F0502020204030204" pitchFamily="34" charset="0"/>
                <a:cs typeface="Times New Roman" panose="02020603050405020304" pitchFamily="18" charset="0"/>
              </a:rPr>
              <a:t>pour suivre la bande passante, les pannes, etc.</a:t>
            </a:r>
            <a:endParaRPr lang="fr-FR" b="1"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603058" y="2287429"/>
            <a:ext cx="7095649" cy="28479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panose="020F0502020204030204"/>
              <a:cs typeface="Calibri" panose="020F0502020204030204"/>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12</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pic>
        <p:nvPicPr>
          <p:cNvPr id="5" name="Image 4"/>
          <p:cNvPicPr>
            <a:picLocks noChangeAspect="1"/>
          </p:cNvPicPr>
          <p:nvPr/>
        </p:nvPicPr>
        <p:blipFill>
          <a:blip r:embed="rId3"/>
          <a:stretch>
            <a:fillRect/>
          </a:stretch>
        </p:blipFill>
        <p:spPr>
          <a:xfrm>
            <a:off x="2609374" y="2601754"/>
            <a:ext cx="4534376" cy="991553"/>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schemeClr val="tx1"/>
                </a:solidFill>
                <a:latin typeface="Calibri" panose="020F0502020204030204"/>
                <a:ea typeface="Calibri" panose="020F0502020204030204"/>
                <a:cs typeface="Calibri" panose="020F0502020204030204"/>
              </a:rPr>
              <a:t>Absence de VLAN VoIP et de QoS</a:t>
            </a:r>
          </a:p>
        </p:txBody>
      </p:sp>
      <p:sp>
        <p:nvSpPr>
          <p:cNvPr id="19" name="TextBox 18"/>
          <p:cNvSpPr txBox="1"/>
          <p:nvPr/>
        </p:nvSpPr>
        <p:spPr>
          <a:xfrm>
            <a:off x="1603058" y="1486853"/>
            <a:ext cx="7095649" cy="657225"/>
          </a:xfrm>
          <a:prstGeom prst="rect">
            <a:avLst/>
          </a:prstGeom>
          <a:noFill/>
          <a:ln>
            <a:solidFill>
              <a:schemeClr val="tx1"/>
            </a:solidFill>
          </a:ln>
        </p:spPr>
        <p:txBody>
          <a:bodyPr wrap="square" lIns="68580" tIns="34290" rIns="68580" bIns="34290" rtlCol="0" anchor="t">
            <a:noAutofit/>
          </a:bodyPr>
          <a:lstStyle/>
          <a:p>
            <a:pPr marL="171450">
              <a:lnSpc>
                <a:spcPct val="107000"/>
              </a:lnSpc>
              <a:spcAft>
                <a:spcPts val="600"/>
              </a:spcAft>
            </a:pPr>
            <a:r>
              <a:rPr lang="en-US" altLang="fr-FR" b="1" kern="100" dirty="0">
                <a:latin typeface="Calibri" panose="020F0502020204030204" pitchFamily="34" charset="0"/>
                <a:ea typeface="Calibri" panose="020F0502020204030204" pitchFamily="34" charset="0"/>
                <a:cs typeface="Calibri" panose="020F0502020204030204" pitchFamily="34" charset="0"/>
              </a:rPr>
              <a:t>Le trafic VoIP n’est pas isol</a:t>
            </a:r>
            <a:r>
              <a:rPr lang="en-US" altLang="en-US" b="1" kern="100" dirty="0">
                <a:latin typeface="Calibri" panose="020F0502020204030204" pitchFamily="34" charset="0"/>
                <a:ea typeface="Calibri" panose="020F0502020204030204" pitchFamily="34" charset="0"/>
                <a:cs typeface="Calibri" panose="020F0502020204030204" pitchFamily="34" charset="0"/>
              </a:rPr>
              <a:t>é</a:t>
            </a:r>
            <a:r>
              <a:rPr lang="en-US" altLang="fr-FR" b="1" kern="100" dirty="0">
                <a:latin typeface="Calibri" panose="020F0502020204030204" pitchFamily="34" charset="0"/>
                <a:ea typeface="Calibri" panose="020F0502020204030204" pitchFamily="34" charset="0"/>
                <a:cs typeface="Calibri" panose="020F0502020204030204" pitchFamily="34" charset="0"/>
              </a:rPr>
              <a:t> ni prioris</a:t>
            </a:r>
            <a:r>
              <a:rPr lang="en-US" altLang="en-US" b="1" kern="100" dirty="0">
                <a:latin typeface="Calibri" panose="020F0502020204030204" pitchFamily="34" charset="0"/>
                <a:ea typeface="Calibri" panose="020F0502020204030204" pitchFamily="34" charset="0"/>
                <a:cs typeface="Calibri" panose="020F0502020204030204" pitchFamily="34" charset="0"/>
              </a:rPr>
              <a:t>é</a:t>
            </a:r>
            <a:r>
              <a:rPr lang="en-US" altLang="fr-FR" b="1" kern="100" dirty="0">
                <a:latin typeface="Calibri" panose="020F0502020204030204" pitchFamily="34" charset="0"/>
                <a:ea typeface="Calibri" panose="020F0502020204030204" pitchFamily="34" charset="0"/>
                <a:cs typeface="Calibri" panose="020F0502020204030204" pitchFamily="34" charset="0"/>
              </a:rPr>
              <a:t> sur le r</a:t>
            </a:r>
            <a:r>
              <a:rPr lang="en-US" altLang="en-US" b="1" kern="100" dirty="0">
                <a:latin typeface="Calibri" panose="020F0502020204030204" pitchFamily="34" charset="0"/>
                <a:ea typeface="Calibri" panose="020F0502020204030204" pitchFamily="34" charset="0"/>
                <a:cs typeface="Calibri" panose="020F0502020204030204" pitchFamily="34" charset="0"/>
              </a:rPr>
              <a:t>é</a:t>
            </a:r>
            <a:r>
              <a:rPr lang="en-US" altLang="fr-FR" b="1" kern="100" dirty="0">
                <a:latin typeface="Calibri" panose="020F0502020204030204" pitchFamily="34" charset="0"/>
                <a:ea typeface="Calibri" panose="020F0502020204030204" pitchFamily="34" charset="0"/>
                <a:cs typeface="Calibri" panose="020F0502020204030204" pitchFamily="34" charset="0"/>
              </a:rPr>
              <a:t>seau. En cas de congestion, la qualit</a:t>
            </a:r>
            <a:r>
              <a:rPr lang="en-US" altLang="en-US" b="1" kern="100" dirty="0">
                <a:latin typeface="Calibri" panose="020F0502020204030204" pitchFamily="34" charset="0"/>
                <a:ea typeface="Calibri" panose="020F0502020204030204" pitchFamily="34" charset="0"/>
                <a:cs typeface="Calibri" panose="020F0502020204030204" pitchFamily="34" charset="0"/>
              </a:rPr>
              <a:t>é</a:t>
            </a:r>
            <a:r>
              <a:rPr lang="en-US" altLang="fr-FR" b="1" kern="100" dirty="0">
                <a:latin typeface="Calibri" panose="020F0502020204030204" pitchFamily="34" charset="0"/>
                <a:ea typeface="Calibri" panose="020F0502020204030204" pitchFamily="34" charset="0"/>
                <a:cs typeface="Calibri" panose="020F0502020204030204" pitchFamily="34" charset="0"/>
              </a:rPr>
              <a:t> des appels se d</a:t>
            </a:r>
            <a:r>
              <a:rPr lang="en-US" altLang="en-US" b="1" kern="100" dirty="0">
                <a:latin typeface="Calibri" panose="020F0502020204030204" pitchFamily="34" charset="0"/>
                <a:ea typeface="Calibri" panose="020F0502020204030204" pitchFamily="34" charset="0"/>
                <a:cs typeface="Calibri" panose="020F0502020204030204" pitchFamily="34" charset="0"/>
              </a:rPr>
              <a:t>é</a:t>
            </a:r>
            <a:r>
              <a:rPr lang="en-US" altLang="fr-FR" b="1" kern="100" dirty="0">
                <a:latin typeface="Calibri" panose="020F0502020204030204" pitchFamily="34" charset="0"/>
                <a:ea typeface="Calibri" panose="020F0502020204030204" pitchFamily="34" charset="0"/>
                <a:cs typeface="Calibri" panose="020F0502020204030204" pitchFamily="34" charset="0"/>
              </a:rPr>
              <a:t>t</a:t>
            </a:r>
            <a:r>
              <a:rPr lang="en-US" altLang="en-US" b="1" kern="100" dirty="0">
                <a:latin typeface="Calibri" panose="020F0502020204030204" pitchFamily="34" charset="0"/>
                <a:ea typeface="Calibri" panose="020F0502020204030204" pitchFamily="34" charset="0"/>
                <a:cs typeface="Calibri" panose="020F0502020204030204" pitchFamily="34" charset="0"/>
              </a:rPr>
              <a:t>é</a:t>
            </a:r>
            <a:r>
              <a:rPr lang="en-US" altLang="fr-FR" b="1" kern="100" dirty="0">
                <a:latin typeface="Calibri" panose="020F0502020204030204" pitchFamily="34" charset="0"/>
                <a:ea typeface="Calibri" panose="020F0502020204030204" pitchFamily="34" charset="0"/>
                <a:cs typeface="Calibri" panose="020F0502020204030204" pitchFamily="34" charset="0"/>
              </a:rPr>
              <a:t>riore fortement, avec latence et coupures.</a:t>
            </a:r>
          </a:p>
          <a:p>
            <a:pPr marL="171450">
              <a:lnSpc>
                <a:spcPct val="107000"/>
              </a:lnSpc>
              <a:spcAft>
                <a:spcPts val="600"/>
              </a:spcAft>
            </a:pPr>
            <a:endParaRPr lang="fr-FR" b="1" kern="100" dirty="0">
              <a:latin typeface="Calibri" panose="020F0502020204030204" pitchFamily="34" charset="0"/>
              <a:ea typeface="Calibri" panose="020F0502020204030204" pitchFamily="34" charset="0"/>
              <a:cs typeface="Calibri" panose="020F0502020204030204" pitchFamily="34" charset="0"/>
            </a:endParaRPr>
          </a:p>
        </p:txBody>
      </p:sp>
      <p:sp>
        <p:nvSpPr>
          <p:cNvPr id="20" name="Rectangle 19"/>
          <p:cNvSpPr/>
          <p:nvPr/>
        </p:nvSpPr>
        <p:spPr>
          <a:xfrm>
            <a:off x="1602899" y="3885962"/>
            <a:ext cx="7095967" cy="25031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4129564"/>
            <a:ext cx="7096125" cy="646748"/>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Impact : Mauvaise qualit</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des appels VoIP, latence </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lev</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e.</a:t>
            </a:r>
          </a:p>
          <a:p>
            <a:pPr lvl="0">
              <a:lnSpc>
                <a:spcPct val="107000"/>
              </a:lnSpc>
            </a:pP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 Aucun m</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canisme ne priorise le trafic voix</a:t>
            </a:r>
            <a:r>
              <a:rPr lang="en-US" altLang="fr-FR" sz="975" kern="0"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rPr>
              <a:t>.</a:t>
            </a:r>
            <a:endParaRPr lang="fr-FR" sz="975" kern="0"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Rectangle 2"/>
          <p:cNvSpPr/>
          <p:nvPr/>
        </p:nvSpPr>
        <p:spPr>
          <a:xfrm>
            <a:off x="1603058" y="4899184"/>
            <a:ext cx="7095649" cy="29098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5190649"/>
            <a:ext cx="7095649" cy="472916"/>
          </a:xfrm>
          <a:prstGeom prst="rect">
            <a:avLst/>
          </a:prstGeom>
          <a:noFill/>
          <a:ln>
            <a:solidFill>
              <a:schemeClr val="tx1"/>
            </a:solidFill>
          </a:ln>
        </p:spPr>
        <p:txBody>
          <a:bodyPr wrap="square" lIns="68580" tIns="34290" rIns="68580" bIns="34290" rtlCol="0" anchor="t">
            <a:noAutofit/>
          </a:bodyPr>
          <a:lstStyle/>
          <a:p>
            <a:pPr>
              <a:lnSpc>
                <a:spcPct val="107000"/>
              </a:lnSpc>
            </a:pP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Cr</a:t>
            </a:r>
            <a:r>
              <a:rPr lang="en-US" altLang="en-US" sz="1500"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er un VLAN VoIP et prioriser le trafic audio.</a:t>
            </a:r>
            <a:endParaRPr lang="fr-FR" sz="1500" b="1"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603058" y="2224564"/>
            <a:ext cx="7095649" cy="2257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panose="020F0502020204030204"/>
              <a:cs typeface="Calibri" panose="020F0502020204030204"/>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13</a:t>
            </a: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pic>
        <p:nvPicPr>
          <p:cNvPr id="5" name="Image 4"/>
          <p:cNvPicPr>
            <a:picLocks noChangeAspect="1"/>
          </p:cNvPicPr>
          <p:nvPr/>
        </p:nvPicPr>
        <p:blipFill>
          <a:blip r:embed="rId3"/>
          <a:stretch>
            <a:fillRect/>
          </a:stretch>
        </p:blipFill>
        <p:spPr>
          <a:xfrm>
            <a:off x="3018949" y="2638901"/>
            <a:ext cx="4124801" cy="1077278"/>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schemeClr val="tx1"/>
                </a:solidFill>
                <a:latin typeface="Calibri" panose="020F0502020204030204"/>
                <a:ea typeface="Calibri" panose="020F0502020204030204"/>
                <a:cs typeface="Calibri" panose="020F0502020204030204"/>
              </a:rPr>
              <a:t>Version obsol</a:t>
            </a:r>
            <a:r>
              <a:rPr lang="" altLang="en-US" sz="1200" b="1" dirty="0">
                <a:solidFill>
                  <a:schemeClr val="tx1"/>
                </a:solidFill>
                <a:latin typeface="Calibri" panose="020F0502020204030204"/>
                <a:ea typeface="Calibri" panose="020F0502020204030204"/>
                <a:cs typeface="Calibri" panose="020F0502020204030204"/>
              </a:rPr>
              <a:t>è</a:t>
            </a:r>
            <a:r>
              <a:rPr lang="en-US" altLang="fr-FR" sz="1200" b="1" dirty="0">
                <a:solidFill>
                  <a:schemeClr val="tx1"/>
                </a:solidFill>
                <a:latin typeface="Calibri" panose="020F0502020204030204"/>
                <a:ea typeface="Calibri" panose="020F0502020204030204"/>
                <a:cs typeface="Calibri" panose="020F0502020204030204"/>
              </a:rPr>
              <a:t>te de SSH utilis</a:t>
            </a:r>
            <a:r>
              <a:rPr lang="en-US" altLang="en-US" sz="1200" b="1" dirty="0">
                <a:solidFill>
                  <a:schemeClr val="tx1"/>
                </a:solidFill>
                <a:latin typeface="Calibri" panose="020F0502020204030204"/>
                <a:ea typeface="Calibri" panose="020F0502020204030204"/>
                <a:cs typeface="Calibri" panose="020F0502020204030204"/>
              </a:rPr>
              <a:t>é</a:t>
            </a:r>
            <a:r>
              <a:rPr lang="en-US" altLang="fr-FR" sz="1200" b="1" dirty="0">
                <a:solidFill>
                  <a:schemeClr val="tx1"/>
                </a:solidFill>
                <a:latin typeface="Calibri" panose="020F0502020204030204"/>
                <a:ea typeface="Calibri" panose="020F0502020204030204"/>
                <a:cs typeface="Calibri" panose="020F0502020204030204"/>
              </a:rPr>
              <a:t>e (SSH v1.5)</a:t>
            </a:r>
          </a:p>
        </p:txBody>
      </p:sp>
      <p:sp>
        <p:nvSpPr>
          <p:cNvPr id="19" name="TextBox 18"/>
          <p:cNvSpPr txBox="1"/>
          <p:nvPr/>
        </p:nvSpPr>
        <p:spPr>
          <a:xfrm>
            <a:off x="1603058" y="1486853"/>
            <a:ext cx="7095649" cy="853916"/>
          </a:xfrm>
          <a:prstGeom prst="rect">
            <a:avLst/>
          </a:prstGeom>
          <a:noFill/>
          <a:ln>
            <a:solidFill>
              <a:schemeClr val="tx1"/>
            </a:solidFill>
          </a:ln>
        </p:spPr>
        <p:txBody>
          <a:bodyPr wrap="square" lIns="68580" tIns="34290" rIns="68580" bIns="34290" rtlCol="0" anchor="t">
            <a:noAutofit/>
          </a:bodyPr>
          <a:lstStyle/>
          <a:p>
            <a:r>
              <a:rPr lang="en-US" altLang="fr-FR" sz="1350" b="1" dirty="0"/>
              <a:t>Le port 22/TCP (SSH) est ouvert sur le syst</a:t>
            </a:r>
            <a:r>
              <a:rPr lang="" altLang="en-US" sz="1350" b="1" dirty="0"/>
              <a:t>è</a:t>
            </a:r>
            <a:r>
              <a:rPr lang="en-US" altLang="fr-FR" sz="1350" b="1" dirty="0"/>
              <a:t>me audit</a:t>
            </a:r>
            <a:r>
              <a:rPr lang="en-US" altLang="en-US" sz="1350" b="1" dirty="0"/>
              <a:t>é</a:t>
            </a:r>
            <a:r>
              <a:rPr lang="en-US" altLang="fr-FR" sz="1350" b="1" dirty="0"/>
              <a:t>, et la version d</a:t>
            </a:r>
            <a:r>
              <a:rPr lang="en-US" altLang="en-US" sz="1350" b="1" dirty="0"/>
              <a:t>é</a:t>
            </a:r>
            <a:r>
              <a:rPr lang="en-US" altLang="fr-FR" sz="1350" b="1" dirty="0"/>
              <a:t>tect</a:t>
            </a:r>
            <a:r>
              <a:rPr lang="en-US" altLang="en-US" sz="1350" b="1" dirty="0"/>
              <a:t>é</a:t>
            </a:r>
            <a:r>
              <a:rPr lang="en-US" altLang="fr-FR" sz="1350" b="1" dirty="0"/>
              <a:t>e est SSH-1.25, correspondant au protocole SSH v1.5. Cette version obsol</a:t>
            </a:r>
            <a:r>
              <a:rPr lang="" altLang="en-US" sz="1350" b="1" dirty="0"/>
              <a:t>è</a:t>
            </a:r>
            <a:r>
              <a:rPr lang="en-US" altLang="fr-FR" sz="1350" b="1" dirty="0"/>
              <a:t>te pr</a:t>
            </a:r>
            <a:r>
              <a:rPr lang="en-US" altLang="en-US" sz="1350" b="1" dirty="0"/>
              <a:t>é</a:t>
            </a:r>
            <a:r>
              <a:rPr lang="en-US" altLang="fr-FR" sz="1350" b="1" dirty="0"/>
              <a:t>sente de nombreuses failles cryptographiques et ne prend pas en charge les algorithmes modernes, ce qui la rend vuln</a:t>
            </a:r>
            <a:r>
              <a:rPr lang="en-US" altLang="en-US" sz="1350" b="1" dirty="0"/>
              <a:t>é</a:t>
            </a:r>
            <a:r>
              <a:rPr lang="en-US" altLang="fr-FR" sz="1350" b="1" dirty="0"/>
              <a:t>rable aux attaques de type "Man-In-The-Middle" (MITM).</a:t>
            </a:r>
          </a:p>
        </p:txBody>
      </p:sp>
      <p:sp>
        <p:nvSpPr>
          <p:cNvPr id="20" name="Rectangle 19"/>
          <p:cNvSpPr/>
          <p:nvPr/>
        </p:nvSpPr>
        <p:spPr>
          <a:xfrm>
            <a:off x="1602899" y="3885962"/>
            <a:ext cx="7095967" cy="25031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10201" y="4129564"/>
            <a:ext cx="7096125" cy="713899"/>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fr-FR" sz="12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Impact : SSH v1.5 utilise un chiffrement faible et est vuln</a:t>
            </a:r>
            <a:r>
              <a:rPr lang="en-US" altLang="en-US" sz="12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2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rable aux attaques de type MITM, exposant les connexions à des interceptions.</a:t>
            </a:r>
          </a:p>
          <a:p>
            <a:pPr lvl="0">
              <a:lnSpc>
                <a:spcPct val="107000"/>
              </a:lnSpc>
            </a:pPr>
            <a:r>
              <a:rPr lang="en-US" altLang="fr-FR" sz="12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 Ce protocole obsol</a:t>
            </a:r>
            <a:r>
              <a:rPr lang="" altLang="en-US" sz="12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è</a:t>
            </a:r>
            <a:r>
              <a:rPr lang="en-US" altLang="fr-FR" sz="12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te compromet la s</a:t>
            </a:r>
            <a:r>
              <a:rPr lang="en-US" altLang="en-US" sz="12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2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curit</a:t>
            </a:r>
            <a:r>
              <a:rPr lang="en-US" altLang="en-US" sz="12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2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des acc</a:t>
            </a:r>
            <a:r>
              <a:rPr lang="" altLang="en-US" sz="12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è</a:t>
            </a:r>
            <a:r>
              <a:rPr lang="en-US" altLang="fr-FR" sz="12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s distants et doit </a:t>
            </a:r>
            <a:r>
              <a:rPr lang="en-US" altLang="en-US" sz="12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ê</a:t>
            </a:r>
            <a:r>
              <a:rPr lang="en-US" altLang="fr-FR" sz="12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tre remplac</a:t>
            </a:r>
            <a:r>
              <a:rPr lang="en-US" altLang="en-US" sz="12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2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par SSH v2.</a:t>
            </a:r>
          </a:p>
          <a:p>
            <a:pPr lvl="0">
              <a:lnSpc>
                <a:spcPct val="107000"/>
              </a:lnSpc>
            </a:pPr>
            <a:endParaRPr lang="en-US" altLang="fr-FR" sz="12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a:p>
            <a:pPr lvl="0">
              <a:lnSpc>
                <a:spcPct val="107000"/>
              </a:lnSpc>
            </a:pPr>
            <a:endPar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a:p>
            <a:pPr lvl="0">
              <a:lnSpc>
                <a:spcPct val="107000"/>
              </a:lnSpc>
            </a:pPr>
            <a:endPar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a:p>
            <a:pPr lvl="0">
              <a:lnSpc>
                <a:spcPct val="107000"/>
              </a:lnSpc>
            </a:pPr>
            <a:endPar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a:p>
            <a:pPr lvl="0">
              <a:lnSpc>
                <a:spcPct val="107000"/>
              </a:lnSpc>
            </a:pPr>
            <a:endPar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a:p>
            <a:pPr lvl="0">
              <a:lnSpc>
                <a:spcPct val="107000"/>
              </a:lnSpc>
            </a:pPr>
            <a:endPar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a:p>
            <a:pPr lvl="0">
              <a:lnSpc>
                <a:spcPct val="107000"/>
              </a:lnSpc>
            </a:pPr>
            <a:endPar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a:p>
            <a:pPr lvl="0">
              <a:lnSpc>
                <a:spcPct val="107000"/>
              </a:lnSpc>
            </a:pPr>
            <a:endPar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a:p>
            <a:pPr lvl="0">
              <a:lnSpc>
                <a:spcPct val="107000"/>
              </a:lnSpc>
            </a:pPr>
            <a:endPar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 name="Rectangle 2"/>
          <p:cNvSpPr/>
          <p:nvPr/>
        </p:nvSpPr>
        <p:spPr>
          <a:xfrm>
            <a:off x="1603058" y="4892516"/>
            <a:ext cx="7095649" cy="229553"/>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5119688"/>
            <a:ext cx="7095649" cy="712946"/>
          </a:xfrm>
          <a:prstGeom prst="rect">
            <a:avLst/>
          </a:prstGeom>
          <a:noFill/>
          <a:ln>
            <a:solidFill>
              <a:schemeClr val="tx1"/>
            </a:solidFill>
          </a:ln>
        </p:spPr>
        <p:txBody>
          <a:bodyPr wrap="square" lIns="68580" tIns="34290" rIns="68580" bIns="34290" rtlCol="0" anchor="t">
            <a:noAutofit/>
          </a:bodyPr>
          <a:lstStyle/>
          <a:p>
            <a:pPr>
              <a:lnSpc>
                <a:spcPct val="107000"/>
              </a:lnSpc>
            </a:pPr>
            <a:r>
              <a:rPr lang="fr-FR" altLang="fr-FR" sz="1200" b="1" dirty="0">
                <a:latin typeface="Arial" panose="020B0604020202020204" pitchFamily="34" charset="0"/>
              </a:rPr>
              <a:t>Mettre à jour le service SSH pour utiliser uniquement SSH version 2</a:t>
            </a:r>
          </a:p>
          <a:p>
            <a:pPr>
              <a:lnSpc>
                <a:spcPct val="107000"/>
              </a:lnSpc>
            </a:pPr>
            <a:r>
              <a:rPr lang="fr-FR" sz="1200" b="1" dirty="0"/>
              <a:t>Mettre en place une authentification forte (par clés SSH) et désactiver l’authentification par mot de passe si possible. Activer la journalisation des connexions SSH </a:t>
            </a:r>
            <a:endParaRPr lang="en-US" altLang="fr-FR" sz="1200" b="1"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603058" y="2348389"/>
            <a:ext cx="7095649" cy="2371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panose="020F0502020204030204"/>
              <a:cs typeface="Calibri" panose="020F0502020204030204"/>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14</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3058" y="2608897"/>
            <a:ext cx="7174706" cy="1212533"/>
          </a:xfrm>
          <a:prstGeom prst="rect">
            <a:avLst/>
          </a:prstGeom>
        </p:spPr>
      </p:pic>
      <p:sp>
        <p:nvSpPr>
          <p:cNvPr id="31" name="Rectangle 8"/>
          <p:cNvSpPr>
            <a:spLocks noChangeArrowheads="1"/>
          </p:cNvSpPr>
          <p:nvPr/>
        </p:nvSpPr>
        <p:spPr bwMode="auto">
          <a:xfrm>
            <a:off x="0" y="947909"/>
            <a:ext cx="154529"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pPr defTabSz="685800" eaLnBrk="0" fontAlgn="base" hangingPunct="0">
              <a:spcBef>
                <a:spcPct val="0"/>
              </a:spcBef>
              <a:spcAft>
                <a:spcPct val="0"/>
              </a:spcAft>
            </a:pPr>
            <a:r>
              <a:rPr lang="fr-FR" altLang="fr-FR" sz="600" dirty="0"/>
              <a:t> </a:t>
            </a:r>
            <a:endParaRPr lang="fr-FR" altLang="fr-FR" sz="1350" dirty="0">
              <a:latin typeface="Arial" panose="020B0604020202020204" pitchFamily="34" charset="0"/>
            </a:endParaRPr>
          </a:p>
        </p:txBody>
      </p:sp>
      <p:sp>
        <p:nvSpPr>
          <p:cNvPr id="32" name="Oval 26"/>
          <p:cNvSpPr/>
          <p:nvPr/>
        </p:nvSpPr>
        <p:spPr>
          <a:xfrm>
            <a:off x="260241" y="1988767"/>
            <a:ext cx="305628" cy="3095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schemeClr val="tx1"/>
                </a:solidFill>
                <a:latin typeface="Calibri" panose="020F0502020204030204"/>
                <a:ea typeface="Calibri" panose="020F0502020204030204"/>
                <a:cs typeface="Calibri" panose="020F0502020204030204"/>
              </a:rPr>
              <a:t>Telnet activ</a:t>
            </a:r>
            <a:r>
              <a:rPr lang="en-US" altLang="en-US" sz="1200" b="1" dirty="0">
                <a:solidFill>
                  <a:schemeClr val="tx1"/>
                </a:solidFill>
                <a:latin typeface="Calibri" panose="020F0502020204030204"/>
                <a:ea typeface="Calibri" panose="020F0502020204030204"/>
                <a:cs typeface="Calibri" panose="020F0502020204030204"/>
              </a:rPr>
              <a:t>é</a:t>
            </a:r>
            <a:r>
              <a:rPr lang="en-US" altLang="fr-FR" sz="1200" b="1" dirty="0">
                <a:solidFill>
                  <a:schemeClr val="tx1"/>
                </a:solidFill>
                <a:latin typeface="Calibri" panose="020F0502020204030204"/>
                <a:ea typeface="Calibri" panose="020F0502020204030204"/>
                <a:cs typeface="Calibri" panose="020F0502020204030204"/>
              </a:rPr>
              <a:t> (port 23)</a:t>
            </a:r>
          </a:p>
        </p:txBody>
      </p:sp>
      <p:sp>
        <p:nvSpPr>
          <p:cNvPr id="19" name="TextBox 18"/>
          <p:cNvSpPr txBox="1"/>
          <p:nvPr/>
        </p:nvSpPr>
        <p:spPr>
          <a:xfrm>
            <a:off x="1603058" y="1486852"/>
            <a:ext cx="7095649" cy="595313"/>
          </a:xfrm>
          <a:prstGeom prst="rect">
            <a:avLst/>
          </a:prstGeom>
          <a:noFill/>
          <a:ln>
            <a:solidFill>
              <a:schemeClr val="tx1"/>
            </a:solidFill>
          </a:ln>
        </p:spPr>
        <p:txBody>
          <a:bodyPr wrap="square" lIns="68580" tIns="34290" rIns="68580" bIns="34290" rtlCol="0" anchor="t">
            <a:noAutofit/>
          </a:bodyPr>
          <a:lstStyle/>
          <a:p>
            <a:r>
              <a:rPr lang="en-US" altLang="fr-FR" sz="1500" b="1" dirty="0"/>
              <a:t>Le protocole Telnet transmet les informations en clair, sans aucun chiffrement. Cela expose les identifiants et donn</a:t>
            </a:r>
            <a:r>
              <a:rPr lang="en-US" altLang="en-US" sz="1500" b="1" dirty="0"/>
              <a:t>é</a:t>
            </a:r>
            <a:r>
              <a:rPr lang="en-US" altLang="fr-FR" sz="1500" b="1" dirty="0"/>
              <a:t>es sensibles à toute interception sur le r</a:t>
            </a:r>
            <a:r>
              <a:rPr lang="en-US" altLang="en-US" sz="1500" b="1" dirty="0"/>
              <a:t>é</a:t>
            </a:r>
            <a:r>
              <a:rPr lang="en-US" altLang="fr-FR" sz="1500" b="1" dirty="0"/>
              <a:t>seau.</a:t>
            </a:r>
          </a:p>
        </p:txBody>
      </p:sp>
      <p:sp>
        <p:nvSpPr>
          <p:cNvPr id="20" name="Rectangle 19"/>
          <p:cNvSpPr/>
          <p:nvPr/>
        </p:nvSpPr>
        <p:spPr>
          <a:xfrm>
            <a:off x="1602899" y="3885962"/>
            <a:ext cx="7095967" cy="25031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10276" y="4129564"/>
            <a:ext cx="7096125" cy="485775"/>
          </a:xfrm>
          <a:prstGeom prst="rect">
            <a:avLst/>
          </a:prstGeom>
          <a:noFill/>
          <a:ln>
            <a:solidFill>
              <a:schemeClr val="tx1"/>
            </a:solidFill>
          </a:ln>
        </p:spPr>
        <p:txBody>
          <a:bodyPr wrap="square" lIns="68580" tIns="34290" rIns="68580" bIns="34290" rtlCol="0" anchor="t">
            <a:noAutofit/>
          </a:bodyPr>
          <a:lstStyle/>
          <a:p>
            <a:pPr lvl="0">
              <a:lnSpc>
                <a:spcPct val="107000"/>
              </a:lnSpc>
            </a:pPr>
            <a:r>
              <a:rPr lang="fr-FR" sz="1350" b="1" dirty="0"/>
              <a:t>Telnet</a:t>
            </a:r>
            <a:r>
              <a:rPr lang="fr-FR" sz="1350" dirty="0"/>
              <a:t> fonctionne sans chiffrement, exposant les identifiants et données sensibles à toute interception sur le réseau.</a:t>
            </a:r>
            <a:endPar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 name="Rectangle 2"/>
          <p:cNvSpPr/>
          <p:nvPr/>
        </p:nvSpPr>
        <p:spPr>
          <a:xfrm>
            <a:off x="1602995" y="4673155"/>
            <a:ext cx="7095712" cy="25031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4923472"/>
            <a:ext cx="7095649" cy="1014595"/>
          </a:xfrm>
          <a:prstGeom prst="rect">
            <a:avLst/>
          </a:prstGeom>
          <a:noFill/>
          <a:ln>
            <a:solidFill>
              <a:schemeClr val="tx1"/>
            </a:solidFill>
          </a:ln>
        </p:spPr>
        <p:txBody>
          <a:bodyPr wrap="square" lIns="68580" tIns="34290" rIns="68580" bIns="34290" rtlCol="0" anchor="t">
            <a:noAutofit/>
          </a:bodyPr>
          <a:lstStyle/>
          <a:p>
            <a:pPr>
              <a:lnSpc>
                <a:spcPct val="107000"/>
              </a:lnSpc>
            </a:pPr>
            <a:r>
              <a:rPr lang="fr-FR" altLang="fr-FR" sz="1500" dirty="0">
                <a:latin typeface="Arial" panose="020B0604020202020204" pitchFamily="34" charset="0"/>
              </a:rPr>
              <a:t>Désactiver et désinstaller Telnet et le remplacer par SSH v2</a:t>
            </a:r>
          </a:p>
          <a:p>
            <a:pPr>
              <a:lnSpc>
                <a:spcPct val="107000"/>
              </a:lnSpc>
            </a:pPr>
            <a:r>
              <a:rPr lang="fr-FR" sz="1500" dirty="0"/>
              <a:t>Mettre en place des contrôles d’accès réseau pour s’assurer que seuls les hôtes autorisés peuvent accéder aux services distants (via un pare-feu ou des listes de contrôle d’accès)</a:t>
            </a:r>
            <a:r>
              <a:rPr lang="fr-FR" altLang="fr-FR" sz="1500" dirty="0"/>
              <a:t>. </a:t>
            </a:r>
            <a:endParaRPr lang="fr-FR" altLang="fr-FR" sz="1500" dirty="0">
              <a:latin typeface="Arial" panose="020B0604020202020204" pitchFamily="34" charset="0"/>
            </a:endParaRPr>
          </a:p>
          <a:p>
            <a:pPr>
              <a:lnSpc>
                <a:spcPct val="107000"/>
              </a:lnSpc>
            </a:pPr>
            <a:endParaRPr lang="en-US" altLang="fr-FR" sz="1500" b="1"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603058" y="2194561"/>
            <a:ext cx="7095649" cy="2366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panose="020F0502020204030204"/>
              <a:cs typeface="Calibri" panose="020F0502020204030204"/>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15</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2898" y="2463384"/>
            <a:ext cx="7174829" cy="1358047"/>
          </a:xfrm>
          <a:prstGeom prst="rect">
            <a:avLst/>
          </a:prstGeom>
        </p:spPr>
      </p:pic>
      <p:sp>
        <p:nvSpPr>
          <p:cNvPr id="31" name="Rectangle 8"/>
          <p:cNvSpPr>
            <a:spLocks noChangeArrowheads="1"/>
          </p:cNvSpPr>
          <p:nvPr/>
        </p:nvSpPr>
        <p:spPr bwMode="auto">
          <a:xfrm>
            <a:off x="0" y="947909"/>
            <a:ext cx="154529"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pPr defTabSz="685800" eaLnBrk="0" fontAlgn="base" hangingPunct="0">
              <a:spcBef>
                <a:spcPct val="0"/>
              </a:spcBef>
              <a:spcAft>
                <a:spcPct val="0"/>
              </a:spcAft>
            </a:pPr>
            <a:r>
              <a:rPr lang="fr-FR" altLang="fr-FR" sz="600" dirty="0"/>
              <a:t> </a:t>
            </a:r>
            <a:endParaRPr lang="fr-FR" altLang="fr-FR" sz="1350" dirty="0">
              <a:latin typeface="Arial" panose="020B0604020202020204" pitchFamily="34" charset="0"/>
            </a:endParaRPr>
          </a:p>
        </p:txBody>
      </p:sp>
      <p:sp>
        <p:nvSpPr>
          <p:cNvPr id="10" name="Rectangle 2"/>
          <p:cNvSpPr>
            <a:spLocks noChangeArrowheads="1"/>
          </p:cNvSpPr>
          <p:nvPr/>
        </p:nvSpPr>
        <p:spPr bwMode="auto">
          <a:xfrm>
            <a:off x="1" y="890201"/>
            <a:ext cx="1385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spAutoFit/>
          </a:bodyPr>
          <a:lstStyle/>
          <a:p>
            <a:pPr defTabSz="685800" eaLnBrk="0" fontAlgn="base" hangingPunct="0">
              <a:spcBef>
                <a:spcPct val="0"/>
              </a:spcBef>
              <a:spcAft>
                <a:spcPct val="0"/>
              </a:spcAft>
            </a:pPr>
            <a:endParaRPr lang="fr-FR" altLang="fr-FR" sz="1350" dirty="0">
              <a:latin typeface="Arial" panose="020B0604020202020204" pitchFamily="34" charset="0"/>
            </a:endParaRPr>
          </a:p>
        </p:txBody>
      </p:sp>
      <p:sp>
        <p:nvSpPr>
          <p:cNvPr id="18" name="Oval 26"/>
          <p:cNvSpPr/>
          <p:nvPr/>
        </p:nvSpPr>
        <p:spPr>
          <a:xfrm>
            <a:off x="258582" y="1529958"/>
            <a:ext cx="305628" cy="30956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 de texte 2"/>
          <p:cNvSpPr txBox="1"/>
          <p:nvPr/>
        </p:nvSpPr>
        <p:spPr>
          <a:xfrm>
            <a:off x="2286000" y="3025140"/>
            <a:ext cx="4971574" cy="461665"/>
          </a:xfrm>
          <a:prstGeom prst="rect">
            <a:avLst/>
          </a:prstGeom>
          <a:noFill/>
        </p:spPr>
        <p:txBody>
          <a:bodyPr wrap="square" rtlCol="0" anchor="t">
            <a:spAutoFit/>
          </a:bodyPr>
          <a:lstStyle/>
          <a:p>
            <a:r>
              <a:rPr lang="en-US" alt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2</a:t>
            </a: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 AUDI</a:t>
            </a:r>
            <a:r>
              <a:rPr lang="en-US" alt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T</a:t>
            </a: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 </a:t>
            </a:r>
            <a:r>
              <a:rPr lang="en-US" alt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AD -DS </a:t>
            </a:r>
          </a:p>
        </p:txBody>
      </p:sp>
      <p:sp>
        <p:nvSpPr>
          <p:cNvPr id="2" name="Espace réservé du numéro de diapositive 1"/>
          <p:cNvSpPr>
            <a:spLocks noGrp="1"/>
          </p:cNvSpPr>
          <p:nvPr>
            <p:ph type="sldNum" sz="quarter" idx="12"/>
          </p:nvPr>
        </p:nvSpPr>
        <p:spPr/>
        <p:txBody>
          <a:bodyPr/>
          <a:lstStyle/>
          <a:p>
            <a:fld id="{9A1E5D30-AA6C-490B-A5D1-68BCD36AA69B}" type="slidenum">
              <a:rPr lang="fr-FR" smtClean="0"/>
              <a:t>77</a:t>
            </a:fld>
            <a:endParaRPr lang="fr-F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171450">
              <a:lnSpc>
                <a:spcPct val="107000"/>
              </a:lnSpc>
              <a:spcAft>
                <a:spcPts val="600"/>
              </a:spcAft>
            </a:pPr>
            <a:r>
              <a:rPr lang="" altLang="en-US" sz="1200" b="1" kern="100" dirty="0">
                <a:solidFill>
                  <a:schemeClr val="tx1"/>
                </a:solidFill>
                <a:latin typeface="Calibri" panose="020F0502020204030204" pitchFamily="34" charset="0"/>
                <a:ea typeface="Calibri" panose="020F0502020204030204" pitchFamily="34" charset="0"/>
                <a:cs typeface="Times New Roman" panose="02020603050405020304" pitchFamily="18" charset="0"/>
                <a:sym typeface="+mn-ea"/>
              </a:rPr>
              <a:t>         </a:t>
            </a:r>
            <a:r>
              <a:rPr lang="en-US" altLang="fr-FR" sz="1200" b="1" kern="100" dirty="0">
                <a:solidFill>
                  <a:schemeClr val="tx1"/>
                </a:solidFill>
                <a:latin typeface="Calibri" panose="020F0502020204030204" pitchFamily="34" charset="0"/>
                <a:ea typeface="Calibri" panose="020F0502020204030204" pitchFamily="34" charset="0"/>
                <a:cs typeface="Times New Roman" panose="02020603050405020304" pitchFamily="18" charset="0"/>
                <a:sym typeface="+mn-ea"/>
              </a:rPr>
              <a:t>Patch MS17-010 pr</a:t>
            </a:r>
            <a:r>
              <a:rPr lang="en-US" altLang="en-US" sz="1200" b="1" kern="100" dirty="0">
                <a:solidFill>
                  <a:schemeClr val="tx1"/>
                </a:solidFill>
                <a:latin typeface="Calibri" panose="020F0502020204030204" pitchFamily="34" charset="0"/>
                <a:ea typeface="Calibri" panose="020F0502020204030204" pitchFamily="34" charset="0"/>
                <a:cs typeface="Times New Roman" panose="02020603050405020304" pitchFamily="18" charset="0"/>
                <a:sym typeface="+mn-ea"/>
              </a:rPr>
              <a:t>é</a:t>
            </a:r>
            <a:r>
              <a:rPr lang="en-US" altLang="fr-FR" sz="1200" b="1" kern="100" dirty="0">
                <a:solidFill>
                  <a:schemeClr val="tx1"/>
                </a:solidFill>
                <a:latin typeface="Calibri" panose="020F0502020204030204" pitchFamily="34" charset="0"/>
                <a:ea typeface="Calibri" panose="020F0502020204030204" pitchFamily="34" charset="0"/>
                <a:cs typeface="Times New Roman" panose="02020603050405020304" pitchFamily="18" charset="0"/>
                <a:sym typeface="+mn-ea"/>
              </a:rPr>
              <a:t>sent – mais sans preuve de gestion centralis</a:t>
            </a:r>
            <a:r>
              <a:rPr lang="en-US" altLang="en-US" sz="1200" b="1" kern="100" dirty="0">
                <a:solidFill>
                  <a:schemeClr val="tx1"/>
                </a:solidFill>
                <a:latin typeface="Calibri" panose="020F0502020204030204" pitchFamily="34" charset="0"/>
                <a:ea typeface="Calibri" panose="020F0502020204030204" pitchFamily="34" charset="0"/>
                <a:cs typeface="Times New Roman" panose="02020603050405020304" pitchFamily="18" charset="0"/>
                <a:sym typeface="+mn-ea"/>
              </a:rPr>
              <a:t>é</a:t>
            </a:r>
            <a:r>
              <a:rPr lang="en-US" altLang="fr-FR" sz="1200" b="1" kern="100" dirty="0">
                <a:solidFill>
                  <a:schemeClr val="tx1"/>
                </a:solidFill>
                <a:latin typeface="Calibri" panose="020F0502020204030204" pitchFamily="34" charset="0"/>
                <a:ea typeface="Calibri" panose="020F0502020204030204" pitchFamily="34" charset="0"/>
                <a:cs typeface="Times New Roman" panose="02020603050405020304" pitchFamily="18" charset="0"/>
                <a:sym typeface="+mn-ea"/>
              </a:rPr>
              <a:t>e des mises à jour</a:t>
            </a:r>
          </a:p>
        </p:txBody>
      </p:sp>
      <p:sp>
        <p:nvSpPr>
          <p:cNvPr id="19" name="TextBox 18"/>
          <p:cNvSpPr txBox="1"/>
          <p:nvPr/>
        </p:nvSpPr>
        <p:spPr>
          <a:xfrm>
            <a:off x="1603058" y="1602105"/>
            <a:ext cx="7095649" cy="778669"/>
          </a:xfrm>
          <a:prstGeom prst="rect">
            <a:avLst/>
          </a:prstGeom>
          <a:noFill/>
          <a:ln>
            <a:solidFill>
              <a:schemeClr val="tx1"/>
            </a:solidFill>
          </a:ln>
        </p:spPr>
        <p:txBody>
          <a:bodyPr wrap="square" lIns="68580" tIns="34290" rIns="68580" bIns="34290" rtlCol="0" anchor="t">
            <a:noAutofit/>
          </a:bodyPr>
          <a:lstStyle/>
          <a:p>
            <a:pPr marL="171450">
              <a:lnSpc>
                <a:spcPct val="107000"/>
              </a:lnSpc>
              <a:spcAft>
                <a:spcPts val="600"/>
              </a:spcAft>
            </a:pP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Bien que la faille MS17-010 semble corrig</a:t>
            </a:r>
            <a:r>
              <a:rPr lang="en-US" altLang="en-US" sz="1500"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e, aucun syst</a:t>
            </a:r>
            <a:r>
              <a:rPr lang="" altLang="en-US" sz="1500" b="1" kern="100" dirty="0">
                <a:latin typeface="Calibri" panose="020F0502020204030204" pitchFamily="34" charset="0"/>
                <a:ea typeface="Calibri" panose="020F0502020204030204" pitchFamily="34" charset="0"/>
                <a:cs typeface="Times New Roman" panose="02020603050405020304" pitchFamily="18" charset="0"/>
              </a:rPr>
              <a:t>è</a:t>
            </a: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me centralis</a:t>
            </a:r>
            <a:r>
              <a:rPr lang="en-US" altLang="en-US" sz="1500"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 de gestion des mises à jour n’est en place. Cela laisse penser que d’autres vuln</a:t>
            </a:r>
            <a:r>
              <a:rPr lang="en-US" altLang="en-US" sz="1500"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rabilit</a:t>
            </a:r>
            <a:r>
              <a:rPr lang="en-US" altLang="en-US" sz="1500"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s critiques peuvent ne pas </a:t>
            </a:r>
            <a:r>
              <a:rPr lang="en-US" altLang="en-US" sz="1500" b="1" kern="100" dirty="0">
                <a:latin typeface="Calibri" panose="020F0502020204030204" pitchFamily="34" charset="0"/>
                <a:ea typeface="Calibri" panose="020F0502020204030204" pitchFamily="34" charset="0"/>
                <a:cs typeface="Times New Roman" panose="02020603050405020304" pitchFamily="18" charset="0"/>
              </a:rPr>
              <a:t>ê</a:t>
            </a: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tre trait</a:t>
            </a:r>
            <a:r>
              <a:rPr lang="en-US" altLang="en-US" sz="1500"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sz="1500" b="1" kern="100" dirty="0">
                <a:latin typeface="Calibri" panose="020F0502020204030204" pitchFamily="34" charset="0"/>
                <a:ea typeface="Calibri" panose="020F0502020204030204" pitchFamily="34" charset="0"/>
                <a:cs typeface="Times New Roman" panose="02020603050405020304" pitchFamily="18" charset="0"/>
              </a:rPr>
              <a:t>es.</a:t>
            </a:r>
          </a:p>
        </p:txBody>
      </p:sp>
      <p:sp>
        <p:nvSpPr>
          <p:cNvPr id="20" name="Rectangle 19"/>
          <p:cNvSpPr/>
          <p:nvPr/>
        </p:nvSpPr>
        <p:spPr>
          <a:xfrm>
            <a:off x="1603058" y="2516981"/>
            <a:ext cx="7096125" cy="43815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2955608"/>
            <a:ext cx="7096125" cy="1198721"/>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Lors des tests de p</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n</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tration, l’exploitation via MS17-010 (EternalBlue) n’a pas r</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ussi. Cela sugg</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è</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re que les syst</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è</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mes sont à jour sur ce point. Cependant, rien ne garantit qu’un processus de gestion de patchs est en place, ni que d'autres correctifs critiques ont </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t</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appliqu</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s.</a:t>
            </a:r>
          </a:p>
          <a:p>
            <a:pPr lvl="0">
              <a:lnSpc>
                <a:spcPct val="107000"/>
              </a:lnSpc>
            </a:pPr>
            <a:r>
              <a:rPr lang="en-US" altLang="fr-FR" sz="1350" b="1" u="sng"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 </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L’environnement semble prot</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g</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contre MS17-010, mais l’absence de preuve de gestion active des correctifs laisse penser que ce n’est peut-</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ê</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tre qu’un cas isol</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a:t>
            </a:r>
            <a:endParaRPr 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 name="Rectangle 2"/>
          <p:cNvSpPr/>
          <p:nvPr/>
        </p:nvSpPr>
        <p:spPr>
          <a:xfrm>
            <a:off x="1603058" y="4337209"/>
            <a:ext cx="7095649" cy="34099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4692968"/>
            <a:ext cx="7095649" cy="875824"/>
          </a:xfrm>
          <a:prstGeom prst="rect">
            <a:avLst/>
          </a:prstGeom>
          <a:noFill/>
          <a:ln>
            <a:solidFill>
              <a:schemeClr val="tx1"/>
            </a:solidFill>
          </a:ln>
        </p:spPr>
        <p:txBody>
          <a:bodyPr wrap="square" lIns="68580" tIns="34290" rIns="68580" bIns="34290" rtlCol="0" anchor="t">
            <a:noAutofit/>
          </a:bodyPr>
          <a:lstStyle/>
          <a:p>
            <a:pPr>
              <a:lnSpc>
                <a:spcPct val="107000"/>
              </a:lnSpc>
            </a:pP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Mettre en place une solution de gestion centralis</a:t>
            </a:r>
            <a:r>
              <a:rPr lang="en-US" altLang="en-US" sz="1350"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e des mises à jour (WSUS, SCCM).</a:t>
            </a:r>
          </a:p>
          <a:p>
            <a:pPr>
              <a:lnSpc>
                <a:spcPct val="107000"/>
              </a:lnSpc>
            </a:pP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R</a:t>
            </a:r>
            <a:r>
              <a:rPr lang="en-US" altLang="en-US" sz="1350"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aliser un audit global des correctifs sur l’ensemble du parc serveur.</a:t>
            </a:r>
          </a:p>
          <a:p>
            <a:pPr>
              <a:lnSpc>
                <a:spcPct val="107000"/>
              </a:lnSpc>
            </a:pP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Documenter les versions install</a:t>
            </a:r>
            <a:r>
              <a:rPr lang="en-US" altLang="en-US" sz="1350"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es et la politique de patch management.</a:t>
            </a:r>
            <a:endParaRPr lang="en-US" sz="1350" b="1"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p:cNvSpPr>
            <a:spLocks noGrp="1"/>
          </p:cNvSpPr>
          <p:nvPr>
            <p:ph type="sldNum" sz="quarter" idx="12"/>
          </p:nvPr>
        </p:nvSpPr>
        <p:spPr>
          <a:xfrm>
            <a:off x="6809360" y="5726907"/>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16</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schemeClr val="tx1"/>
                </a:solidFill>
                <a:latin typeface="Calibri" panose="020F0502020204030204"/>
                <a:ea typeface="Calibri" panose="020F0502020204030204"/>
                <a:cs typeface="Calibri" panose="020F0502020204030204"/>
              </a:rPr>
              <a:t>Port SMB (445) expos</a:t>
            </a:r>
            <a:r>
              <a:rPr lang="en-US" altLang="en-US" sz="1200" b="1" dirty="0">
                <a:solidFill>
                  <a:schemeClr val="tx1"/>
                </a:solidFill>
                <a:latin typeface="Calibri" panose="020F0502020204030204"/>
                <a:ea typeface="Calibri" panose="020F0502020204030204"/>
                <a:cs typeface="Calibri" panose="020F0502020204030204"/>
              </a:rPr>
              <a:t>é</a:t>
            </a:r>
          </a:p>
        </p:txBody>
      </p:sp>
      <p:sp>
        <p:nvSpPr>
          <p:cNvPr id="19" name="TextBox 18"/>
          <p:cNvSpPr txBox="1"/>
          <p:nvPr/>
        </p:nvSpPr>
        <p:spPr>
          <a:xfrm>
            <a:off x="1603058" y="1602581"/>
            <a:ext cx="7095649" cy="829628"/>
          </a:xfrm>
          <a:prstGeom prst="rect">
            <a:avLst/>
          </a:prstGeom>
          <a:noFill/>
          <a:ln>
            <a:solidFill>
              <a:schemeClr val="tx1"/>
            </a:solidFill>
          </a:ln>
        </p:spPr>
        <p:txBody>
          <a:bodyPr wrap="square" lIns="68580" tIns="34290" rIns="68580" bIns="34290" rtlCol="0" anchor="t">
            <a:noAutofit/>
          </a:bodyPr>
          <a:lstStyle/>
          <a:p>
            <a:pPr marL="171450">
              <a:lnSpc>
                <a:spcPct val="107000"/>
              </a:lnSpc>
              <a:spcAft>
                <a:spcPts val="600"/>
              </a:spcAft>
            </a:pP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Le port 445 reste accessible sur le contrôleur de domaine, ce qui est un vecteur connu d’attaques comme WannaCry. M</a:t>
            </a:r>
            <a:r>
              <a:rPr lang="en-US" altLang="en-US" sz="1500" b="1" kern="100" dirty="0">
                <a:latin typeface="Times New Roman" panose="02020603050405020304" pitchFamily="18" charset="0"/>
                <a:ea typeface="Calibri" panose="020F0502020204030204" pitchFamily="34" charset="0"/>
                <a:cs typeface="Times New Roman" panose="02020603050405020304" pitchFamily="18" charset="0"/>
              </a:rPr>
              <a:t>ê</a:t>
            </a: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me corrig</a:t>
            </a:r>
            <a:r>
              <a:rPr lang="en-US" altLang="en-US" sz="1500" b="1" kern="100" dirty="0">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 son exposition sans contrôle est un risque important.</a:t>
            </a:r>
          </a:p>
        </p:txBody>
      </p:sp>
      <p:sp>
        <p:nvSpPr>
          <p:cNvPr id="20" name="Rectangle 19"/>
          <p:cNvSpPr/>
          <p:nvPr/>
        </p:nvSpPr>
        <p:spPr>
          <a:xfrm>
            <a:off x="1603058" y="2369344"/>
            <a:ext cx="7096125" cy="39576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2803208"/>
            <a:ext cx="7096125" cy="1369219"/>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Le port TCP 445 (SMB) </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tait ouvert sur le contrôleur de domaine, ce qui est une condition n</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cessaire à l'exploitation de MS17-010. M</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ê</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me si le correctif est appliqu</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le port reste une surface d’attaque majeure : vecteur de ransomware (WannaCry, NotPetya) ou d'attaques SMB relay.</a:t>
            </a:r>
          </a:p>
          <a:p>
            <a:pPr lvl="0">
              <a:lnSpc>
                <a:spcPct val="107000"/>
              </a:lnSpc>
            </a:pPr>
            <a:r>
              <a:rPr lang="en-US" altLang="fr-FR" sz="1350" b="1" u="sng"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L’</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quipe d</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fense a laiss</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un port critique expos</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ce qui est risqu</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m</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ê</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me sans faille connue exploitable aujourd’hui.</a:t>
            </a:r>
            <a:endParaRPr 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 name="Rectangle 2"/>
          <p:cNvSpPr/>
          <p:nvPr/>
        </p:nvSpPr>
        <p:spPr>
          <a:xfrm>
            <a:off x="1603058" y="4352449"/>
            <a:ext cx="7095649" cy="35242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4729639"/>
            <a:ext cx="7095649" cy="909638"/>
          </a:xfrm>
          <a:prstGeom prst="rect">
            <a:avLst/>
          </a:prstGeom>
          <a:noFill/>
          <a:ln>
            <a:solidFill>
              <a:schemeClr val="tx1"/>
            </a:solidFill>
          </a:ln>
        </p:spPr>
        <p:txBody>
          <a:bodyPr wrap="square" lIns="68580" tIns="34290" rIns="68580" bIns="34290" rtlCol="0" anchor="t">
            <a:noAutofit/>
          </a:bodyPr>
          <a:lstStyle/>
          <a:p>
            <a:pPr>
              <a:lnSpc>
                <a:spcPct val="107000"/>
              </a:lnSpc>
            </a:pPr>
            <a:r>
              <a:rPr lang="en-US" altLang="fr-FR" sz="1200" b="1" kern="100" dirty="0">
                <a:latin typeface="Calibri" panose="020F0502020204030204" pitchFamily="34" charset="0"/>
                <a:ea typeface="Calibri" panose="020F0502020204030204" pitchFamily="34" charset="0"/>
                <a:cs typeface="Times New Roman" panose="02020603050405020304" pitchFamily="18" charset="0"/>
              </a:rPr>
              <a:t>R</a:t>
            </a: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estreindre l’acc</a:t>
            </a:r>
            <a:r>
              <a:rPr lang="en-US" altLang="en-US" sz="1350" b="1" kern="100" dirty="0">
                <a:latin typeface="Calibri" panose="020F0502020204030204" pitchFamily="34" charset="0"/>
                <a:ea typeface="Calibri" panose="020F0502020204030204" pitchFamily="34" charset="0"/>
                <a:cs typeface="Times New Roman" panose="02020603050405020304" pitchFamily="18" charset="0"/>
              </a:rPr>
              <a:t>è</a:t>
            </a: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s au port 445 uniquement aux machines autoris</a:t>
            </a:r>
            <a:r>
              <a:rPr lang="en-US" altLang="en-US" sz="1350"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es (VLAN, firewall).</a:t>
            </a:r>
          </a:p>
          <a:p>
            <a:pPr>
              <a:lnSpc>
                <a:spcPct val="107000"/>
              </a:lnSpc>
            </a:pP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D</a:t>
            </a:r>
            <a:r>
              <a:rPr lang="en-US" altLang="en-US" sz="1350"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sactiver SMBv1 compl</a:t>
            </a:r>
            <a:r>
              <a:rPr lang="en-US" altLang="en-US" sz="1350" b="1" kern="100" dirty="0">
                <a:latin typeface="Calibri" panose="020F0502020204030204" pitchFamily="34" charset="0"/>
                <a:ea typeface="Calibri" panose="020F0502020204030204" pitchFamily="34" charset="0"/>
                <a:cs typeface="Times New Roman" panose="02020603050405020304" pitchFamily="18" charset="0"/>
              </a:rPr>
              <a:t>è</a:t>
            </a: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tement.</a:t>
            </a:r>
          </a:p>
          <a:p>
            <a:pPr>
              <a:lnSpc>
                <a:spcPct val="107000"/>
              </a:lnSpc>
            </a:pP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Utiliser un IPS/IDS pour surveiller les flux SMB suspects.</a:t>
            </a: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17</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txBox="1">
            <a:spLocks/>
          </p:cNvSpPr>
          <p:nvPr/>
        </p:nvSpPr>
        <p:spPr>
          <a:xfrm>
            <a:off x="2796256" y="891814"/>
            <a:ext cx="4796629" cy="487223"/>
          </a:xfrm>
          <a:prstGeom prst="rect">
            <a:avLst/>
          </a:prstGeom>
        </p:spPr>
        <p:txBody>
          <a:bodyPr vert="horz" lIns="68580" tIns="34290" rIns="68580" bIns="3429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90000"/>
              </a:lnSpc>
              <a:spcBef>
                <a:spcPct val="0"/>
              </a:spcBef>
              <a:buNone/>
            </a:pPr>
            <a:r>
              <a:rPr lang="fr-FR" sz="2700" b="1" dirty="0">
                <a:latin typeface="Calibri" panose="020F0502020204030204" pitchFamily="34" charset="0"/>
                <a:ea typeface="+mj-ea"/>
                <a:cs typeface="Calibri" panose="020F0502020204030204" pitchFamily="34" charset="0"/>
                <a:sym typeface="Symbol" panose="05050102010706020507" pitchFamily="18" charset="2"/>
              </a:rPr>
              <a:t> </a:t>
            </a:r>
            <a:r>
              <a:rPr lang="fr-FR" sz="2700" b="1" dirty="0">
                <a:latin typeface="Calibri" panose="020F0502020204030204" pitchFamily="34" charset="0"/>
                <a:cs typeface="Calibri" panose="020F0502020204030204" pitchFamily="34" charset="0"/>
              </a:rPr>
              <a:t>Objectifs du projet</a:t>
            </a:r>
            <a:endParaRPr lang="fr-FR" sz="2700" b="1" dirty="0">
              <a:latin typeface="Calibri" panose="020F0502020204030204" pitchFamily="34" charset="0"/>
              <a:cs typeface="Calibri" panose="020F0502020204030204" pitchFamily="34" charset="0"/>
              <a:sym typeface="Symbol" panose="05050102010706020507" pitchFamily="18" charset="2"/>
            </a:endParaRPr>
          </a:p>
        </p:txBody>
      </p:sp>
      <p:sp>
        <p:nvSpPr>
          <p:cNvPr id="6" name="Espace réservé du contenu 2"/>
          <p:cNvSpPr txBox="1">
            <a:spLocks/>
          </p:cNvSpPr>
          <p:nvPr/>
        </p:nvSpPr>
        <p:spPr>
          <a:xfrm>
            <a:off x="114300" y="1897508"/>
            <a:ext cx="7692391" cy="4034726"/>
          </a:xfrm>
          <a:prstGeom prst="rect">
            <a:avLst/>
          </a:prstGeom>
        </p:spPr>
        <p:txBody>
          <a:bodyPr vert="horz" lIns="68580" tIns="34290" rIns="68580" bIns="3429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buNone/>
            </a:pPr>
            <a:endParaRPr lang="en-US" sz="1350" dirty="0">
              <a:latin typeface="Calibri" panose="020F0502020204030204" pitchFamily="34" charset="0"/>
              <a:cs typeface="Calibri" panose="020F0502020204030204" pitchFamily="34" charset="0"/>
            </a:endParaRPr>
          </a:p>
        </p:txBody>
      </p:sp>
      <p:sp>
        <p:nvSpPr>
          <p:cNvPr id="4" name="ZoneTexte 3">
            <a:extLst>
              <a:ext uri="{FF2B5EF4-FFF2-40B4-BE49-F238E27FC236}">
                <a16:creationId xmlns:a16="http://schemas.microsoft.com/office/drawing/2014/main" id="{20429484-40DB-1ECD-6B9E-77331A6D9613}"/>
              </a:ext>
            </a:extLst>
          </p:cNvPr>
          <p:cNvSpPr txBox="1"/>
          <p:nvPr/>
        </p:nvSpPr>
        <p:spPr>
          <a:xfrm>
            <a:off x="376946" y="1714268"/>
            <a:ext cx="7692391" cy="4278094"/>
          </a:xfrm>
          <a:prstGeom prst="rect">
            <a:avLst/>
          </a:prstGeom>
          <a:noFill/>
        </p:spPr>
        <p:txBody>
          <a:bodyPr wrap="square">
            <a:spAutoFit/>
          </a:bodyPr>
          <a:lstStyle/>
          <a:p>
            <a:r>
              <a:rPr lang="fr-FR" sz="1600" dirty="0">
                <a:latin typeface="Calibri" panose="020F0502020204030204" pitchFamily="34" charset="0"/>
                <a:ea typeface="Calibri" panose="020F0502020204030204" pitchFamily="34" charset="0"/>
                <a:cs typeface="Calibri" panose="020F0502020204030204" pitchFamily="34" charset="0"/>
              </a:rPr>
              <a:t>L’objectif principal de cette mission est de réaliser un audit exhaustif du système d’information de l’entreprise </a:t>
            </a:r>
            <a:r>
              <a:rPr lang="fr-FR" sz="1600" dirty="0" err="1">
                <a:latin typeface="Calibri" panose="020F0502020204030204" pitchFamily="34" charset="0"/>
                <a:ea typeface="Calibri" panose="020F0502020204030204" pitchFamily="34" charset="0"/>
                <a:cs typeface="Calibri" panose="020F0502020204030204" pitchFamily="34" charset="0"/>
              </a:rPr>
              <a:t>Netcore</a:t>
            </a:r>
            <a:r>
              <a:rPr lang="fr-FR" sz="1600" dirty="0">
                <a:latin typeface="Calibri" panose="020F0502020204030204" pitchFamily="34" charset="0"/>
                <a:ea typeface="Calibri" panose="020F0502020204030204" pitchFamily="34" charset="0"/>
                <a:cs typeface="Calibri" panose="020F0502020204030204" pitchFamily="34" charset="0"/>
              </a:rPr>
              <a:t> solution . Cette démarche comprend les actions suivantes :	</a:t>
            </a:r>
          </a:p>
          <a:p>
            <a:r>
              <a:rPr lang="fr-FR" sz="1600" dirty="0">
                <a:latin typeface="Calibri" panose="020F0502020204030204" pitchFamily="34" charset="0"/>
                <a:ea typeface="Calibri" panose="020F0502020204030204" pitchFamily="34" charset="0"/>
                <a:cs typeface="Calibri" panose="020F0502020204030204" pitchFamily="34" charset="0"/>
              </a:rPr>
              <a:t>•Le scan des vulnérabilités sur l’ensemble des actifs numériques de l’organisation;</a:t>
            </a:r>
          </a:p>
          <a:p>
            <a:r>
              <a:rPr lang="fr-FR" sz="1600" dirty="0">
                <a:latin typeface="Calibri" panose="020F0502020204030204" pitchFamily="34" charset="0"/>
                <a:ea typeface="Calibri" panose="020F0502020204030204" pitchFamily="34" charset="0"/>
                <a:cs typeface="Calibri" panose="020F0502020204030204" pitchFamily="34" charset="0"/>
              </a:rPr>
              <a:t>•L’analyse approfondie des vulnérabilités identifiées et des configurations des équipements ;</a:t>
            </a:r>
          </a:p>
          <a:p>
            <a:r>
              <a:rPr lang="fr-FR" sz="1600" dirty="0">
                <a:latin typeface="Calibri" panose="020F0502020204030204" pitchFamily="34" charset="0"/>
                <a:ea typeface="Calibri" panose="020F0502020204030204" pitchFamily="34" charset="0"/>
                <a:cs typeface="Calibri" panose="020F0502020204030204" pitchFamily="34" charset="0"/>
              </a:rPr>
              <a:t>•L’audit des matrices de flux réseau et l’examen des règles de sécurité en place ;</a:t>
            </a:r>
          </a:p>
          <a:p>
            <a:r>
              <a:rPr lang="fr-FR" sz="1600" dirty="0">
                <a:latin typeface="Calibri" panose="020F0502020204030204" pitchFamily="34" charset="0"/>
                <a:ea typeface="Calibri" panose="020F0502020204030204" pitchFamily="34" charset="0"/>
                <a:cs typeface="Calibri" panose="020F0502020204030204" pitchFamily="34" charset="0"/>
              </a:rPr>
              <a:t>•L’évaluation des applications critiques à travers des tests d’intrusion et les standards OWASP ;</a:t>
            </a:r>
          </a:p>
          <a:p>
            <a:r>
              <a:rPr lang="fr-FR" sz="1600" dirty="0">
                <a:latin typeface="Calibri" panose="020F0502020204030204" pitchFamily="34" charset="0"/>
                <a:ea typeface="Calibri" panose="020F0502020204030204" pitchFamily="34" charset="0"/>
                <a:cs typeface="Calibri" panose="020F0502020204030204" pitchFamily="34" charset="0"/>
              </a:rPr>
              <a:t>•L’analyse des flux applicatifs et la vérification de la pertinence des règles appliquées sur les pares-feux applicatifs ;	</a:t>
            </a:r>
          </a:p>
          <a:p>
            <a:r>
              <a:rPr lang="fr-FR" sz="1600" dirty="0">
                <a:latin typeface="Calibri" panose="020F0502020204030204" pitchFamily="34" charset="0"/>
                <a:ea typeface="Calibri" panose="020F0502020204030204" pitchFamily="34" charset="0"/>
                <a:cs typeface="Calibri" panose="020F0502020204030204" pitchFamily="34" charset="0"/>
              </a:rPr>
              <a:t>•L’audit du contrôleur d’accès, des règles GPO et des politiques de mot de passe ;</a:t>
            </a:r>
          </a:p>
          <a:p>
            <a:r>
              <a:rPr lang="fr-FR" sz="1600" dirty="0">
                <a:latin typeface="Calibri" panose="020F0502020204030204" pitchFamily="34" charset="0"/>
                <a:ea typeface="Calibri" panose="020F0502020204030204" pitchFamily="34" charset="0"/>
                <a:cs typeface="Calibri" panose="020F0502020204030204" pitchFamily="34" charset="0"/>
              </a:rPr>
              <a:t>•L’évaluation de l’architecture réseau et des systèmes en vue d’optimiser leur performance et leur sécurité ;</a:t>
            </a:r>
          </a:p>
          <a:p>
            <a:r>
              <a:rPr lang="fr-FR" sz="1600" dirty="0">
                <a:latin typeface="Calibri" panose="020F0502020204030204" pitchFamily="34" charset="0"/>
                <a:ea typeface="Calibri" panose="020F0502020204030204" pitchFamily="34" charset="0"/>
                <a:cs typeface="Calibri" panose="020F0502020204030204" pitchFamily="34" charset="0"/>
              </a:rPr>
              <a:t>•L’analyse des procédures IT internes ;</a:t>
            </a:r>
          </a:p>
          <a:p>
            <a:r>
              <a:rPr lang="fr-FR" sz="1600" dirty="0">
                <a:latin typeface="Calibri" panose="020F0502020204030204" pitchFamily="34" charset="0"/>
                <a:ea typeface="Calibri" panose="020F0502020204030204" pitchFamily="34" charset="0"/>
                <a:cs typeface="Calibri" panose="020F0502020204030204" pitchFamily="34" charset="0"/>
              </a:rPr>
              <a:t>•Et enfin, la proposition de recommandation  visant à renforcer la sécurité globale du système d’information.</a:t>
            </a:r>
          </a:p>
        </p:txBody>
      </p:sp>
    </p:spTree>
    <p:extLst>
      <p:ext uri="{BB962C8B-B14F-4D97-AF65-F5344CB8AC3E}">
        <p14:creationId xmlns:p14="http://schemas.microsoft.com/office/powerpoint/2010/main" val="3949795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171450">
              <a:lnSpc>
                <a:spcPct val="107000"/>
              </a:lnSpc>
              <a:spcAft>
                <a:spcPts val="600"/>
              </a:spcAft>
            </a:pPr>
            <a:r>
              <a:rPr lang="" altLang="en-US" sz="1200" b="1"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mn-ea"/>
              </a:rPr>
              <a:t>                                      </a:t>
            </a:r>
            <a:r>
              <a:rPr lang="en-US" altLang="fr-FR" sz="1200" b="1" kern="1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mn-ea"/>
              </a:rPr>
              <a:t>Aucune alerte lors des scans ou attaques</a:t>
            </a:r>
          </a:p>
        </p:txBody>
      </p:sp>
      <p:sp>
        <p:nvSpPr>
          <p:cNvPr id="19" name="TextBox 18"/>
          <p:cNvSpPr txBox="1"/>
          <p:nvPr/>
        </p:nvSpPr>
        <p:spPr>
          <a:xfrm>
            <a:off x="1603058" y="1602105"/>
            <a:ext cx="7095649" cy="774383"/>
          </a:xfrm>
          <a:prstGeom prst="rect">
            <a:avLst/>
          </a:prstGeom>
          <a:noFill/>
          <a:ln>
            <a:solidFill>
              <a:schemeClr val="tx1"/>
            </a:solidFill>
          </a:ln>
        </p:spPr>
        <p:txBody>
          <a:bodyPr wrap="square" lIns="68580" tIns="34290" rIns="68580" bIns="34290" rtlCol="0" anchor="t">
            <a:noAutofit/>
          </a:bodyPr>
          <a:lstStyle/>
          <a:p>
            <a:pPr marL="171450">
              <a:lnSpc>
                <a:spcPct val="107000"/>
              </a:lnSpc>
              <a:spcAft>
                <a:spcPts val="600"/>
              </a:spcAft>
            </a:pP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Les scans r</a:t>
            </a:r>
            <a:r>
              <a:rPr lang="en-US" altLang="en-US" sz="1500" b="1" kern="100" dirty="0">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seau et tentatives d’exploit n’ont g</a:t>
            </a:r>
            <a:r>
              <a:rPr lang="en-US" altLang="en-US" sz="1500" b="1" kern="100" dirty="0">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n</a:t>
            </a:r>
            <a:r>
              <a:rPr lang="en-US" altLang="en-US" sz="1500" b="1" kern="100" dirty="0">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r</a:t>
            </a:r>
            <a:r>
              <a:rPr lang="en-US" altLang="en-US" sz="1500" b="1" kern="100" dirty="0">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 aucune alerte, ce qui indique l’absence de d</a:t>
            </a:r>
            <a:r>
              <a:rPr lang="en-US" altLang="en-US" sz="1500" b="1" kern="100" dirty="0">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tection. Cela rend impossible toute r</a:t>
            </a:r>
            <a:r>
              <a:rPr lang="en-US" altLang="en-US" sz="1500" b="1" kern="100" dirty="0">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action rapide face à une attaque en cours.</a:t>
            </a:r>
          </a:p>
        </p:txBody>
      </p:sp>
      <p:sp>
        <p:nvSpPr>
          <p:cNvPr id="20" name="Rectangle 19"/>
          <p:cNvSpPr/>
          <p:nvPr/>
        </p:nvSpPr>
        <p:spPr>
          <a:xfrm>
            <a:off x="1603058" y="2487930"/>
            <a:ext cx="7096125" cy="384810"/>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2887980"/>
            <a:ext cx="7096125" cy="1369219"/>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Les scans Nmap, les tentatives de connexion sur SMB et l’exploitation via EternalBlue n’ont d</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clench</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aucune alerte ni blocage. Cela montre une absence de syst</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è</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me de d</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tection ou une mauvaise configuration des alertes de s</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curit</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a:t>
            </a:r>
          </a:p>
          <a:p>
            <a:pPr lvl="0">
              <a:lnSpc>
                <a:spcPct val="107000"/>
              </a:lnSpc>
            </a:pPr>
            <a:r>
              <a:rPr lang="en-US" altLang="fr-FR" sz="1350" b="1" u="sng"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 </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L’</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quipe d</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fense n’est pas en mesure de d</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tecter ou r</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agir à des comportements anormaux sur son r</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seau.</a:t>
            </a:r>
          </a:p>
        </p:txBody>
      </p:sp>
      <p:sp>
        <p:nvSpPr>
          <p:cNvPr id="3" name="Rectangle 2"/>
          <p:cNvSpPr/>
          <p:nvPr/>
        </p:nvSpPr>
        <p:spPr>
          <a:xfrm>
            <a:off x="1603058" y="4466749"/>
            <a:ext cx="7095649" cy="39576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4862513"/>
            <a:ext cx="7095649" cy="709136"/>
          </a:xfrm>
          <a:prstGeom prst="rect">
            <a:avLst/>
          </a:prstGeom>
          <a:noFill/>
          <a:ln>
            <a:solidFill>
              <a:schemeClr val="tx1"/>
            </a:solidFill>
          </a:ln>
        </p:spPr>
        <p:txBody>
          <a:bodyPr wrap="square" lIns="68580" tIns="34290" rIns="68580" bIns="34290" rtlCol="0" anchor="t">
            <a:noAutofit/>
          </a:bodyPr>
          <a:lstStyle/>
          <a:p>
            <a:pPr>
              <a:lnSpc>
                <a:spcPct val="107000"/>
              </a:lnSpc>
            </a:pPr>
            <a:r>
              <a:rPr lang="en-US" altLang="en-US" sz="1350" b="1" kern="100" dirty="0">
                <a:latin typeface="Calibri" panose="020F0502020204030204" pitchFamily="34" charset="0"/>
                <a:ea typeface="Calibri" panose="020F0502020204030204" pitchFamily="34" charset="0"/>
                <a:cs typeface="Times New Roman" panose="02020603050405020304" pitchFamily="18" charset="0"/>
              </a:rPr>
              <a:t> </a:t>
            </a: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Mettre en place un IDS (Snort, Zeek) ou un SIEM (Wazuh, Graylog).</a:t>
            </a:r>
          </a:p>
          <a:p>
            <a:pPr>
              <a:lnSpc>
                <a:spcPct val="107000"/>
              </a:lnSpc>
            </a:pP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Surveiller les scans de ports, les connexions SMB suspectes et les exploits connus.</a:t>
            </a: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18 </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schemeClr val="tx1"/>
                </a:solidFill>
                <a:latin typeface="Calibri" panose="020F0502020204030204"/>
                <a:ea typeface="Calibri" panose="020F0502020204030204"/>
                <a:cs typeface="Calibri" panose="020F0502020204030204"/>
              </a:rPr>
              <a:t>Pas de segmentation r</a:t>
            </a:r>
            <a:r>
              <a:rPr lang="en-US" altLang="en-US" sz="1200" b="1" dirty="0">
                <a:solidFill>
                  <a:schemeClr val="tx1"/>
                </a:solidFill>
                <a:latin typeface="Calibri" panose="020F0502020204030204"/>
                <a:ea typeface="Calibri" panose="020F0502020204030204"/>
                <a:cs typeface="Calibri" panose="020F0502020204030204"/>
              </a:rPr>
              <a:t>é</a:t>
            </a:r>
            <a:r>
              <a:rPr lang="en-US" altLang="fr-FR" sz="1200" b="1" dirty="0">
                <a:solidFill>
                  <a:schemeClr val="tx1"/>
                </a:solidFill>
                <a:latin typeface="Calibri" panose="020F0502020204030204"/>
                <a:ea typeface="Calibri" panose="020F0502020204030204"/>
                <a:cs typeface="Calibri" panose="020F0502020204030204"/>
              </a:rPr>
              <a:t>seau vers les services critiques</a:t>
            </a:r>
            <a:endParaRPr lang="en-US" sz="1200" b="1" dirty="0">
              <a:solidFill>
                <a:schemeClr val="tx1"/>
              </a:solidFill>
              <a:latin typeface="Calibri" panose="020F0502020204030204"/>
              <a:ea typeface="Calibri" panose="020F0502020204030204"/>
              <a:cs typeface="Calibri" panose="020F0502020204030204"/>
            </a:endParaRPr>
          </a:p>
        </p:txBody>
      </p:sp>
      <p:sp>
        <p:nvSpPr>
          <p:cNvPr id="19" name="TextBox 18"/>
          <p:cNvSpPr txBox="1"/>
          <p:nvPr/>
        </p:nvSpPr>
        <p:spPr>
          <a:xfrm>
            <a:off x="1603058" y="1556385"/>
            <a:ext cx="7095649" cy="777240"/>
          </a:xfrm>
          <a:prstGeom prst="rect">
            <a:avLst/>
          </a:prstGeom>
          <a:noFill/>
          <a:ln>
            <a:solidFill>
              <a:schemeClr val="tx1"/>
            </a:solidFill>
          </a:ln>
        </p:spPr>
        <p:txBody>
          <a:bodyPr wrap="square" lIns="68580" tIns="34290" rIns="68580" bIns="34290" rtlCol="0" anchor="t">
            <a:noAutofit/>
          </a:bodyPr>
          <a:lstStyle/>
          <a:p>
            <a:pPr marL="171450">
              <a:lnSpc>
                <a:spcPct val="107000"/>
              </a:lnSpc>
              <a:spcAft>
                <a:spcPts val="600"/>
              </a:spcAft>
            </a:pPr>
            <a:r>
              <a:rPr lang="en-US" altLang="fr-FR" sz="1350" b="1" kern="100" dirty="0">
                <a:latin typeface="Calibri" panose="020F0502020204030204" pitchFamily="34" charset="0"/>
                <a:ea typeface="Calibri" panose="020F0502020204030204" pitchFamily="34" charset="0"/>
                <a:cs typeface="Calibri" panose="020F0502020204030204" pitchFamily="34" charset="0"/>
              </a:rPr>
              <a:t>Les services comme Active Directory ou SMB sont accessibles à toutes les machines, sans filtrage IP ni cloisonnement. Une machine compromise peut facilement attaquer les serveurs sensibles.</a:t>
            </a:r>
          </a:p>
        </p:txBody>
      </p:sp>
      <p:sp>
        <p:nvSpPr>
          <p:cNvPr id="20" name="Rectangle 19"/>
          <p:cNvSpPr/>
          <p:nvPr/>
        </p:nvSpPr>
        <p:spPr>
          <a:xfrm>
            <a:off x="1603058" y="2487930"/>
            <a:ext cx="7096125" cy="43767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2959894"/>
            <a:ext cx="7096125" cy="1505903"/>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Les contrôleurs de domaine sont accessibles sans restriction par n’importe quel hôte du r</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seau (pas de filtrage IP ou segmentation). Cela facilite la propagation lat</a:t>
            </a:r>
            <a:r>
              <a:rPr lang="en-US" altLang="en-US"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rale ou l’exploitation de failles comme MS17-010 depuis n’importe quel poste compromis.</a:t>
            </a:r>
          </a:p>
          <a:p>
            <a:pPr lvl="0">
              <a:lnSpc>
                <a:spcPct val="107000"/>
              </a:lnSpc>
            </a:pPr>
            <a:r>
              <a:rPr lang="en-US" altLang="fr-FR" sz="1500" b="1" u="sng"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a:t>
            </a:r>
            <a:r>
              <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Cette architecture expose inutilement les services critiques à toute machine, y compris compromise.</a:t>
            </a:r>
          </a:p>
        </p:txBody>
      </p:sp>
      <p:sp>
        <p:nvSpPr>
          <p:cNvPr id="3" name="Rectangle 2"/>
          <p:cNvSpPr/>
          <p:nvPr/>
        </p:nvSpPr>
        <p:spPr>
          <a:xfrm>
            <a:off x="1603058" y="4667726"/>
            <a:ext cx="7095649" cy="20193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4869656"/>
            <a:ext cx="7095649" cy="872490"/>
          </a:xfrm>
          <a:prstGeom prst="rect">
            <a:avLst/>
          </a:prstGeom>
          <a:noFill/>
          <a:ln>
            <a:solidFill>
              <a:schemeClr val="tx1"/>
            </a:solidFill>
          </a:ln>
        </p:spPr>
        <p:txBody>
          <a:bodyPr wrap="square" lIns="68580" tIns="34290" rIns="68580" bIns="34290" rtlCol="0" anchor="t">
            <a:noAutofit/>
          </a:bodyPr>
          <a:lstStyle/>
          <a:p>
            <a:pPr>
              <a:lnSpc>
                <a:spcPct val="107000"/>
              </a:lnSpc>
            </a:pPr>
            <a:r>
              <a:rPr lang="en-US" altLang="en-US" sz="1350" b="1" kern="100" dirty="0">
                <a:latin typeface="Calibri" panose="020F0502020204030204" pitchFamily="34" charset="0"/>
                <a:ea typeface="Calibri" panose="020F0502020204030204" pitchFamily="34" charset="0"/>
                <a:cs typeface="Times New Roman" panose="02020603050405020304" pitchFamily="18" charset="0"/>
              </a:rPr>
              <a:t>- </a:t>
            </a: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Mettre en place des ACL sur les switches et firewalls internes.</a:t>
            </a:r>
          </a:p>
          <a:p>
            <a:pPr>
              <a:lnSpc>
                <a:spcPct val="107000"/>
              </a:lnSpc>
            </a:pPr>
            <a:r>
              <a:rPr lang="en-US" altLang="en-US" sz="1350" b="1" kern="100" dirty="0">
                <a:latin typeface="Calibri" panose="020F0502020204030204" pitchFamily="34" charset="0"/>
                <a:ea typeface="Calibri" panose="020F0502020204030204" pitchFamily="34" charset="0"/>
                <a:cs typeface="Times New Roman" panose="02020603050405020304" pitchFamily="18" charset="0"/>
              </a:rPr>
              <a:t>- </a:t>
            </a: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Isoler les serveurs AD dans un VLAN sp</a:t>
            </a:r>
            <a:r>
              <a:rPr lang="en-US" altLang="en-US" sz="1350"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cifique.</a:t>
            </a:r>
          </a:p>
          <a:p>
            <a:pPr>
              <a:lnSpc>
                <a:spcPct val="107000"/>
              </a:lnSpc>
            </a:pPr>
            <a:r>
              <a:rPr lang="en-US" altLang="en-US" sz="1350" b="1" kern="100" dirty="0">
                <a:latin typeface="Calibri" panose="020F0502020204030204" pitchFamily="34" charset="0"/>
                <a:ea typeface="Calibri" panose="020F0502020204030204" pitchFamily="34" charset="0"/>
                <a:cs typeface="Times New Roman" panose="02020603050405020304" pitchFamily="18" charset="0"/>
              </a:rPr>
              <a:t>- </a:t>
            </a: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Restreindre les flux uniquement aux ports strictement n</a:t>
            </a:r>
            <a:r>
              <a:rPr lang="en-US" altLang="en-US" sz="1350"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cessaires.</a:t>
            </a:r>
          </a:p>
        </p:txBody>
      </p:sp>
      <p:sp>
        <p:nvSpPr>
          <p:cNvPr id="2" name="Slide Number Placeholder 1"/>
          <p:cNvSpPr>
            <a:spLocks noGrp="1"/>
          </p:cNvSpPr>
          <p:nvPr>
            <p:ph type="sldNum" sz="quarter" idx="12"/>
          </p:nvPr>
        </p:nvSpPr>
        <p:spPr>
          <a:xfrm>
            <a:off x="6877940" y="5726907"/>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19</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schemeClr val="tx1"/>
                </a:solidFill>
                <a:latin typeface="Calibri" panose="020F0502020204030204"/>
                <a:ea typeface="Calibri" panose="020F0502020204030204"/>
                <a:cs typeface="Calibri" panose="020F0502020204030204"/>
              </a:rPr>
              <a:t>S</a:t>
            </a:r>
            <a:r>
              <a:rPr lang="en-US" altLang="en-US" sz="1200" b="1" dirty="0">
                <a:solidFill>
                  <a:schemeClr val="tx1"/>
                </a:solidFill>
                <a:latin typeface="Calibri" panose="020F0502020204030204"/>
                <a:ea typeface="Calibri" panose="020F0502020204030204"/>
                <a:cs typeface="Calibri" panose="020F0502020204030204"/>
              </a:rPr>
              <a:t>é</a:t>
            </a:r>
            <a:r>
              <a:rPr lang="en-US" altLang="fr-FR" sz="1200" b="1" dirty="0">
                <a:solidFill>
                  <a:schemeClr val="tx1"/>
                </a:solidFill>
                <a:latin typeface="Calibri" panose="020F0502020204030204"/>
                <a:ea typeface="Calibri" panose="020F0502020204030204"/>
                <a:cs typeface="Calibri" panose="020F0502020204030204"/>
              </a:rPr>
              <a:t>curit</a:t>
            </a:r>
            <a:r>
              <a:rPr lang="en-US" altLang="en-US" sz="1200" b="1" dirty="0">
                <a:solidFill>
                  <a:schemeClr val="tx1"/>
                </a:solidFill>
                <a:latin typeface="Calibri" panose="020F0502020204030204"/>
                <a:ea typeface="Calibri" panose="020F0502020204030204"/>
                <a:cs typeface="Calibri" panose="020F0502020204030204"/>
              </a:rPr>
              <a:t>é</a:t>
            </a:r>
            <a:r>
              <a:rPr lang="en-US" altLang="fr-FR" sz="1200" b="1" dirty="0">
                <a:solidFill>
                  <a:schemeClr val="tx1"/>
                </a:solidFill>
                <a:latin typeface="Calibri" panose="020F0502020204030204"/>
                <a:ea typeface="Calibri" panose="020F0502020204030204"/>
                <a:cs typeface="Calibri" panose="020F0502020204030204"/>
              </a:rPr>
              <a:t> SMB n</a:t>
            </a:r>
            <a:r>
              <a:rPr lang="en-US" altLang="en-US" sz="1200" b="1" dirty="0">
                <a:solidFill>
                  <a:schemeClr val="tx1"/>
                </a:solidFill>
                <a:latin typeface="Calibri" panose="020F0502020204030204"/>
                <a:ea typeface="Calibri" panose="020F0502020204030204"/>
                <a:cs typeface="Calibri" panose="020F0502020204030204"/>
              </a:rPr>
              <a:t>é</a:t>
            </a:r>
            <a:r>
              <a:rPr lang="en-US" altLang="fr-FR" sz="1200" b="1" dirty="0">
                <a:solidFill>
                  <a:schemeClr val="tx1"/>
                </a:solidFill>
                <a:latin typeface="Calibri" panose="020F0502020204030204"/>
                <a:ea typeface="Calibri" panose="020F0502020204030204"/>
                <a:cs typeface="Calibri" panose="020F0502020204030204"/>
              </a:rPr>
              <a:t>glig</a:t>
            </a:r>
            <a:r>
              <a:rPr lang="en-US" altLang="en-US" sz="1200" b="1" dirty="0">
                <a:solidFill>
                  <a:schemeClr val="tx1"/>
                </a:solidFill>
                <a:latin typeface="Calibri" panose="020F0502020204030204"/>
                <a:ea typeface="Calibri" panose="020F0502020204030204"/>
                <a:cs typeface="Calibri" panose="020F0502020204030204"/>
              </a:rPr>
              <a:t>é</a:t>
            </a:r>
            <a:r>
              <a:rPr lang="en-US" altLang="fr-FR" sz="1200" b="1" dirty="0">
                <a:solidFill>
                  <a:schemeClr val="tx1"/>
                </a:solidFill>
                <a:latin typeface="Calibri" panose="020F0502020204030204"/>
                <a:ea typeface="Calibri" panose="020F0502020204030204"/>
                <a:cs typeface="Calibri" panose="020F0502020204030204"/>
              </a:rPr>
              <a:t>e</a:t>
            </a:r>
            <a:endParaRPr lang="en-US" sz="1200" b="1" dirty="0">
              <a:solidFill>
                <a:schemeClr val="tx1"/>
              </a:solidFill>
              <a:latin typeface="Calibri" panose="020F0502020204030204"/>
              <a:ea typeface="Calibri" panose="020F0502020204030204"/>
              <a:cs typeface="Calibri" panose="020F0502020204030204"/>
            </a:endParaRPr>
          </a:p>
        </p:txBody>
      </p:sp>
      <p:sp>
        <p:nvSpPr>
          <p:cNvPr id="19" name="TextBox 18"/>
          <p:cNvSpPr txBox="1"/>
          <p:nvPr/>
        </p:nvSpPr>
        <p:spPr>
          <a:xfrm>
            <a:off x="1603058" y="1556385"/>
            <a:ext cx="7095649" cy="871538"/>
          </a:xfrm>
          <a:prstGeom prst="rect">
            <a:avLst/>
          </a:prstGeom>
          <a:noFill/>
          <a:ln>
            <a:solidFill>
              <a:schemeClr val="tx1"/>
            </a:solidFill>
          </a:ln>
        </p:spPr>
        <p:txBody>
          <a:bodyPr wrap="square" lIns="68580" tIns="34290" rIns="68580" bIns="34290" rtlCol="0" anchor="t">
            <a:noAutofit/>
          </a:bodyPr>
          <a:lstStyle/>
          <a:p>
            <a:pPr marL="171450">
              <a:lnSpc>
                <a:spcPct val="107000"/>
              </a:lnSpc>
              <a:spcAft>
                <a:spcPts val="600"/>
              </a:spcAft>
            </a:pPr>
            <a:r>
              <a:rPr lang="en-US" altLang="en-US" sz="1500" b="1" kern="100" dirty="0">
                <a:latin typeface="Times New Roman" panose="02020603050405020304" pitchFamily="18" charset="0"/>
                <a:ea typeface="Calibri" panose="020F0502020204030204" pitchFamily="34" charset="0"/>
                <a:cs typeface="Times New Roman" panose="02020603050405020304" pitchFamily="18" charset="0"/>
              </a:rPr>
              <a:t> </a:t>
            </a: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Aucun durcissement n’a </a:t>
            </a:r>
            <a:r>
              <a:rPr lang="en-US" altLang="en-US" sz="1500" b="1" kern="100" dirty="0">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t</a:t>
            </a:r>
            <a:r>
              <a:rPr lang="en-US" altLang="en-US" sz="1500" b="1" kern="100" dirty="0">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 observ</a:t>
            </a:r>
            <a:r>
              <a:rPr lang="en-US" altLang="en-US" sz="1500" b="1" kern="100" dirty="0">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 sur le protocole SMB (signature, d</a:t>
            </a:r>
            <a:r>
              <a:rPr lang="en-US" altLang="en-US" sz="1500" b="1" kern="100" dirty="0">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sactivation de SMBv1, etc.). Cela facilite les attaques relay ou NTLM relay, encore tr</a:t>
            </a:r>
            <a:r>
              <a:rPr lang="" altLang="en-US" sz="1500" b="1" kern="100" dirty="0">
                <a:latin typeface="Times New Roman" panose="02020603050405020304" pitchFamily="18" charset="0"/>
                <a:ea typeface="Calibri" panose="020F0502020204030204" pitchFamily="34" charset="0"/>
                <a:cs typeface="Times New Roman" panose="02020603050405020304" pitchFamily="18" charset="0"/>
              </a:rPr>
              <a:t>è</a:t>
            </a: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s r</a:t>
            </a:r>
            <a:r>
              <a:rPr lang="en-US" altLang="en-US" sz="1500" b="1" kern="100" dirty="0">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latin typeface="Times New Roman" panose="02020603050405020304" pitchFamily="18" charset="0"/>
                <a:ea typeface="Calibri" panose="020F0502020204030204" pitchFamily="34" charset="0"/>
                <a:cs typeface="Times New Roman" panose="02020603050405020304" pitchFamily="18" charset="0"/>
              </a:rPr>
              <a:t>pandues.</a:t>
            </a:r>
          </a:p>
        </p:txBody>
      </p:sp>
      <p:sp>
        <p:nvSpPr>
          <p:cNvPr id="20" name="Rectangle 19"/>
          <p:cNvSpPr/>
          <p:nvPr/>
        </p:nvSpPr>
        <p:spPr>
          <a:xfrm>
            <a:off x="1603058" y="2644140"/>
            <a:ext cx="7096125" cy="325755"/>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2972753"/>
            <a:ext cx="7096125" cy="1451610"/>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en-US" sz="12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Aucune preuve de configuration renforc</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e sur SMB (d</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sactivation de SMBv1, signature SMB activ</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e, etc.) n’a </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t</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observ</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e. Ces mesures sont pourtant essentielles pour bloquer les attaques connues comme SMB relay ou NTLM relay.</a:t>
            </a:r>
          </a:p>
          <a:p>
            <a:pPr lvl="0">
              <a:lnSpc>
                <a:spcPct val="107000"/>
              </a:lnSpc>
            </a:pPr>
            <a:r>
              <a:rPr lang="en-US" altLang="fr-FR" sz="1350" b="1" u="sng"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L’</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quipe d</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fense semble n</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gliger la s</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curisation de services historiques mais toujours critiques.</a:t>
            </a:r>
          </a:p>
        </p:txBody>
      </p:sp>
      <p:sp>
        <p:nvSpPr>
          <p:cNvPr id="3" name="Rectangle 2"/>
          <p:cNvSpPr/>
          <p:nvPr/>
        </p:nvSpPr>
        <p:spPr>
          <a:xfrm>
            <a:off x="1603058" y="4643914"/>
            <a:ext cx="7095649" cy="24384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4897756"/>
            <a:ext cx="7095649" cy="766286"/>
          </a:xfrm>
          <a:prstGeom prst="rect">
            <a:avLst/>
          </a:prstGeom>
          <a:noFill/>
          <a:ln>
            <a:solidFill>
              <a:schemeClr val="tx1"/>
            </a:solidFill>
          </a:ln>
        </p:spPr>
        <p:txBody>
          <a:bodyPr wrap="square" lIns="68580" tIns="34290" rIns="68580" bIns="34290" rtlCol="0" anchor="t">
            <a:noAutofit/>
          </a:bodyPr>
          <a:lstStyle/>
          <a:p>
            <a:pPr>
              <a:lnSpc>
                <a:spcPct val="107000"/>
              </a:lnSpc>
            </a:pPr>
            <a:r>
              <a:rPr lang="en-US" altLang="en-US" sz="1350" b="1" kern="100" dirty="0">
                <a:latin typeface="Calibri" panose="020F0502020204030204" pitchFamily="34" charset="0"/>
                <a:ea typeface="Calibri" panose="020F0502020204030204" pitchFamily="34" charset="0"/>
                <a:cs typeface="Times New Roman" panose="02020603050405020304" pitchFamily="18" charset="0"/>
              </a:rPr>
              <a:t>- </a:t>
            </a: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D</a:t>
            </a:r>
            <a:r>
              <a:rPr lang="en-US" altLang="en-US" sz="1350"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sactiver SMBv1.</a:t>
            </a:r>
          </a:p>
          <a:p>
            <a:pPr>
              <a:lnSpc>
                <a:spcPct val="107000"/>
              </a:lnSpc>
            </a:pPr>
            <a:r>
              <a:rPr lang="en-US" altLang="en-US" sz="1350" b="1" kern="100" dirty="0">
                <a:latin typeface="Calibri" panose="020F0502020204030204" pitchFamily="34" charset="0"/>
                <a:ea typeface="Calibri" panose="020F0502020204030204" pitchFamily="34" charset="0"/>
                <a:cs typeface="Times New Roman" panose="02020603050405020304" pitchFamily="18" charset="0"/>
              </a:rPr>
              <a:t>- </a:t>
            </a: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Forcer la signature SMB.</a:t>
            </a:r>
          </a:p>
          <a:p>
            <a:pPr>
              <a:lnSpc>
                <a:spcPct val="107000"/>
              </a:lnSpc>
            </a:pPr>
            <a:r>
              <a:rPr lang="en-US" altLang="en-US" sz="1350" b="1" kern="100" dirty="0">
                <a:latin typeface="Calibri" panose="020F0502020204030204" pitchFamily="34" charset="0"/>
                <a:ea typeface="Calibri" panose="020F0502020204030204" pitchFamily="34" charset="0"/>
                <a:cs typeface="Times New Roman" panose="02020603050405020304" pitchFamily="18" charset="0"/>
              </a:rPr>
              <a:t>- </a:t>
            </a: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D</a:t>
            </a:r>
            <a:r>
              <a:rPr lang="en-US" altLang="en-US" sz="1350" b="1" kern="100" dirty="0">
                <a:latin typeface="Calibri" panose="020F0502020204030204" pitchFamily="34" charset="0"/>
                <a:ea typeface="Calibri" panose="020F0502020204030204" pitchFamily="34" charset="0"/>
                <a:cs typeface="Times New Roman" panose="02020603050405020304" pitchFamily="18" charset="0"/>
              </a:rPr>
              <a:t>é</a:t>
            </a: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sactiver l’authentification NTLM là o</a:t>
            </a:r>
            <a:r>
              <a:rPr lang="en-US" altLang="en-US" sz="1350" b="1" kern="100" dirty="0">
                <a:latin typeface="Calibri" panose="020F0502020204030204" pitchFamily="34" charset="0"/>
                <a:ea typeface="Calibri" panose="020F0502020204030204" pitchFamily="34" charset="0"/>
                <a:cs typeface="Times New Roman" panose="02020603050405020304" pitchFamily="18" charset="0"/>
              </a:rPr>
              <a:t>ù</a:t>
            </a:r>
            <a:r>
              <a:rPr lang="en-US" altLang="fr-FR" sz="1350" b="1" kern="100" dirty="0">
                <a:latin typeface="Calibri" panose="020F0502020204030204" pitchFamily="34" charset="0"/>
                <a:ea typeface="Calibri" panose="020F0502020204030204" pitchFamily="34" charset="0"/>
                <a:cs typeface="Times New Roman" panose="02020603050405020304" pitchFamily="18" charset="0"/>
              </a:rPr>
              <a:t> Kerberos est disponible.</a:t>
            </a: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2</a:t>
            </a: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 de texte 1"/>
          <p:cNvSpPr txBox="1"/>
          <p:nvPr/>
        </p:nvSpPr>
        <p:spPr>
          <a:xfrm>
            <a:off x="1450657" y="3209925"/>
            <a:ext cx="5868353" cy="461665"/>
          </a:xfrm>
          <a:prstGeom prst="rect">
            <a:avLst/>
          </a:prstGeom>
          <a:noFill/>
        </p:spPr>
        <p:txBody>
          <a:bodyPr wrap="square" rtlCol="0" anchor="t">
            <a:spAutoFit/>
          </a:bodyPr>
          <a:lstStyle/>
          <a:p>
            <a:pPr defTabSz="685800">
              <a:defRPr/>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3- AUDIT </a:t>
            </a:r>
            <a:r>
              <a:rPr lang="en-US" alt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SERVICE MESSAGERIE</a:t>
            </a:r>
            <a:endParaRPr lang="fr-FR" alt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endParaRPr>
          </a:p>
        </p:txBody>
      </p:sp>
      <p:sp>
        <p:nvSpPr>
          <p:cNvPr id="3" name="Espace réservé du numéro de diapositive 2"/>
          <p:cNvSpPr>
            <a:spLocks noGrp="1"/>
          </p:cNvSpPr>
          <p:nvPr>
            <p:ph type="sldNum" sz="quarter" idx="12"/>
          </p:nvPr>
        </p:nvSpPr>
        <p:spPr/>
        <p:txBody>
          <a:bodyPr/>
          <a:lstStyle/>
          <a:p>
            <a:fld id="{9A1E5D30-AA6C-490B-A5D1-68BCD36AA69B}" type="slidenum">
              <a:rPr lang="fr-FR" smtClean="0"/>
              <a:t>83</a:t>
            </a:fld>
            <a:endParaRPr lang="fr-F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a:t>
            </a:r>
            <a:r>
              <a:rPr lang="" altLang="fr-FR" sz="1500" b="1" dirty="0">
                <a:solidFill>
                  <a:prstClr val="white"/>
                </a:solidFill>
                <a:latin typeface="Trebuchet MS" panose="020B0603020202020204"/>
              </a:rPr>
              <a:t> 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prstClr val="black"/>
                </a:solidFill>
                <a:latin typeface="Calibri" panose="020F0502020204030204"/>
                <a:ea typeface="Calibri" panose="020F0502020204030204"/>
                <a:cs typeface="Calibri" panose="020F0502020204030204"/>
              </a:rPr>
              <a:t>Noyau Linux vuln</a:t>
            </a:r>
            <a:r>
              <a:rPr lang="en-US" altLang="en-US" sz="1200" b="1" dirty="0">
                <a:solidFill>
                  <a:prstClr val="black"/>
                </a:solidFill>
                <a:latin typeface="Calibri" panose="020F0502020204030204"/>
                <a:ea typeface="Calibri" panose="020F0502020204030204"/>
                <a:cs typeface="Calibri" panose="020F0502020204030204"/>
              </a:rPr>
              <a:t>é</a:t>
            </a:r>
            <a:r>
              <a:rPr lang="en-US" altLang="fr-FR" sz="1200" b="1" dirty="0">
                <a:solidFill>
                  <a:prstClr val="black"/>
                </a:solidFill>
                <a:latin typeface="Calibri" panose="020F0502020204030204"/>
                <a:ea typeface="Calibri" panose="020F0502020204030204"/>
                <a:cs typeface="Calibri" panose="020F0502020204030204"/>
              </a:rPr>
              <a:t>rable</a:t>
            </a:r>
            <a:endParaRPr lang="en-US" sz="1200" b="1" dirty="0">
              <a:solidFill>
                <a:prstClr val="black"/>
              </a:solidFill>
              <a:latin typeface="Calibri" panose="020F0502020204030204"/>
              <a:ea typeface="Calibri" panose="020F0502020204030204"/>
              <a:cs typeface="Calibri" panose="020F0502020204030204"/>
            </a:endParaRPr>
          </a:p>
        </p:txBody>
      </p:sp>
      <p:sp>
        <p:nvSpPr>
          <p:cNvPr id="19" name="TextBox 18"/>
          <p:cNvSpPr txBox="1"/>
          <p:nvPr/>
        </p:nvSpPr>
        <p:spPr>
          <a:xfrm>
            <a:off x="1603058" y="1486853"/>
            <a:ext cx="7095649" cy="533400"/>
          </a:xfrm>
          <a:prstGeom prst="rect">
            <a:avLst/>
          </a:prstGeom>
          <a:noFill/>
          <a:ln>
            <a:solidFill>
              <a:schemeClr val="tx1"/>
            </a:solidFill>
          </a:ln>
        </p:spPr>
        <p:txBody>
          <a:bodyPr wrap="square" lIns="68580" tIns="34290" rIns="68580" bIns="34290" rtlCol="0" anchor="t">
            <a:noAutofit/>
          </a:bodyPr>
          <a:lstStyle/>
          <a:p>
            <a:pPr marL="171450" defTabSz="685800">
              <a:lnSpc>
                <a:spcPct val="107000"/>
              </a:lnSpc>
              <a:spcAft>
                <a:spcPts val="600"/>
              </a:spcAft>
              <a:defRPr/>
            </a:pPr>
            <a:r>
              <a:rPr lang="en-US" altLang="fr-FR"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Utilisation d’un noyau Linux vuln</a:t>
            </a:r>
            <a:r>
              <a:rPr lang="en-US" altLang="en-US"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rable: L’ex</a:t>
            </a:r>
            <a:r>
              <a:rPr lang="en-US" altLang="en-US"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cution d’un noyau Linux obsol</a:t>
            </a:r>
            <a:r>
              <a:rPr lang="" altLang="en-US"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è</a:t>
            </a:r>
            <a:r>
              <a:rPr lang="en-US" altLang="fr-FR"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te ou non patch</a:t>
            </a:r>
            <a:r>
              <a:rPr lang="en-US" altLang="en-US"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expose le syst</a:t>
            </a:r>
            <a:r>
              <a:rPr lang="" altLang="en-US"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è</a:t>
            </a:r>
            <a:r>
              <a:rPr lang="en-US" altLang="fr-FR"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me à des failles de s</a:t>
            </a:r>
            <a:r>
              <a:rPr lang="en-US" altLang="en-US"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curit</a:t>
            </a:r>
            <a:r>
              <a:rPr lang="en-US" altLang="en-US"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é</a:t>
            </a:r>
            <a:r>
              <a:rPr lang="" altLang="en-US"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altLang="fr-FR"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connues </a:t>
            </a:r>
          </a:p>
        </p:txBody>
      </p:sp>
      <p:sp>
        <p:nvSpPr>
          <p:cNvPr id="20" name="Rectangle 19"/>
          <p:cNvSpPr/>
          <p:nvPr/>
        </p:nvSpPr>
        <p:spPr>
          <a:xfrm>
            <a:off x="1603058" y="3519488"/>
            <a:ext cx="7096125" cy="26527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3796666"/>
            <a:ext cx="7096125" cy="958691"/>
          </a:xfrm>
          <a:prstGeom prst="rect">
            <a:avLst/>
          </a:prstGeom>
          <a:noFill/>
          <a:ln>
            <a:solidFill>
              <a:schemeClr val="tx1"/>
            </a:solidFill>
          </a:ln>
        </p:spPr>
        <p:txBody>
          <a:bodyPr wrap="square" lIns="68580" tIns="34290" rIns="68580" bIns="34290" rtlCol="0" anchor="t">
            <a:noAutofit/>
          </a:bodyPr>
          <a:lstStyle/>
          <a:p>
            <a:pPr defTabSz="685800">
              <a:lnSpc>
                <a:spcPct val="107000"/>
              </a:lnSpc>
              <a:defRPr/>
            </a:pPr>
            <a:r>
              <a:rPr lang="fr-CA"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D</a:t>
            </a:r>
            <a:r>
              <a:rPr lang="fr-CA" sz="1350" b="1" dirty="0">
                <a:latin typeface="Calibri" panose="020F0502020204030204" pitchFamily="34" charset="0"/>
                <a:cs typeface="Calibri" panose="020F0502020204030204" pitchFamily="34" charset="0"/>
              </a:rPr>
              <a:t>es attaquants peuvent exploiter les vulnérabilités pour obtenir un accès non autorisé, exécuter du code malveillant, ou prendre le contrôle complet du système. </a:t>
            </a:r>
          </a:p>
          <a:p>
            <a:pPr defTabSz="685800">
              <a:lnSpc>
                <a:spcPct val="107000"/>
              </a:lnSpc>
              <a:defRPr/>
            </a:pPr>
            <a:r>
              <a:rPr lang="en-US" altLang="fr-FR" sz="1350" b="1" u="sng"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a:t>
            </a:r>
            <a:r>
              <a:rPr lang="fr-CA" altLang="fr-FR" sz="1350" b="1" u="sng"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a:t>
            </a:r>
            <a:r>
              <a:rPr lang="fr-CA" sz="1350" b="1" dirty="0">
                <a:latin typeface="Calibri" panose="020F0502020204030204" pitchFamily="34" charset="0"/>
                <a:cs typeface="Calibri" panose="020F0502020204030204" pitchFamily="34" charset="0"/>
              </a:rPr>
              <a:t>L’équipe défense devrait maintenir leur noyau à jour, surtout si des vulnérabilités spécifiques ont été signalées dans ta version. La sécurité et la stabilité du système en dépendent.</a:t>
            </a:r>
            <a:endPar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 name="Rectangle 2"/>
          <p:cNvSpPr/>
          <p:nvPr/>
        </p:nvSpPr>
        <p:spPr>
          <a:xfrm>
            <a:off x="1603058" y="4789171"/>
            <a:ext cx="7095649" cy="14144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4941571"/>
            <a:ext cx="7095649" cy="722471"/>
          </a:xfrm>
          <a:prstGeom prst="rect">
            <a:avLst/>
          </a:prstGeom>
          <a:noFill/>
          <a:ln>
            <a:solidFill>
              <a:schemeClr val="tx1"/>
            </a:solidFill>
          </a:ln>
        </p:spPr>
        <p:txBody>
          <a:bodyPr wrap="square" lIns="68580" tIns="34290" rIns="68580" bIns="34290" rtlCol="0" anchor="t">
            <a:noAutofit/>
          </a:bodyPr>
          <a:lstStyle/>
          <a:p>
            <a:pPr defTabSz="685800">
              <a:lnSpc>
                <a:spcPct val="107000"/>
              </a:lnSpc>
              <a:defRPr/>
            </a:pPr>
            <a:r>
              <a:rPr lang="fr-CA" sz="1500" b="1" dirty="0">
                <a:solidFill>
                  <a:srgbClr val="222222"/>
                </a:solidFill>
              </a:rPr>
              <a:t>Mettre à jour à la version 5.10.227, 5.15.168, 6.1.113, 6.6.54, 6.10.13 ou 6.11.2 élimine cette vulnérabilité.</a:t>
            </a:r>
            <a:endParaRPr lang="en-US" altLang="fr-FR" sz="1500" b="1" kern="100" dirty="0">
              <a:solidFill>
                <a:prstClr val="black"/>
              </a:solidFill>
              <a:ea typeface="Calibri" panose="020F0502020204030204" pitchFamily="34" charset="0"/>
              <a:cs typeface="Times New Roman" panose="02020603050405020304" pitchFamily="18" charset="0"/>
            </a:endParaRPr>
          </a:p>
        </p:txBody>
      </p:sp>
      <p:sp>
        <p:nvSpPr>
          <p:cNvPr id="8" name="Rectangle 7"/>
          <p:cNvSpPr/>
          <p:nvPr/>
        </p:nvSpPr>
        <p:spPr>
          <a:xfrm>
            <a:off x="1603058" y="2096453"/>
            <a:ext cx="7095649"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panose="020F0502020204030204"/>
              <a:cs typeface="Calibri" panose="020F0502020204030204"/>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2</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C000"/>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C000"/>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Extrême</a:t>
            </a:r>
          </a:p>
        </p:txBody>
      </p:sp>
      <p:pic>
        <p:nvPicPr>
          <p:cNvPr id="10" name="Imag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360" y="2333149"/>
            <a:ext cx="4872990" cy="1202531"/>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prstClr val="black"/>
                </a:solidFill>
                <a:latin typeface="Calibri" panose="020F0502020204030204"/>
                <a:ea typeface="Calibri" panose="020F0502020204030204"/>
                <a:cs typeface="Calibri" panose="020F0502020204030204"/>
              </a:rPr>
              <a:t>Pas d’authentification multifacteur (MFA) pour les admins</a:t>
            </a:r>
            <a:endParaRPr lang="en-US" sz="1200" b="1" dirty="0">
              <a:solidFill>
                <a:prstClr val="black"/>
              </a:solidFill>
              <a:latin typeface="Calibri" panose="020F0502020204030204"/>
              <a:ea typeface="Calibri" panose="020F0502020204030204"/>
              <a:cs typeface="Calibri" panose="020F0502020204030204"/>
            </a:endParaRPr>
          </a:p>
        </p:txBody>
      </p:sp>
      <p:sp>
        <p:nvSpPr>
          <p:cNvPr id="19" name="TextBox 18"/>
          <p:cNvSpPr txBox="1"/>
          <p:nvPr/>
        </p:nvSpPr>
        <p:spPr>
          <a:xfrm>
            <a:off x="1603058" y="1602105"/>
            <a:ext cx="7095649" cy="996315"/>
          </a:xfrm>
          <a:prstGeom prst="rect">
            <a:avLst/>
          </a:prstGeom>
          <a:noFill/>
          <a:ln>
            <a:solidFill>
              <a:schemeClr val="tx1"/>
            </a:solidFill>
          </a:ln>
        </p:spPr>
        <p:txBody>
          <a:bodyPr wrap="square" lIns="68580" tIns="34290" rIns="68580" bIns="34290" rtlCol="0" anchor="t">
            <a:noAutofit/>
          </a:bodyPr>
          <a:lstStyle/>
          <a:p>
            <a:pPr marL="171450" defTabSz="685800">
              <a:lnSpc>
                <a:spcPct val="107000"/>
              </a:lnSpc>
              <a:spcAft>
                <a:spcPts val="600"/>
              </a:spcAft>
              <a:defRPr/>
            </a:pPr>
            <a:r>
              <a:rPr lang="en-US" altLang="fr-FR"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Absence d’</a:t>
            </a:r>
            <a:r>
              <a:rPr lang="en-US" altLang="fr-FR" sz="1500" b="1" kern="1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authenfication</a:t>
            </a:r>
            <a:r>
              <a:rPr lang="en-US" altLang="fr-FR"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altLang="fr-FR" sz="1500" b="1" kern="1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multifacteurs</a:t>
            </a:r>
            <a:r>
              <a:rPr lang="en-US" altLang="fr-FR"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pour les administrateurs</a:t>
            </a:r>
            <a:r>
              <a:rPr lang="" altLang="en-US"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altLang="fr-FR"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Ne pas appliquer une authentification multifacteurs (MFA) pour les comptes administrateurs augmente consid</a:t>
            </a:r>
            <a:r>
              <a:rPr lang="en-US" altLang="en-US"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rablement le risque d’acc</a:t>
            </a:r>
            <a:r>
              <a:rPr lang="" altLang="en-US"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è</a:t>
            </a:r>
            <a:r>
              <a:rPr lang="en-US" altLang="fr-FR"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s non autoris</a:t>
            </a:r>
            <a:r>
              <a:rPr lang="en-US" altLang="en-US"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é</a:t>
            </a:r>
            <a:r>
              <a:rPr lang="en-US" altLang="fr-FR"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en cas de compromise des</a:t>
            </a:r>
            <a:r>
              <a:rPr lang="" altLang="en-US"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altLang="fr-FR"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identifiants</a:t>
            </a:r>
          </a:p>
        </p:txBody>
      </p:sp>
      <p:sp>
        <p:nvSpPr>
          <p:cNvPr id="20" name="Rectangle 19"/>
          <p:cNvSpPr/>
          <p:nvPr/>
        </p:nvSpPr>
        <p:spPr>
          <a:xfrm>
            <a:off x="1604486" y="2867977"/>
            <a:ext cx="7096125" cy="35718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3225165"/>
            <a:ext cx="7096125" cy="1315403"/>
          </a:xfrm>
          <a:prstGeom prst="rect">
            <a:avLst/>
          </a:prstGeom>
          <a:noFill/>
          <a:ln>
            <a:solidFill>
              <a:schemeClr val="tx1"/>
            </a:solidFill>
          </a:ln>
        </p:spPr>
        <p:txBody>
          <a:bodyPr wrap="square" lIns="68580" tIns="34290" rIns="68580" bIns="34290" rtlCol="0" anchor="t">
            <a:noAutofit/>
          </a:bodyPr>
          <a:lstStyle/>
          <a:p>
            <a:pPr defTabSz="685800">
              <a:lnSpc>
                <a:spcPct val="107000"/>
              </a:lnSpc>
              <a:defRPr/>
            </a:pPr>
            <a:r>
              <a:rPr lang="fr-CA" sz="1350" b="1" dirty="0"/>
              <a:t>Si des comptes administrateurs ou utilisateur sont protégés uniquement par un mot de passe, un attaquant ayant volé ou deviné ce mot de passe peut accéder à tous les paramètres du serveur, aux boîtes mail, et aux données sensibles</a:t>
            </a:r>
            <a:r>
              <a:rPr lang="fr-CA" sz="1350" dirty="0"/>
              <a:t>.</a:t>
            </a:r>
          </a:p>
          <a:p>
            <a:pPr defTabSz="685800">
              <a:lnSpc>
                <a:spcPct val="107000"/>
              </a:lnSpc>
              <a:defRPr/>
            </a:pPr>
            <a:r>
              <a:rPr lang="en-US" altLang="fr-FR" sz="1350" b="1" u="sng"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a:t>
            </a:r>
            <a:r>
              <a:rPr lang="fr-CA" sz="1350" b="1" dirty="0"/>
              <a:t>l’absence de MFA dans </a:t>
            </a:r>
            <a:r>
              <a:rPr lang="fr-CA" sz="1350" b="1" dirty="0" err="1"/>
              <a:t>iRedMail</a:t>
            </a:r>
            <a:r>
              <a:rPr lang="fr-CA" sz="1350" b="1" dirty="0"/>
              <a:t> augmente drastiquement le risque de sécurité, et peut entraîner une vulnérabilité critique si une attaque réussie se produit.</a:t>
            </a:r>
            <a:endParaRPr lang="en-US" altLang="fr-FR" sz="1350" b="1" kern="0" dirty="0">
              <a:solidFill>
                <a:srgbClr val="111111"/>
              </a:solidFill>
              <a:ea typeface="Times New Roman" panose="02020603050405020304" pitchFamily="18" charset="0"/>
              <a:cs typeface="Calibri" panose="020F0502020204030204" pitchFamily="34" charset="0"/>
            </a:endParaRPr>
          </a:p>
        </p:txBody>
      </p:sp>
      <p:sp>
        <p:nvSpPr>
          <p:cNvPr id="3" name="Rectangle 2"/>
          <p:cNvSpPr/>
          <p:nvPr/>
        </p:nvSpPr>
        <p:spPr>
          <a:xfrm>
            <a:off x="1603058" y="4687253"/>
            <a:ext cx="7095649" cy="243364"/>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4941571"/>
            <a:ext cx="7095649" cy="722471"/>
          </a:xfrm>
          <a:prstGeom prst="rect">
            <a:avLst/>
          </a:prstGeom>
          <a:noFill/>
          <a:ln>
            <a:solidFill>
              <a:schemeClr val="tx1"/>
            </a:solidFill>
          </a:ln>
        </p:spPr>
        <p:txBody>
          <a:bodyPr wrap="square" lIns="68580" tIns="34290" rIns="68580" bIns="34290" rtlCol="0" anchor="t">
            <a:noAutofit/>
          </a:bodyPr>
          <a:lstStyle/>
          <a:p>
            <a:pPr defTabSz="685800">
              <a:lnSpc>
                <a:spcPct val="107000"/>
              </a:lnSpc>
              <a:defRPr/>
            </a:pP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fr-CA" sz="1350" b="1" dirty="0">
                <a:latin typeface="Calibri" panose="020F0502020204030204" pitchFamily="34" charset="0"/>
                <a:cs typeface="Calibri" panose="020F0502020204030204" pitchFamily="34" charset="0"/>
              </a:rPr>
              <a:t>S’assurer que tu utilises la dernière version d’</a:t>
            </a:r>
            <a:r>
              <a:rPr lang="fr-CA" sz="1350" b="1" dirty="0" err="1">
                <a:latin typeface="Calibri" panose="020F0502020204030204" pitchFamily="34" charset="0"/>
                <a:cs typeface="Calibri" panose="020F0502020204030204" pitchFamily="34" charset="0"/>
              </a:rPr>
              <a:t>iRedMail</a:t>
            </a:r>
            <a:r>
              <a:rPr lang="fr-CA" sz="1350" b="1" dirty="0">
                <a:latin typeface="Calibri" panose="020F0502020204030204" pitchFamily="34" charset="0"/>
                <a:cs typeface="Calibri" panose="020F0502020204030204" pitchFamily="34" charset="0"/>
              </a:rPr>
              <a:t> pour bénéficier des correctifs de sécurité </a:t>
            </a:r>
            <a:endPar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a:lnSpc>
                <a:spcPct val="107000"/>
              </a:lnSpc>
            </a:pP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fr-CA" sz="1350" b="1" dirty="0">
                <a:latin typeface="Calibri" panose="020F0502020204030204" pitchFamily="34" charset="0"/>
                <a:cs typeface="Calibri" panose="020F0502020204030204" pitchFamily="34" charset="0"/>
              </a:rPr>
              <a:t>Si </a:t>
            </a:r>
            <a:r>
              <a:rPr lang="fr-CA" sz="1350" b="1" dirty="0" err="1">
                <a:latin typeface="Calibri" panose="020F0502020204030204" pitchFamily="34" charset="0"/>
                <a:cs typeface="Calibri" panose="020F0502020204030204" pitchFamily="34" charset="0"/>
              </a:rPr>
              <a:t>iRedMail</a:t>
            </a:r>
            <a:r>
              <a:rPr lang="fr-CA" sz="1350" b="1" dirty="0">
                <a:latin typeface="Calibri" panose="020F0502020204030204" pitchFamily="34" charset="0"/>
                <a:cs typeface="Calibri" panose="020F0502020204030204" pitchFamily="34" charset="0"/>
              </a:rPr>
              <a:t> ne supporte pas nativement MFA, configure MFA via ton fournisseur d’identité, par exemple en intégrant un SSO (Single </a:t>
            </a:r>
            <a:r>
              <a:rPr lang="fr-CA" sz="1350" b="1" dirty="0" err="1">
                <a:latin typeface="Calibri" panose="020F0502020204030204" pitchFamily="34" charset="0"/>
                <a:cs typeface="Calibri" panose="020F0502020204030204" pitchFamily="34" charset="0"/>
              </a:rPr>
              <a:t>Sign</a:t>
            </a:r>
            <a:r>
              <a:rPr lang="fr-CA" sz="1350" b="1" dirty="0">
                <a:latin typeface="Calibri" panose="020F0502020204030204" pitchFamily="34" charset="0"/>
                <a:cs typeface="Calibri" panose="020F0502020204030204" pitchFamily="34" charset="0"/>
              </a:rPr>
              <a:t>-On) sécurisé.</a:t>
            </a:r>
          </a:p>
          <a:p>
            <a:pPr defTabSz="685800">
              <a:lnSpc>
                <a:spcPct val="107000"/>
              </a:lnSpc>
              <a:defRPr/>
            </a:pPr>
            <a:endPar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2</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C000"/>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C000"/>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Extrême</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a:t>
            </a:r>
            <a:r>
              <a:rPr lang="" altLang="fr-FR" sz="1500" b="1" dirty="0">
                <a:solidFill>
                  <a:prstClr val="white"/>
                </a:solidFill>
                <a:latin typeface="Trebuchet MS" panose="020B0603020202020204"/>
              </a:rPr>
              <a:t>T ATTAQUE</a:t>
            </a:r>
          </a:p>
        </p:txBody>
      </p:sp>
      <p:sp>
        <p:nvSpPr>
          <p:cNvPr id="16" name="Rectangle 15"/>
          <p:cNvSpPr/>
          <p:nvPr/>
        </p:nvSpPr>
        <p:spPr>
          <a:xfrm>
            <a:off x="1604487" y="1150620"/>
            <a:ext cx="7095649" cy="222885"/>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prstClr val="black"/>
                </a:solidFill>
                <a:latin typeface="Calibri" panose="020F0502020204030204"/>
                <a:ea typeface="Calibri" panose="020F0502020204030204"/>
                <a:cs typeface="Calibri" panose="020F0502020204030204"/>
              </a:rPr>
              <a:t>Pas de synchronisation NTP</a:t>
            </a:r>
          </a:p>
        </p:txBody>
      </p:sp>
      <p:sp>
        <p:nvSpPr>
          <p:cNvPr id="19" name="TextBox 18"/>
          <p:cNvSpPr txBox="1"/>
          <p:nvPr/>
        </p:nvSpPr>
        <p:spPr>
          <a:xfrm>
            <a:off x="1603058" y="1365409"/>
            <a:ext cx="7095649" cy="705803"/>
          </a:xfrm>
          <a:prstGeom prst="rect">
            <a:avLst/>
          </a:prstGeom>
          <a:noFill/>
          <a:ln>
            <a:solidFill>
              <a:schemeClr val="tx1"/>
            </a:solidFill>
          </a:ln>
        </p:spPr>
        <p:txBody>
          <a:bodyPr wrap="square" lIns="68580" tIns="34290" rIns="68580" bIns="34290" rtlCol="0" anchor="t">
            <a:noAutofit/>
          </a:bodyPr>
          <a:lstStyle/>
          <a:p>
            <a:pPr marL="171450" defTabSz="685800">
              <a:lnSpc>
                <a:spcPct val="107000"/>
              </a:lnSpc>
              <a:spcAft>
                <a:spcPts val="600"/>
              </a:spcAft>
              <a:defRPr/>
            </a:pPr>
            <a:r>
              <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L’absence de synchronisation r</a:t>
            </a: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guli</a:t>
            </a:r>
            <a:r>
              <a:rPr lang=""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è</a:t>
            </a:r>
            <a:r>
              <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re avec un serveur NTP fiable peut entra</a:t>
            </a: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î</a:t>
            </a:r>
            <a:r>
              <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ner des d</a:t>
            </a: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calages temporels, affectant la coh</a:t>
            </a: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rence des logs, la validit</a:t>
            </a: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des certificats, ou la synchronisation des politiques</a:t>
            </a:r>
            <a:r>
              <a:rPr lang=""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de</a:t>
            </a:r>
            <a:r>
              <a:rPr lang=""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s</a:t>
            </a: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curit</a:t>
            </a: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p>
        </p:txBody>
      </p:sp>
      <p:sp>
        <p:nvSpPr>
          <p:cNvPr id="20" name="Rectangle 19"/>
          <p:cNvSpPr/>
          <p:nvPr/>
        </p:nvSpPr>
        <p:spPr>
          <a:xfrm>
            <a:off x="1604486" y="3409474"/>
            <a:ext cx="7096125" cy="21859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3646646"/>
            <a:ext cx="7096125" cy="1201103"/>
          </a:xfrm>
          <a:prstGeom prst="rect">
            <a:avLst/>
          </a:prstGeom>
          <a:noFill/>
          <a:ln>
            <a:solidFill>
              <a:schemeClr val="tx1"/>
            </a:solidFill>
          </a:ln>
        </p:spPr>
        <p:txBody>
          <a:bodyPr wrap="square" lIns="68580" tIns="34290" rIns="68580" bIns="34290" rtlCol="0" anchor="t">
            <a:noAutofit/>
          </a:bodyPr>
          <a:lstStyle/>
          <a:p>
            <a:pPr defTabSz="685800">
              <a:lnSpc>
                <a:spcPct val="107000"/>
              </a:lnSpc>
              <a:defRPr/>
            </a:pPr>
            <a:r>
              <a:rPr lang="en-US" sz="1350" b="1" dirty="0" err="1">
                <a:latin typeface="Calibri" panose="020F0502020204030204" pitchFamily="34" charset="0"/>
                <a:ea typeface="Calibri" panose="020F0502020204030204" pitchFamily="34" charset="0"/>
                <a:cs typeface="Calibri" panose="020F0502020204030204" pitchFamily="34" charset="0"/>
              </a:rPr>
              <a:t>Problèmes</a:t>
            </a:r>
            <a:r>
              <a:rPr lang="en-US" sz="1350" b="1" dirty="0">
                <a:latin typeface="Calibri" panose="020F0502020204030204" pitchFamily="34" charset="0"/>
                <a:ea typeface="Calibri" panose="020F0502020204030204" pitchFamily="34" charset="0"/>
                <a:cs typeface="Calibri" panose="020F0502020204030204" pitchFamily="34" charset="0"/>
              </a:rPr>
              <a:t> de </a:t>
            </a:r>
            <a:r>
              <a:rPr lang="en-US" sz="1350" b="1" dirty="0" err="1">
                <a:latin typeface="Calibri" panose="020F0502020204030204" pitchFamily="34" charset="0"/>
                <a:ea typeface="Calibri" panose="020F0502020204030204" pitchFamily="34" charset="0"/>
                <a:cs typeface="Calibri" panose="020F0502020204030204" pitchFamily="34" charset="0"/>
              </a:rPr>
              <a:t>cohérence</a:t>
            </a:r>
            <a:r>
              <a:rPr lang="en-US" sz="1350" b="1" dirty="0">
                <a:latin typeface="Calibri" panose="020F0502020204030204" pitchFamily="34" charset="0"/>
                <a:ea typeface="Calibri" panose="020F0502020204030204" pitchFamily="34" charset="0"/>
                <a:cs typeface="Calibri" panose="020F0502020204030204" pitchFamily="34" charset="0"/>
              </a:rPr>
              <a:t> dans les </a:t>
            </a:r>
            <a:r>
              <a:rPr lang="en-US" sz="1350" b="1" dirty="0" err="1">
                <a:latin typeface="Calibri" panose="020F0502020204030204" pitchFamily="34" charset="0"/>
                <a:ea typeface="Calibri" panose="020F0502020204030204" pitchFamily="34" charset="0"/>
                <a:cs typeface="Calibri" panose="020F0502020204030204" pitchFamily="34" charset="0"/>
              </a:rPr>
              <a:t>certificats</a:t>
            </a:r>
            <a:r>
              <a:rPr lang="en-US" sz="1350" b="1" dirty="0">
                <a:latin typeface="Calibri" panose="020F0502020204030204" pitchFamily="34" charset="0"/>
                <a:ea typeface="Calibri" panose="020F0502020204030204" pitchFamily="34" charset="0"/>
                <a:cs typeface="Calibri" panose="020F0502020204030204" pitchFamily="34" charset="0"/>
              </a:rPr>
              <a:t> </a:t>
            </a:r>
            <a:r>
              <a:rPr lang="en-US" sz="1350" b="1" dirty="0" err="1">
                <a:latin typeface="Calibri" panose="020F0502020204030204" pitchFamily="34" charset="0"/>
                <a:ea typeface="Calibri" panose="020F0502020204030204" pitchFamily="34" charset="0"/>
                <a:cs typeface="Calibri" panose="020F0502020204030204" pitchFamily="34" charset="0"/>
              </a:rPr>
              <a:t>ou</a:t>
            </a:r>
            <a:r>
              <a:rPr lang="en-US" sz="1350" b="1" dirty="0">
                <a:latin typeface="Calibri" panose="020F0502020204030204" pitchFamily="34" charset="0"/>
                <a:ea typeface="Calibri" panose="020F0502020204030204" pitchFamily="34" charset="0"/>
                <a:cs typeface="Calibri" panose="020F0502020204030204" pitchFamily="34" charset="0"/>
              </a:rPr>
              <a:t> </a:t>
            </a:r>
            <a:r>
              <a:rPr lang="en-US" sz="1350" b="1" dirty="0" err="1">
                <a:latin typeface="Calibri" panose="020F0502020204030204" pitchFamily="34" charset="0"/>
                <a:ea typeface="Calibri" panose="020F0502020204030204" pitchFamily="34" charset="0"/>
                <a:cs typeface="Calibri" panose="020F0502020204030204" pitchFamily="34" charset="0"/>
              </a:rPr>
              <a:t>journaux</a:t>
            </a:r>
            <a:r>
              <a:rPr lang="en-US" sz="1350" b="1" dirty="0">
                <a:latin typeface="Calibri" panose="020F0502020204030204" pitchFamily="34" charset="0"/>
                <a:ea typeface="Calibri" panose="020F0502020204030204" pitchFamily="34" charset="0"/>
                <a:cs typeface="Calibri" panose="020F0502020204030204" pitchFamily="34" charset="0"/>
              </a:rPr>
              <a:t>, </a:t>
            </a:r>
            <a:r>
              <a:rPr lang="fr-CA" sz="1350" b="1" dirty="0">
                <a:latin typeface="Calibri" panose="020F0502020204030204" pitchFamily="34" charset="0"/>
                <a:cs typeface="Calibri" panose="020F0502020204030204" pitchFamily="34" charset="0"/>
              </a:rPr>
              <a:t>Problèmes avec les certificats TLS/SSL, Difficultés pour la journalisation et l’audit, Risque de vulnérabilités exploitant des écarts temporels.</a:t>
            </a:r>
            <a:endParaRPr lang="en-US" sz="1350" b="1" dirty="0">
              <a:latin typeface="Calibri" panose="020F0502020204030204" pitchFamily="34" charset="0"/>
              <a:ea typeface="Calibri" panose="020F0502020204030204" pitchFamily="34" charset="0"/>
              <a:cs typeface="Calibri" panose="020F0502020204030204" pitchFamily="34" charset="0"/>
            </a:endParaRPr>
          </a:p>
          <a:p>
            <a:pPr defTabSz="685800">
              <a:lnSpc>
                <a:spcPct val="107000"/>
              </a:lnSpc>
              <a:defRPr/>
            </a:pPr>
            <a:r>
              <a:rPr lang="en-US" altLang="fr-FR" sz="1350" b="1" u="sng"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a:t>
            </a:r>
            <a:r>
              <a:rPr lang="fr-CA" sz="1350" b="1" dirty="0">
                <a:latin typeface="Calibri" panose="020F0502020204030204" pitchFamily="34" charset="0"/>
                <a:cs typeface="Calibri" panose="020F0502020204030204" pitchFamily="34" charset="0"/>
              </a:rPr>
              <a:t>L’absence de synchronisation NTP (Network Time Protocol) a un impact sur la cohérence des horloges système, ce qui peut avoir plusieurs conséquences en terme de sécurité</a:t>
            </a:r>
            <a:endPar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 name="Rectangle 2"/>
          <p:cNvSpPr/>
          <p:nvPr/>
        </p:nvSpPr>
        <p:spPr>
          <a:xfrm>
            <a:off x="1603058" y="4846320"/>
            <a:ext cx="7095649" cy="176689"/>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5063014"/>
            <a:ext cx="7095649" cy="709136"/>
          </a:xfrm>
          <a:prstGeom prst="rect">
            <a:avLst/>
          </a:prstGeom>
          <a:noFill/>
          <a:ln>
            <a:solidFill>
              <a:schemeClr val="tx1"/>
            </a:solidFill>
          </a:ln>
        </p:spPr>
        <p:txBody>
          <a:bodyPr wrap="square" lIns="68580" tIns="34290" rIns="68580" bIns="34290" rtlCol="0" anchor="t">
            <a:noAutofit/>
          </a:bodyPr>
          <a:lstStyle/>
          <a:p>
            <a:pPr defTabSz="685800">
              <a:lnSpc>
                <a:spcPct val="107000"/>
              </a:lnSpc>
              <a:defRPr/>
            </a:pP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fr-CA" sz="1350" b="1" dirty="0">
                <a:latin typeface="Calibri" panose="020F0502020204030204" pitchFamily="34" charset="0"/>
                <a:cs typeface="Calibri" panose="020F0502020204030204" pitchFamily="34" charset="0"/>
              </a:rPr>
              <a:t>Mettre en place la synchronisation NTP sur tous les systèmes</a:t>
            </a:r>
            <a:r>
              <a:rPr lang="fr-CA" sz="1350" dirty="0">
                <a:latin typeface="Calibri" panose="020F0502020204030204" pitchFamily="34" charset="0"/>
                <a:cs typeface="Calibri" panose="020F0502020204030204" pitchFamily="34" charset="0"/>
              </a:rPr>
              <a:t> </a:t>
            </a: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endPar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defTabSz="685800">
              <a:lnSpc>
                <a:spcPct val="107000"/>
              </a:lnSpc>
              <a:defRPr/>
            </a:pP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fr-CA" sz="1350" b="1" dirty="0">
                <a:latin typeface="Calibri" panose="020F0502020204030204" pitchFamily="34" charset="0"/>
                <a:cs typeface="Calibri" panose="020F0502020204030204" pitchFamily="34" charset="0"/>
              </a:rPr>
              <a:t>Utiliser des serveurs NTP fiables et sécurisés</a:t>
            </a:r>
            <a:r>
              <a:rPr lang="fr-CA" sz="1350" dirty="0">
                <a:latin typeface="Calibri" panose="020F0502020204030204" pitchFamily="34" charset="0"/>
                <a:cs typeface="Calibri" panose="020F0502020204030204" pitchFamily="34" charset="0"/>
              </a:rPr>
              <a:t>,</a:t>
            </a:r>
            <a:endPar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defTabSz="685800">
              <a:lnSpc>
                <a:spcPct val="107000"/>
              </a:lnSpc>
              <a:defRPr/>
            </a:pP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sz="1350" b="1" dirty="0">
                <a:latin typeface="Calibri" panose="020F0502020204030204" pitchFamily="34" charset="0"/>
                <a:cs typeface="Calibri" panose="020F0502020204030204" pitchFamily="34" charset="0"/>
              </a:rPr>
              <a:t>Vérifier régulièrement la synchronisation</a:t>
            </a:r>
            <a:endPar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p:cNvSpPr/>
          <p:nvPr/>
        </p:nvSpPr>
        <p:spPr>
          <a:xfrm>
            <a:off x="1603058" y="2085499"/>
            <a:ext cx="7095649" cy="182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panose="020F0502020204030204"/>
              <a:cs typeface="Calibri" panose="020F0502020204030204"/>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2</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C000"/>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C000"/>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Extrême</a:t>
            </a:r>
          </a:p>
        </p:txBody>
      </p:sp>
      <p:pic>
        <p:nvPicPr>
          <p:cNvPr id="5" name="Image 4"/>
          <p:cNvPicPr>
            <a:picLocks noChangeAspect="1"/>
          </p:cNvPicPr>
          <p:nvPr/>
        </p:nvPicPr>
        <p:blipFill>
          <a:blip r:embed="rId3"/>
          <a:stretch>
            <a:fillRect/>
          </a:stretch>
        </p:blipFill>
        <p:spPr>
          <a:xfrm>
            <a:off x="2013109" y="2298383"/>
            <a:ext cx="2558891" cy="1039654"/>
          </a:xfrm>
          <a:prstGeom prst="rect">
            <a:avLst/>
          </a:prstGeom>
        </p:spPr>
      </p:pic>
      <p:pic>
        <p:nvPicPr>
          <p:cNvPr id="10" name="Image 9"/>
          <p:cNvPicPr>
            <a:picLocks noChangeAspect="1"/>
          </p:cNvPicPr>
          <p:nvPr/>
        </p:nvPicPr>
        <p:blipFill>
          <a:blip r:embed="rId4"/>
          <a:srcRect t="13563" b="21903"/>
          <a:stretch>
            <a:fillRect/>
          </a:stretch>
        </p:blipFill>
        <p:spPr>
          <a:xfrm>
            <a:off x="4982052" y="2297907"/>
            <a:ext cx="1641634" cy="1036796"/>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prstClr val="black"/>
                </a:solidFill>
                <a:latin typeface="Calibri" panose="020F0502020204030204"/>
                <a:ea typeface="Calibri" panose="020F0502020204030204"/>
                <a:cs typeface="Calibri" panose="020F0502020204030204"/>
              </a:rPr>
              <a:t>Utilisation d’un hyperviseur de type 1</a:t>
            </a:r>
          </a:p>
        </p:txBody>
      </p:sp>
      <p:sp>
        <p:nvSpPr>
          <p:cNvPr id="19" name="TextBox 18"/>
          <p:cNvSpPr txBox="1"/>
          <p:nvPr/>
        </p:nvSpPr>
        <p:spPr>
          <a:xfrm>
            <a:off x="1603058" y="1486377"/>
            <a:ext cx="7095649" cy="851059"/>
          </a:xfrm>
          <a:prstGeom prst="rect">
            <a:avLst/>
          </a:prstGeom>
          <a:noFill/>
          <a:ln>
            <a:solidFill>
              <a:schemeClr val="tx1"/>
            </a:solidFill>
          </a:ln>
        </p:spPr>
        <p:txBody>
          <a:bodyPr wrap="square" lIns="68580" tIns="34290" rIns="68580" bIns="34290" rtlCol="0" anchor="t">
            <a:noAutofit/>
          </a:bodyPr>
          <a:lstStyle/>
          <a:p>
            <a:pPr marL="171450" defTabSz="685800">
              <a:lnSpc>
                <a:spcPct val="107000"/>
              </a:lnSpc>
              <a:spcAft>
                <a:spcPts val="600"/>
              </a:spcAft>
              <a:defRPr/>
            </a:pP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Bien que robuste, un hyperviseur de type 1 mal configur</a:t>
            </a:r>
            <a:r>
              <a:rPr lang="en-US"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ou ancien peut constituer une cible privil</a:t>
            </a:r>
            <a:r>
              <a:rPr lang="en-US"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gi</a:t>
            </a:r>
            <a:r>
              <a:rPr lang="en-US"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e pour des attaques qui cherchent à compromettre l’int</a:t>
            </a:r>
            <a:r>
              <a:rPr lang="en-US"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grit</a:t>
            </a:r>
            <a:r>
              <a:rPr lang="en-US"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ou la disponibilit</a:t>
            </a:r>
            <a:r>
              <a:rPr lang="en-US"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de l’ensemble de l’environnement</a:t>
            </a:r>
            <a:r>
              <a:rPr lang=""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virtualis</a:t>
            </a:r>
            <a:r>
              <a:rPr lang="en-US"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p>
        </p:txBody>
      </p:sp>
      <p:sp>
        <p:nvSpPr>
          <p:cNvPr id="20" name="Rectangle 19"/>
          <p:cNvSpPr/>
          <p:nvPr/>
        </p:nvSpPr>
        <p:spPr>
          <a:xfrm>
            <a:off x="1603058" y="2487454"/>
            <a:ext cx="7096125" cy="37004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2862263"/>
            <a:ext cx="7096125" cy="1344930"/>
          </a:xfrm>
          <a:prstGeom prst="rect">
            <a:avLst/>
          </a:prstGeom>
          <a:noFill/>
          <a:ln>
            <a:solidFill>
              <a:schemeClr val="tx1"/>
            </a:solidFill>
          </a:ln>
        </p:spPr>
        <p:txBody>
          <a:bodyPr wrap="square" lIns="68580" tIns="34290" rIns="68580" bIns="34290" rtlCol="0" anchor="t">
            <a:noAutofit/>
          </a:bodyPr>
          <a:lstStyle/>
          <a:p>
            <a:pPr defTabSz="685800">
              <a:lnSpc>
                <a:spcPct val="107000"/>
              </a:lnSpc>
              <a:defRPr/>
            </a:pPr>
            <a:r>
              <a:rPr lang="en-US" altLang="en-US" sz="1200" b="1" kern="100" dirty="0">
                <a:solidFill>
                  <a:prstClr val="black"/>
                </a:solidFill>
                <a:ea typeface="Calibri" panose="020F0502020204030204" pitchFamily="34" charset="0"/>
                <a:cs typeface="Times New Roman" panose="02020603050405020304" pitchFamily="18" charset="0"/>
              </a:rPr>
              <a:t>- </a:t>
            </a:r>
            <a:r>
              <a:rPr lang="fr-CA" sz="1350" b="1" dirty="0"/>
              <a:t>Vulnérabilité à la fuite ou à la propagation d’attaques</a:t>
            </a:r>
            <a:r>
              <a:rPr lang="fr-CA" sz="1350" dirty="0"/>
              <a:t> </a:t>
            </a:r>
            <a:r>
              <a:rPr lang="en-US" altLang="en-US" sz="1350" b="1" kern="100" dirty="0">
                <a:solidFill>
                  <a:prstClr val="black"/>
                </a:solidFill>
                <a:ea typeface="Calibri" panose="020F0502020204030204" pitchFamily="34" charset="0"/>
                <a:cs typeface="Times New Roman" panose="02020603050405020304" pitchFamily="18" charset="0"/>
              </a:rPr>
              <a:t> </a:t>
            </a:r>
          </a:p>
          <a:p>
            <a:pPr defTabSz="685800">
              <a:lnSpc>
                <a:spcPct val="107000"/>
              </a:lnSpc>
              <a:defRPr/>
            </a:pPr>
            <a:r>
              <a:rPr lang="en-US" altLang="en-US" sz="1350" b="1" kern="100" dirty="0">
                <a:solidFill>
                  <a:prstClr val="black"/>
                </a:solidFill>
                <a:ea typeface="Calibri" panose="020F0502020204030204" pitchFamily="34" charset="0"/>
                <a:cs typeface="Times New Roman" panose="02020603050405020304" pitchFamily="18" charset="0"/>
              </a:rPr>
              <a:t>- Gaspillage des ressources</a:t>
            </a:r>
            <a:endParaRPr lang="en-US" altLang="fr-FR" sz="1350" b="1" kern="100" dirty="0">
              <a:solidFill>
                <a:prstClr val="black"/>
              </a:solidFill>
              <a:ea typeface="Calibri" panose="020F0502020204030204" pitchFamily="34" charset="0"/>
              <a:cs typeface="Times New Roman" panose="02020603050405020304" pitchFamily="18" charset="0"/>
            </a:endParaRPr>
          </a:p>
          <a:p>
            <a:pPr defTabSz="685800">
              <a:lnSpc>
                <a:spcPct val="107000"/>
              </a:lnSpc>
              <a:defRPr/>
            </a:pPr>
            <a:r>
              <a:rPr lang="en-US" sz="1350" b="1" dirty="0"/>
              <a:t>- Perte de disponibilité</a:t>
            </a:r>
          </a:p>
          <a:p>
            <a:pPr defTabSz="685800">
              <a:lnSpc>
                <a:spcPct val="107000"/>
              </a:lnSpc>
              <a:defRPr/>
            </a:pPr>
            <a:r>
              <a:rPr lang="en-US" altLang="fr-FR" sz="1350" b="1" u="sng" kern="0" dirty="0">
                <a:solidFill>
                  <a:srgbClr val="111111"/>
                </a:solidFill>
                <a:ea typeface="Times New Roman" panose="02020603050405020304" pitchFamily="18" charset="0"/>
                <a:cs typeface="Calibri" panose="020F0502020204030204" pitchFamily="34" charset="0"/>
              </a:rPr>
              <a:t>Conclusion</a:t>
            </a:r>
            <a:r>
              <a:rPr lang="en-US" altLang="fr-FR" sz="1350" b="1" kern="0" dirty="0">
                <a:solidFill>
                  <a:srgbClr val="111111"/>
                </a:solidFill>
                <a:ea typeface="Times New Roman" panose="02020603050405020304" pitchFamily="18" charset="0"/>
                <a:cs typeface="Calibri" panose="020F0502020204030204" pitchFamily="34" charset="0"/>
              </a:rPr>
              <a:t> : </a:t>
            </a:r>
            <a:r>
              <a:rPr lang="fr-CA" sz="1350" b="1" dirty="0"/>
              <a:t>L’utilisation d’un hyperviseur de type 1 a un impact significatif sur la sécurité, la gestion et la performance de ton environnement</a:t>
            </a:r>
            <a:r>
              <a:rPr lang="fr-CA" sz="1350" dirty="0">
                <a:latin typeface="D-DINExp"/>
              </a:rPr>
              <a:t>.</a:t>
            </a:r>
            <a:endParaRPr lang="en-US" altLang="fr-FR" sz="1350" b="1" kern="0" dirty="0">
              <a:solidFill>
                <a:srgbClr val="111111"/>
              </a:solidFill>
              <a:ea typeface="Times New Roman" panose="02020603050405020304" pitchFamily="18" charset="0"/>
              <a:cs typeface="Calibri" panose="020F0502020204030204" pitchFamily="34" charset="0"/>
            </a:endParaRPr>
          </a:p>
        </p:txBody>
      </p:sp>
      <p:sp>
        <p:nvSpPr>
          <p:cNvPr id="3" name="Rectangle 2"/>
          <p:cNvSpPr/>
          <p:nvPr/>
        </p:nvSpPr>
        <p:spPr>
          <a:xfrm>
            <a:off x="1603058" y="4356735"/>
            <a:ext cx="7095649" cy="41719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4780121"/>
            <a:ext cx="7095649" cy="883920"/>
          </a:xfrm>
          <a:prstGeom prst="rect">
            <a:avLst/>
          </a:prstGeom>
          <a:noFill/>
          <a:ln>
            <a:solidFill>
              <a:schemeClr val="tx1"/>
            </a:solidFill>
          </a:ln>
        </p:spPr>
        <p:txBody>
          <a:bodyPr wrap="square" lIns="68580" tIns="34290" rIns="68580" bIns="34290" rtlCol="0" anchor="t">
            <a:noAutofit/>
          </a:bodyPr>
          <a:lstStyle/>
          <a:p>
            <a:pPr defTabSz="685800">
              <a:lnSpc>
                <a:spcPct val="107000"/>
              </a:lnSpc>
              <a:defRPr/>
            </a:pP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sz="1350" b="1" dirty="0">
                <a:latin typeface="Calibri" panose="020F0502020204030204" pitchFamily="34" charset="0"/>
                <a:cs typeface="Calibri" panose="020F0502020204030204" pitchFamily="34" charset="0"/>
              </a:rPr>
              <a:t>Maintenir l’hyperviseur à jour</a:t>
            </a:r>
            <a:r>
              <a:rPr lang="en-US" sz="1350" dirty="0">
                <a:latin typeface="Calibri" panose="020F0502020204030204" pitchFamily="34" charset="0"/>
                <a:cs typeface="Calibri" panose="020F0502020204030204" pitchFamily="34" charset="0"/>
              </a:rPr>
              <a:t> </a:t>
            </a: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p>
          <a:p>
            <a:pPr defTabSz="685800">
              <a:lnSpc>
                <a:spcPct val="107000"/>
              </a:lnSpc>
              <a:defRPr/>
            </a:pP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sz="1350" b="1" dirty="0">
                <a:latin typeface="Calibri" panose="020F0502020204030204" pitchFamily="34" charset="0"/>
                <a:cs typeface="Calibri" panose="020F0502020204030204" pitchFamily="34" charset="0"/>
              </a:rPr>
              <a:t>Restreindre l’accès à l’hyperviseur</a:t>
            </a:r>
            <a:endPar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defTabSz="685800">
              <a:lnSpc>
                <a:spcPct val="107000"/>
              </a:lnSpc>
              <a:defRPr/>
            </a:pP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sz="1350" b="1" dirty="0">
                <a:latin typeface="Calibri" panose="020F0502020204030204" pitchFamily="34" charset="0"/>
                <a:cs typeface="Calibri" panose="020F0502020204030204" pitchFamily="34" charset="0"/>
              </a:rPr>
              <a:t>Configurer l’authentification forte</a:t>
            </a:r>
            <a:endPar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2</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C000"/>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C000"/>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Extrême</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487" y="1248251"/>
            <a:ext cx="7095649" cy="298133"/>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prstClr val="black"/>
                </a:solidFill>
                <a:latin typeface="Calibri" panose="020F0502020204030204"/>
                <a:ea typeface="Calibri" panose="020F0502020204030204"/>
                <a:cs typeface="Calibri" panose="020F0502020204030204"/>
              </a:rPr>
              <a:t>Absence de relais de messagerie</a:t>
            </a:r>
          </a:p>
        </p:txBody>
      </p:sp>
      <p:sp>
        <p:nvSpPr>
          <p:cNvPr id="19" name="TextBox 18"/>
          <p:cNvSpPr txBox="1"/>
          <p:nvPr/>
        </p:nvSpPr>
        <p:spPr>
          <a:xfrm>
            <a:off x="1603058" y="1530192"/>
            <a:ext cx="7095649" cy="1016794"/>
          </a:xfrm>
          <a:prstGeom prst="rect">
            <a:avLst/>
          </a:prstGeom>
          <a:noFill/>
          <a:ln>
            <a:solidFill>
              <a:schemeClr val="tx1"/>
            </a:solidFill>
          </a:ln>
        </p:spPr>
        <p:txBody>
          <a:bodyPr wrap="square" lIns="68580" tIns="34290" rIns="68580" bIns="34290" rtlCol="0" anchor="t">
            <a:noAutofit/>
          </a:bodyPr>
          <a:lstStyle/>
          <a:p>
            <a:pPr marL="171450" defTabSz="685800">
              <a:lnSpc>
                <a:spcPct val="107000"/>
              </a:lnSpc>
              <a:spcAft>
                <a:spcPts val="600"/>
              </a:spcAft>
              <a:defRPr/>
            </a:pP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Ne pas mettre en place de relais SMTP s</a:t>
            </a:r>
            <a:r>
              <a:rPr lang="en-US"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curis</a:t>
            </a:r>
            <a:r>
              <a:rPr lang="en-US"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expose le serveur à un risque accru de spam, d’usurpation d’identit</a:t>
            </a:r>
            <a:r>
              <a:rPr lang="en-US"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ou d’injection de pi</a:t>
            </a:r>
            <a:r>
              <a:rPr lang=""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è</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ces jointes malveillantes, tout en compliquant la gestion centralis</a:t>
            </a:r>
            <a:r>
              <a:rPr lang="en-US"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e</a:t>
            </a:r>
            <a:r>
              <a:rPr lang=""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des</a:t>
            </a:r>
            <a:r>
              <a:rPr lang=""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flux</a:t>
            </a:r>
            <a:r>
              <a:rPr lang=""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mail.</a:t>
            </a:r>
          </a:p>
        </p:txBody>
      </p:sp>
      <p:sp>
        <p:nvSpPr>
          <p:cNvPr id="20" name="Rectangle 19"/>
          <p:cNvSpPr/>
          <p:nvPr/>
        </p:nvSpPr>
        <p:spPr>
          <a:xfrm>
            <a:off x="1603058" y="2838927"/>
            <a:ext cx="7096125" cy="415766"/>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3248978"/>
            <a:ext cx="7096125" cy="1223486"/>
          </a:xfrm>
          <a:prstGeom prst="rect">
            <a:avLst/>
          </a:prstGeom>
          <a:noFill/>
          <a:ln>
            <a:solidFill>
              <a:schemeClr val="tx1"/>
            </a:solidFill>
          </a:ln>
        </p:spPr>
        <p:txBody>
          <a:bodyPr wrap="square" lIns="68580" tIns="34290" rIns="68580" bIns="34290" rtlCol="0" anchor="t">
            <a:noAutofit/>
          </a:bodyPr>
          <a:lstStyle/>
          <a:p>
            <a:pPr defTabSz="685800">
              <a:lnSpc>
                <a:spcPct val="107000"/>
              </a:lnSpc>
              <a:defRPr/>
            </a:pPr>
            <a:r>
              <a:rPr lang="en-US" altLang="en-US" sz="12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a:t>
            </a:r>
            <a:r>
              <a:rPr lang="fr-CA" sz="1200" b="1" dirty="0">
                <a:latin typeface="Calibri" panose="020F0502020204030204" pitchFamily="34" charset="0"/>
                <a:cs typeface="Calibri" panose="020F0502020204030204" pitchFamily="34" charset="0"/>
              </a:rPr>
              <a:t> </a:t>
            </a:r>
            <a:r>
              <a:rPr lang="fr-CA" sz="1350" b="1" dirty="0">
                <a:latin typeface="Calibri" panose="020F0502020204030204" pitchFamily="34" charset="0"/>
                <a:cs typeface="Calibri" panose="020F0502020204030204" pitchFamily="34" charset="0"/>
              </a:rPr>
              <a:t>Risque d’interception ou de falsification</a:t>
            </a:r>
            <a:r>
              <a:rPr lang="fr-CA" sz="1350" dirty="0">
                <a:latin typeface="Calibri" panose="020F0502020204030204" pitchFamily="34" charset="0"/>
                <a:cs typeface="Calibri" panose="020F0502020204030204" pitchFamily="34" charset="0"/>
              </a:rPr>
              <a:t> </a:t>
            </a: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endPar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defTabSz="685800">
              <a:lnSpc>
                <a:spcPct val="107000"/>
              </a:lnSpc>
              <a:defRPr/>
            </a:pPr>
            <a:r>
              <a:rPr lang="en-US" altLang="en-US" sz="12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a:t>
            </a:r>
            <a:r>
              <a:rPr lang="en-US" sz="1350" b="1" dirty="0">
                <a:latin typeface="Calibri" panose="020F0502020204030204" pitchFamily="34" charset="0"/>
                <a:cs typeface="Calibri" panose="020F0502020204030204" pitchFamily="34" charset="0"/>
              </a:rPr>
              <a:t> Augmentation de la charge pouvant </a:t>
            </a:r>
            <a:r>
              <a:rPr lang="fr-CA" sz="1350" b="1" dirty="0">
                <a:latin typeface="Calibri" panose="020F0502020204030204" pitchFamily="34" charset="0"/>
                <a:cs typeface="Calibri" panose="020F0502020204030204" pitchFamily="34" charset="0"/>
              </a:rPr>
              <a:t>entraîner une surcharge ou une configuration incohérente, surtout dans un environnement </a:t>
            </a:r>
            <a:r>
              <a:rPr lang="fr-CA" sz="1350" b="1" dirty="0" err="1">
                <a:latin typeface="Calibri" panose="020F0502020204030204" pitchFamily="34" charset="0"/>
                <a:cs typeface="Calibri" panose="020F0502020204030204" pitchFamily="34" charset="0"/>
              </a:rPr>
              <a:t>multi-serveurs</a:t>
            </a:r>
            <a:r>
              <a:rPr lang="fr-CA" sz="1350" b="1" dirty="0">
                <a:latin typeface="Calibri" panose="020F0502020204030204" pitchFamily="34" charset="0"/>
                <a:cs typeface="Calibri" panose="020F0502020204030204" pitchFamily="34" charset="0"/>
              </a:rPr>
              <a:t>.</a:t>
            </a:r>
          </a:p>
          <a:p>
            <a:pPr defTabSz="685800">
              <a:lnSpc>
                <a:spcPct val="107000"/>
              </a:lnSpc>
              <a:defRPr/>
            </a:pPr>
            <a:r>
              <a:rPr lang="en-US" altLang="fr-FR" sz="1350" b="1" u="sng"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a:t>
            </a:r>
            <a:r>
              <a:rPr lang="fr-CA" sz="1350" b="1" dirty="0">
                <a:latin typeface="Calibri" panose="020F0502020204030204" pitchFamily="34" charset="0"/>
                <a:cs typeface="Calibri" panose="020F0502020204030204" pitchFamily="34" charset="0"/>
              </a:rPr>
              <a:t>L’absence d’un relais de messagerie dédié et sécurisé peut compromettre la délivrabilité, la sécurité et la gestion centralisée de l’échange d’emails</a:t>
            </a:r>
            <a:endParaRPr lang="en-US" altLang="fr-FR" sz="1350" b="1" u="sng"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 name="Rectangle 2"/>
          <p:cNvSpPr/>
          <p:nvPr/>
        </p:nvSpPr>
        <p:spPr>
          <a:xfrm>
            <a:off x="1603058" y="4569619"/>
            <a:ext cx="7095649" cy="25812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4827270"/>
            <a:ext cx="7095649" cy="761524"/>
          </a:xfrm>
          <a:prstGeom prst="rect">
            <a:avLst/>
          </a:prstGeom>
          <a:noFill/>
          <a:ln>
            <a:solidFill>
              <a:schemeClr val="tx1"/>
            </a:solidFill>
          </a:ln>
        </p:spPr>
        <p:txBody>
          <a:bodyPr wrap="square" lIns="68580" tIns="34290" rIns="68580" bIns="34290" rtlCol="0" anchor="t">
            <a:noAutofit/>
          </a:bodyPr>
          <a:lstStyle/>
          <a:p>
            <a:pPr defTabSz="685800">
              <a:lnSpc>
                <a:spcPct val="107000"/>
              </a:lnSpc>
              <a:defRPr/>
            </a:pP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a:t>
            </a:r>
            <a:r>
              <a:rPr lang="fr-CA" sz="1350" b="1" dirty="0">
                <a:latin typeface="Calibri" panose="020F0502020204030204" pitchFamily="34" charset="0"/>
                <a:cs typeface="Calibri" panose="020F0502020204030204" pitchFamily="34" charset="0"/>
              </a:rPr>
              <a:t> Mettre en place un relais SMTP sécurisé</a:t>
            </a: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p>
          <a:p>
            <a:pPr defTabSz="685800">
              <a:lnSpc>
                <a:spcPct val="107000"/>
              </a:lnSpc>
              <a:defRPr/>
            </a:pP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a:t>
            </a:r>
            <a:r>
              <a:rPr lang="en-US" sz="1350" b="1" dirty="0">
                <a:latin typeface="Calibri" panose="020F0502020204030204" pitchFamily="34" charset="0"/>
                <a:cs typeface="Calibri" panose="020F0502020204030204" pitchFamily="34" charset="0"/>
              </a:rPr>
              <a:t> Configurer un relais centralisé</a:t>
            </a:r>
            <a:endPar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defTabSz="685800">
              <a:lnSpc>
                <a:spcPct val="107000"/>
              </a:lnSpc>
              <a:defRPr/>
            </a:pP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a:t>
            </a:r>
            <a:r>
              <a:rPr lang="en-US" sz="1350" b="1" dirty="0">
                <a:latin typeface="Calibri" panose="020F0502020204030204" pitchFamily="34" charset="0"/>
                <a:cs typeface="Calibri" panose="020F0502020204030204" pitchFamily="34" charset="0"/>
              </a:rPr>
              <a:t> Surveiller et auditer</a:t>
            </a:r>
            <a:endPar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2</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C000"/>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C000"/>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Extrême</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prstClr val="black"/>
                </a:solidFill>
                <a:latin typeface="Calibri" panose="020F0502020204030204"/>
                <a:ea typeface="Calibri" panose="020F0502020204030204"/>
                <a:cs typeface="Calibri" panose="020F0502020204030204"/>
              </a:rPr>
              <a:t>Serveur non reli</a:t>
            </a:r>
            <a:r>
              <a:rPr lang="en-US" altLang="en-US" sz="1200" b="1" dirty="0">
                <a:solidFill>
                  <a:prstClr val="black"/>
                </a:solidFill>
                <a:latin typeface="Calibri" panose="020F0502020204030204"/>
                <a:ea typeface="Calibri" panose="020F0502020204030204"/>
                <a:cs typeface="Calibri" panose="020F0502020204030204"/>
              </a:rPr>
              <a:t>é</a:t>
            </a:r>
            <a:r>
              <a:rPr lang="en-US" altLang="fr-FR" sz="1200" b="1" dirty="0">
                <a:solidFill>
                  <a:prstClr val="black"/>
                </a:solidFill>
                <a:latin typeface="Calibri" panose="020F0502020204030204"/>
                <a:ea typeface="Calibri" panose="020F0502020204030204"/>
                <a:cs typeface="Calibri" panose="020F0502020204030204"/>
              </a:rPr>
              <a:t> au contrôleur de domaine Active Directory</a:t>
            </a:r>
          </a:p>
        </p:txBody>
      </p:sp>
      <p:sp>
        <p:nvSpPr>
          <p:cNvPr id="19" name="TextBox 18"/>
          <p:cNvSpPr txBox="1"/>
          <p:nvPr/>
        </p:nvSpPr>
        <p:spPr>
          <a:xfrm>
            <a:off x="1603058" y="1556385"/>
            <a:ext cx="7095649" cy="1024890"/>
          </a:xfrm>
          <a:prstGeom prst="rect">
            <a:avLst/>
          </a:prstGeom>
          <a:noFill/>
          <a:ln>
            <a:solidFill>
              <a:schemeClr val="tx1"/>
            </a:solidFill>
          </a:ln>
        </p:spPr>
        <p:txBody>
          <a:bodyPr wrap="square" lIns="68580" tIns="34290" rIns="68580" bIns="34290" rtlCol="0" anchor="t">
            <a:noAutofit/>
          </a:bodyPr>
          <a:lstStyle/>
          <a:p>
            <a:pPr marL="171450" defTabSz="685800">
              <a:lnSpc>
                <a:spcPct val="107000"/>
              </a:lnSpc>
              <a:spcAft>
                <a:spcPts val="600"/>
              </a:spcAft>
              <a:defRPr/>
            </a:pPr>
            <a:r>
              <a:rPr lang="en-US" altLang="fr-FR"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L’absence de liaison avec le contrôleur de domaine AD emp</a:t>
            </a:r>
            <a:r>
              <a:rPr lang="en-US"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ê</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che une gestion centralis</a:t>
            </a:r>
            <a:r>
              <a:rPr lang="en-US"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e, une authentification unifi</a:t>
            </a:r>
            <a:r>
              <a:rPr lang="en-US"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e et une coh</a:t>
            </a:r>
            <a:r>
              <a:rPr lang="en-US"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rence dans la gestion des utilisateurs et des politiques de s</a:t>
            </a:r>
            <a:r>
              <a:rPr lang="en-US"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curit</a:t>
            </a:r>
            <a:r>
              <a:rPr lang="en-US"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augmentant le risque d’erreurs ou</a:t>
            </a:r>
            <a:r>
              <a:rPr lang=""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d’incoh</a:t>
            </a:r>
            <a:r>
              <a:rPr lang="en-US"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rences.</a:t>
            </a:r>
          </a:p>
        </p:txBody>
      </p:sp>
      <p:sp>
        <p:nvSpPr>
          <p:cNvPr id="20" name="Rectangle 19"/>
          <p:cNvSpPr/>
          <p:nvPr/>
        </p:nvSpPr>
        <p:spPr>
          <a:xfrm>
            <a:off x="1603058" y="2898457"/>
            <a:ext cx="7096125" cy="401003"/>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3303746"/>
            <a:ext cx="7096125" cy="1252538"/>
          </a:xfrm>
          <a:prstGeom prst="rect">
            <a:avLst/>
          </a:prstGeom>
          <a:noFill/>
          <a:ln>
            <a:solidFill>
              <a:schemeClr val="tx1"/>
            </a:solidFill>
          </a:ln>
        </p:spPr>
        <p:txBody>
          <a:bodyPr wrap="square" lIns="68580" tIns="34290" rIns="68580" bIns="34290" rtlCol="0" anchor="t">
            <a:noAutofit/>
          </a:bodyPr>
          <a:lstStyle/>
          <a:p>
            <a:pPr defTabSz="685800">
              <a:lnSpc>
                <a:spcPct val="107000"/>
              </a:lnSpc>
              <a:defRPr/>
            </a:pP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Obligation de </a:t>
            </a:r>
            <a:r>
              <a:rPr lang="en-US" altLang="en-US" sz="1350" b="1" kern="0" dirty="0" err="1">
                <a:solidFill>
                  <a:srgbClr val="111111"/>
                </a:solidFill>
                <a:latin typeface="Calibri" panose="020F0502020204030204" pitchFamily="34" charset="0"/>
                <a:ea typeface="Times New Roman" panose="02020603050405020304" pitchFamily="18" charset="0"/>
                <a:cs typeface="Calibri" panose="020F0502020204030204" pitchFamily="34" charset="0"/>
              </a:rPr>
              <a:t>création</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a:t>
            </a:r>
            <a:r>
              <a:rPr lang="en-US" altLang="en-US" sz="1350" b="1" kern="0" dirty="0" err="1">
                <a:solidFill>
                  <a:srgbClr val="111111"/>
                </a:solidFill>
                <a:latin typeface="Calibri" panose="020F0502020204030204" pitchFamily="34" charset="0"/>
                <a:ea typeface="Times New Roman" panose="02020603050405020304" pitchFamily="18" charset="0"/>
                <a:cs typeface="Calibri" panose="020F0502020204030204" pitchFamily="34" charset="0"/>
              </a:rPr>
              <a:t>manuelle</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de </a:t>
            </a:r>
            <a:r>
              <a:rPr lang="en-US" altLang="en-US" sz="1350" b="1" kern="0" dirty="0" err="1">
                <a:solidFill>
                  <a:srgbClr val="111111"/>
                </a:solidFill>
                <a:latin typeface="Calibri" panose="020F0502020204030204" pitchFamily="34" charset="0"/>
                <a:ea typeface="Times New Roman" panose="02020603050405020304" pitchFamily="18" charset="0"/>
                <a:cs typeface="Calibri" panose="020F0502020204030204" pitchFamily="34" charset="0"/>
              </a:rPr>
              <a:t>compte</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pour </a:t>
            </a:r>
            <a:r>
              <a:rPr lang="en-US" altLang="en-US" sz="1350" b="1" kern="0" dirty="0" err="1">
                <a:solidFill>
                  <a:srgbClr val="111111"/>
                </a:solidFill>
                <a:latin typeface="Calibri" panose="020F0502020204030204" pitchFamily="34" charset="0"/>
                <a:ea typeface="Times New Roman" panose="02020603050405020304" pitchFamily="18" charset="0"/>
                <a:cs typeface="Calibri" panose="020F0502020204030204" pitchFamily="34" charset="0"/>
              </a:rPr>
              <a:t>chaque</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a:t>
            </a:r>
            <a:r>
              <a:rPr lang="en-US" altLang="en-US" sz="1350" b="1" kern="0" dirty="0" err="1">
                <a:solidFill>
                  <a:srgbClr val="111111"/>
                </a:solidFill>
                <a:latin typeface="Calibri" panose="020F0502020204030204" pitchFamily="34" charset="0"/>
                <a:ea typeface="Times New Roman" panose="02020603050405020304" pitchFamily="18" charset="0"/>
                <a:cs typeface="Calibri" panose="020F0502020204030204" pitchFamily="34" charset="0"/>
              </a:rPr>
              <a:t>utilisateur</a:t>
            </a:r>
            <a:r>
              <a:rPr lang="en-US" altLang="en-US"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a:t>
            </a:r>
            <a:r>
              <a:rPr lang="en-US" sz="1350" b="1" dirty="0">
                <a:latin typeface="Calibri" panose="020F0502020204030204" pitchFamily="34" charset="0"/>
                <a:cs typeface="Calibri" panose="020F0502020204030204" pitchFamily="34" charset="0"/>
              </a:rPr>
              <a:t>Perte d'authentification centralisée, Incohérence des données d'authentification, </a:t>
            </a:r>
            <a:r>
              <a:rPr lang="fr-CA" sz="1350" b="1" dirty="0">
                <a:latin typeface="Calibri" panose="020F0502020204030204" pitchFamily="34" charset="0"/>
                <a:cs typeface="Calibri" panose="020F0502020204030204" pitchFamily="34" charset="0"/>
              </a:rPr>
              <a:t>administration inefficace, difficultés pour appliquer des politiques ou des correctifs</a:t>
            </a:r>
            <a:r>
              <a:rPr lang="en-US" sz="1350" b="1" kern="0" dirty="0">
                <a:solidFill>
                  <a:srgbClr val="111111"/>
                </a:solidFill>
                <a:latin typeface="Calibri" panose="020F0502020204030204" pitchFamily="34" charset="0"/>
                <a:cs typeface="Calibri" panose="020F0502020204030204" pitchFamily="34" charset="0"/>
              </a:rPr>
              <a:t>.</a:t>
            </a:r>
          </a:p>
          <a:p>
            <a:pPr defTabSz="685800">
              <a:lnSpc>
                <a:spcPct val="107000"/>
              </a:lnSpc>
              <a:defRPr/>
            </a:pPr>
            <a:r>
              <a:rPr lang="en-US" altLang="fr-FR" sz="1350" b="1" u="sng"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a:t>
            </a:r>
            <a:r>
              <a:rPr lang="fr-CA" sz="1350" dirty="0">
                <a:latin typeface="Calibri" panose="020F0502020204030204" pitchFamily="34" charset="0"/>
                <a:cs typeface="Calibri" panose="020F0502020204030204" pitchFamily="34" charset="0"/>
              </a:rPr>
              <a:t> </a:t>
            </a:r>
            <a:r>
              <a:rPr lang="fr-CA" sz="1350" b="1" dirty="0">
                <a:latin typeface="Calibri" panose="020F0502020204030204" pitchFamily="34" charset="0"/>
                <a:cs typeface="Calibri" panose="020F0502020204030204" pitchFamily="34" charset="0"/>
              </a:rPr>
              <a:t>Cette situation compromet la stabilité, la conformité et la sécurité globale de l’environnement informatique.</a:t>
            </a:r>
            <a:endParaRPr lang="en-US" altLang="fr-FR" sz="1350" b="1" u="sng"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 name="Rectangle 2"/>
          <p:cNvSpPr/>
          <p:nvPr/>
        </p:nvSpPr>
        <p:spPr>
          <a:xfrm>
            <a:off x="1603058" y="4661059"/>
            <a:ext cx="7095649" cy="26955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4941571"/>
            <a:ext cx="7095649" cy="722471"/>
          </a:xfrm>
          <a:prstGeom prst="rect">
            <a:avLst/>
          </a:prstGeom>
          <a:noFill/>
          <a:ln>
            <a:solidFill>
              <a:schemeClr val="tx1"/>
            </a:solidFill>
          </a:ln>
        </p:spPr>
        <p:txBody>
          <a:bodyPr wrap="square" lIns="68580" tIns="34290" rIns="68580" bIns="34290" rtlCol="0" anchor="t">
            <a:noAutofit/>
          </a:bodyPr>
          <a:lstStyle/>
          <a:p>
            <a:pPr defTabSz="685800">
              <a:lnSpc>
                <a:spcPct val="107000"/>
              </a:lnSpc>
              <a:defRPr/>
            </a:pPr>
            <a:r>
              <a:rPr lang="en-US" altLang="en-US" sz="1350" b="1" kern="100" dirty="0">
                <a:solidFill>
                  <a:prstClr val="black"/>
                </a:solidFill>
                <a:latin typeface="Calibri" panose="020F0502020204030204" pitchFamily="34" charset="0"/>
                <a:ea typeface="Calibri" panose="020F0502020204030204" pitchFamily="34" charset="0"/>
                <a:cs typeface="Times New Roman" panose="02020603050405020304" pitchFamily="18" charset="0"/>
              </a:rPr>
              <a:t>-</a:t>
            </a:r>
            <a:r>
              <a:rPr lang="fr-CA" sz="1350" b="1" dirty="0">
                <a:latin typeface="Calibri" panose="020F0502020204030204" pitchFamily="34" charset="0"/>
                <a:cs typeface="Calibri" panose="020F0502020204030204" pitchFamily="34" charset="0"/>
              </a:rPr>
              <a:t> Restaurer la liaison avec le contrôleur de domaine</a:t>
            </a:r>
            <a:r>
              <a:rPr lang="fr-CA" sz="1350" dirty="0">
                <a:latin typeface="Calibri" panose="020F0502020204030204" pitchFamily="34" charset="0"/>
                <a:cs typeface="Calibri" panose="020F0502020204030204" pitchFamily="34" charset="0"/>
              </a:rPr>
              <a:t> </a:t>
            </a: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p>
          <a:p>
            <a:pPr>
              <a:lnSpc>
                <a:spcPct val="107000"/>
              </a:lnSpc>
            </a:pP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sz="1350" b="1" kern="100" dirty="0">
                <a:latin typeface="Calibri" panose="020F0502020204030204" pitchFamily="34" charset="0"/>
                <a:ea typeface="Calibri" panose="020F0502020204030204" pitchFamily="34" charset="0"/>
                <a:cs typeface="Calibri" panose="020F0502020204030204" pitchFamily="34" charset="0"/>
              </a:rPr>
              <a:t>La mise en place d’un SSO (Single Sign-On) via AD </a:t>
            </a:r>
            <a:r>
              <a:rPr lang="en-US" sz="1350" b="1" kern="100" dirty="0" err="1">
                <a:latin typeface="Calibri" panose="020F0502020204030204" pitchFamily="34" charset="0"/>
                <a:ea typeface="Calibri" panose="020F0502020204030204" pitchFamily="34" charset="0"/>
                <a:cs typeface="Calibri" panose="020F0502020204030204" pitchFamily="34" charset="0"/>
              </a:rPr>
              <a:t>est</a:t>
            </a:r>
            <a:r>
              <a:rPr lang="en-US" sz="1350" b="1" kern="100" dirty="0">
                <a:latin typeface="Calibri" panose="020F0502020204030204" pitchFamily="34" charset="0"/>
                <a:ea typeface="Calibri" panose="020F0502020204030204" pitchFamily="34" charset="0"/>
                <a:cs typeface="Calibri" panose="020F0502020204030204" pitchFamily="34" charset="0"/>
              </a:rPr>
              <a:t> </a:t>
            </a:r>
            <a:r>
              <a:rPr lang="en-US" sz="1350" b="1" kern="100" dirty="0" err="1">
                <a:latin typeface="Calibri" panose="020F0502020204030204" pitchFamily="34" charset="0"/>
                <a:ea typeface="Calibri" panose="020F0502020204030204" pitchFamily="34" charset="0"/>
                <a:cs typeface="Calibri" panose="020F0502020204030204" pitchFamily="34" charset="0"/>
              </a:rPr>
              <a:t>fortement</a:t>
            </a:r>
            <a:r>
              <a:rPr lang="en-US" sz="1350" b="1" kern="100" dirty="0">
                <a:latin typeface="Calibri" panose="020F0502020204030204" pitchFamily="34" charset="0"/>
                <a:ea typeface="Calibri" panose="020F0502020204030204" pitchFamily="34" charset="0"/>
                <a:cs typeface="Calibri" panose="020F0502020204030204" pitchFamily="34" charset="0"/>
              </a:rPr>
              <a:t> </a:t>
            </a:r>
            <a:r>
              <a:rPr lang="en-US" sz="1350" b="1" kern="100" dirty="0" err="1">
                <a:latin typeface="Calibri" panose="020F0502020204030204" pitchFamily="34" charset="0"/>
                <a:ea typeface="Calibri" panose="020F0502020204030204" pitchFamily="34" charset="0"/>
                <a:cs typeface="Calibri" panose="020F0502020204030204" pitchFamily="34" charset="0"/>
              </a:rPr>
              <a:t>recommandée</a:t>
            </a:r>
            <a:r>
              <a:rPr lang="en-US" sz="1350" b="1" kern="100" dirty="0">
                <a:latin typeface="Calibri" panose="020F0502020204030204" pitchFamily="34" charset="0"/>
                <a:ea typeface="Calibri" panose="020F0502020204030204" pitchFamily="34" charset="0"/>
                <a:cs typeface="Calibri" panose="020F0502020204030204" pitchFamily="34" charset="0"/>
              </a:rPr>
              <a:t> pour </a:t>
            </a:r>
            <a:r>
              <a:rPr lang="en-US" sz="1350" b="1" kern="100" dirty="0" err="1">
                <a:latin typeface="Calibri" panose="020F0502020204030204" pitchFamily="34" charset="0"/>
                <a:ea typeface="Calibri" panose="020F0502020204030204" pitchFamily="34" charset="0"/>
                <a:cs typeface="Calibri" panose="020F0502020204030204" pitchFamily="34" charset="0"/>
              </a:rPr>
              <a:t>centraliser</a:t>
            </a:r>
            <a:r>
              <a:rPr lang="en-US" sz="1350" b="1" kern="100" dirty="0">
                <a:latin typeface="Calibri" panose="020F0502020204030204" pitchFamily="34" charset="0"/>
                <a:ea typeface="Calibri" panose="020F0502020204030204" pitchFamily="34" charset="0"/>
                <a:cs typeface="Calibri" panose="020F0502020204030204" pitchFamily="34" charset="0"/>
              </a:rPr>
              <a:t> </a:t>
            </a:r>
            <a:r>
              <a:rPr lang="en-US" sz="1350" b="1" kern="100" dirty="0" err="1">
                <a:latin typeface="Calibri" panose="020F0502020204030204" pitchFamily="34" charset="0"/>
                <a:ea typeface="Calibri" panose="020F0502020204030204" pitchFamily="34" charset="0"/>
                <a:cs typeface="Calibri" panose="020F0502020204030204" pitchFamily="34" charset="0"/>
              </a:rPr>
              <a:t>l’authentification</a:t>
            </a:r>
            <a:r>
              <a:rPr lang="en-US" sz="1350" b="1" kern="100" dirty="0">
                <a:latin typeface="Calibri" panose="020F0502020204030204" pitchFamily="34" charset="0"/>
                <a:ea typeface="Calibri" panose="020F0502020204030204" pitchFamily="34" charset="0"/>
                <a:cs typeface="Calibri" panose="020F0502020204030204" pitchFamily="34" charset="0"/>
              </a:rPr>
              <a:t>, </a:t>
            </a:r>
            <a:r>
              <a:rPr lang="en-US" sz="1350" b="1" kern="100" dirty="0" err="1">
                <a:latin typeface="Calibri" panose="020F0502020204030204" pitchFamily="34" charset="0"/>
                <a:ea typeface="Calibri" panose="020F0502020204030204" pitchFamily="34" charset="0"/>
                <a:cs typeface="Calibri" panose="020F0502020204030204" pitchFamily="34" charset="0"/>
              </a:rPr>
              <a:t>renforcer</a:t>
            </a:r>
            <a:r>
              <a:rPr lang="en-US" sz="1350" b="1" kern="100" dirty="0">
                <a:latin typeface="Calibri" panose="020F0502020204030204" pitchFamily="34" charset="0"/>
                <a:ea typeface="Calibri" panose="020F0502020204030204" pitchFamily="34" charset="0"/>
                <a:cs typeface="Calibri" panose="020F0502020204030204" pitchFamily="34" charset="0"/>
              </a:rPr>
              <a:t> la </a:t>
            </a:r>
            <a:r>
              <a:rPr lang="en-US" sz="1350" b="1" kern="100" dirty="0" err="1">
                <a:latin typeface="Calibri" panose="020F0502020204030204" pitchFamily="34" charset="0"/>
                <a:ea typeface="Calibri" panose="020F0502020204030204" pitchFamily="34" charset="0"/>
                <a:cs typeface="Calibri" panose="020F0502020204030204" pitchFamily="34" charset="0"/>
              </a:rPr>
              <a:t>sécurité</a:t>
            </a:r>
            <a:r>
              <a:rPr lang="en-US" sz="1350" b="1" kern="100" dirty="0">
                <a:latin typeface="Calibri" panose="020F0502020204030204" pitchFamily="34" charset="0"/>
                <a:ea typeface="Calibri" panose="020F0502020204030204" pitchFamily="34" charset="0"/>
                <a:cs typeface="Calibri" panose="020F0502020204030204" pitchFamily="34" charset="0"/>
              </a:rPr>
              <a:t> et </a:t>
            </a:r>
            <a:r>
              <a:rPr lang="en-US" sz="1350" b="1" kern="100" dirty="0" err="1">
                <a:latin typeface="Calibri" panose="020F0502020204030204" pitchFamily="34" charset="0"/>
                <a:ea typeface="Calibri" panose="020F0502020204030204" pitchFamily="34" charset="0"/>
                <a:cs typeface="Calibri" panose="020F0502020204030204" pitchFamily="34" charset="0"/>
              </a:rPr>
              <a:t>réduire</a:t>
            </a:r>
            <a:r>
              <a:rPr lang="en-US" sz="1350" b="1" kern="100" dirty="0">
                <a:latin typeface="Calibri" panose="020F0502020204030204" pitchFamily="34" charset="0"/>
                <a:ea typeface="Calibri" panose="020F0502020204030204" pitchFamily="34" charset="0"/>
                <a:cs typeface="Calibri" panose="020F0502020204030204" pitchFamily="34" charset="0"/>
              </a:rPr>
              <a:t> les </a:t>
            </a:r>
            <a:r>
              <a:rPr lang="en-US" sz="1350" b="1" kern="100" dirty="0" err="1">
                <a:latin typeface="Calibri" panose="020F0502020204030204" pitchFamily="34" charset="0"/>
                <a:ea typeface="Calibri" panose="020F0502020204030204" pitchFamily="34" charset="0"/>
                <a:cs typeface="Calibri" panose="020F0502020204030204" pitchFamily="34" charset="0"/>
              </a:rPr>
              <a:t>erreurs</a:t>
            </a:r>
            <a:r>
              <a:rPr lang="en-US" sz="1350" b="1" kern="100" dirty="0">
                <a:latin typeface="Calibri" panose="020F0502020204030204" pitchFamily="34" charset="0"/>
                <a:ea typeface="Calibri" panose="020F0502020204030204" pitchFamily="34" charset="0"/>
                <a:cs typeface="Calibri" panose="020F0502020204030204" pitchFamily="34" charset="0"/>
              </a:rPr>
              <a:t> </a:t>
            </a:r>
            <a:r>
              <a:rPr lang="en-US" sz="1350" b="1" kern="100" dirty="0" err="1">
                <a:latin typeface="Calibri" panose="020F0502020204030204" pitchFamily="34" charset="0"/>
                <a:ea typeface="Calibri" panose="020F0502020204030204" pitchFamily="34" charset="0"/>
                <a:cs typeface="Calibri" panose="020F0502020204030204" pitchFamily="34" charset="0"/>
              </a:rPr>
              <a:t>administratives</a:t>
            </a:r>
            <a:r>
              <a:rPr lang="en-US" sz="1350" b="1" kern="100" dirty="0">
                <a:latin typeface="Calibri" panose="020F0502020204030204" pitchFamily="34" charset="0"/>
                <a:ea typeface="Calibri" panose="020F0502020204030204" pitchFamily="34" charset="0"/>
                <a:cs typeface="Calibri" panose="020F0502020204030204" pitchFamily="34" charset="0"/>
              </a:rPr>
              <a:t>.</a:t>
            </a: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2</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C000"/>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C000"/>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Extrême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B6EAEF-9975-D2EE-B43C-93DCDFBCA11F}"/>
            </a:ext>
          </a:extLst>
        </p:cNvPr>
        <p:cNvGrpSpPr/>
        <p:nvPr/>
      </p:nvGrpSpPr>
      <p:grpSpPr>
        <a:xfrm>
          <a:off x="0" y="0"/>
          <a:ext cx="0" cy="0"/>
          <a:chOff x="0" y="0"/>
          <a:chExt cx="0" cy="0"/>
        </a:xfrm>
      </p:grpSpPr>
      <p:pic>
        <p:nvPicPr>
          <p:cNvPr id="4" name="Espace réservé du contenu 3">
            <a:extLst>
              <a:ext uri="{FF2B5EF4-FFF2-40B4-BE49-F238E27FC236}">
                <a16:creationId xmlns:a16="http://schemas.microsoft.com/office/drawing/2014/main" id="{11D406AA-2851-1663-A009-B05D79AC9A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2748756"/>
            <a:ext cx="6858000" cy="2505075"/>
          </a:xfrm>
        </p:spPr>
      </p:pic>
      <p:sp>
        <p:nvSpPr>
          <p:cNvPr id="8" name="Espace réservé du contenu 2">
            <a:extLst>
              <a:ext uri="{FF2B5EF4-FFF2-40B4-BE49-F238E27FC236}">
                <a16:creationId xmlns:a16="http://schemas.microsoft.com/office/drawing/2014/main" id="{7A33359E-2F0B-DFFC-15AA-FBC092BB4934}"/>
              </a:ext>
            </a:extLst>
          </p:cNvPr>
          <p:cNvSpPr txBox="1">
            <a:spLocks/>
          </p:cNvSpPr>
          <p:nvPr/>
        </p:nvSpPr>
        <p:spPr>
          <a:xfrm>
            <a:off x="186167" y="1486125"/>
            <a:ext cx="7526446" cy="4514626"/>
          </a:xfrm>
          <a:prstGeom prst="rect">
            <a:avLst/>
          </a:prstGeom>
        </p:spPr>
        <p:txBody>
          <a:bodyPr vert="horz" lIns="68580" tIns="34290" rIns="68580" bIns="34290" rtlCol="0">
            <a:no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gn="just">
              <a:lnSpc>
                <a:spcPct val="170000"/>
              </a:lnSpc>
              <a:buNone/>
            </a:pPr>
            <a:endParaRPr lang="fr-FR" sz="1350" dirty="0">
              <a:latin typeface="Calibri" panose="020F0502020204030204" pitchFamily="34" charset="0"/>
              <a:cs typeface="Calibri" panose="020F0502020204030204" pitchFamily="34" charset="0"/>
            </a:endParaRPr>
          </a:p>
        </p:txBody>
      </p:sp>
      <p:sp>
        <p:nvSpPr>
          <p:cNvPr id="7" name="Sous-titre 2">
            <a:extLst>
              <a:ext uri="{FF2B5EF4-FFF2-40B4-BE49-F238E27FC236}">
                <a16:creationId xmlns:a16="http://schemas.microsoft.com/office/drawing/2014/main" id="{45985110-F27B-9D7E-C640-46A33B998495}"/>
              </a:ext>
            </a:extLst>
          </p:cNvPr>
          <p:cNvSpPr txBox="1">
            <a:spLocks/>
          </p:cNvSpPr>
          <p:nvPr/>
        </p:nvSpPr>
        <p:spPr>
          <a:xfrm>
            <a:off x="2502914" y="1091435"/>
            <a:ext cx="5056113" cy="372554"/>
          </a:xfrm>
          <a:prstGeom prst="rect">
            <a:avLst/>
          </a:prstGeom>
        </p:spPr>
        <p:txBody>
          <a:bodyPr vert="horz" lIns="68580" tIns="34290" rIns="68580" bIns="34290" rtlCol="0">
            <a:normAutofit fontScale="92500" lnSpcReduction="20000"/>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a:lnSpc>
                <a:spcPct val="90000"/>
              </a:lnSpc>
              <a:spcBef>
                <a:spcPct val="0"/>
              </a:spcBef>
              <a:buNone/>
            </a:pPr>
            <a:endParaRPr lang="fr-FR" sz="2700" b="1" dirty="0">
              <a:latin typeface="Calibri" panose="020F0502020204030204" pitchFamily="34" charset="0"/>
              <a:ea typeface="+mj-ea"/>
              <a:cs typeface="Calibri" panose="020F0502020204030204" pitchFamily="34" charset="0"/>
              <a:sym typeface="Symbol" panose="05050102010706020507" pitchFamily="18" charset="2"/>
            </a:endParaRPr>
          </a:p>
        </p:txBody>
      </p:sp>
      <p:pic>
        <p:nvPicPr>
          <p:cNvPr id="1034" name="Picture 10" descr="Hand Writing INTRODUCTION with Red Marker. Isolated on White Background ...">
            <a:extLst>
              <a:ext uri="{FF2B5EF4-FFF2-40B4-BE49-F238E27FC236}">
                <a16:creationId xmlns:a16="http://schemas.microsoft.com/office/drawing/2014/main" id="{2BC9EF7D-7B25-AB72-F23F-19BA81DF48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7120" y="1907606"/>
            <a:ext cx="5715000" cy="3712144"/>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e 11">
            <a:extLst>
              <a:ext uri="{FF2B5EF4-FFF2-40B4-BE49-F238E27FC236}">
                <a16:creationId xmlns:a16="http://schemas.microsoft.com/office/drawing/2014/main" id="{0895D0A5-6B57-D01C-4DAC-4D6B27DC8A58}"/>
              </a:ext>
            </a:extLst>
          </p:cNvPr>
          <p:cNvGrpSpPr/>
          <p:nvPr/>
        </p:nvGrpSpPr>
        <p:grpSpPr>
          <a:xfrm>
            <a:off x="297301" y="2434093"/>
            <a:ext cx="1762448" cy="866156"/>
            <a:chOff x="1491096" y="1836188"/>
            <a:chExt cx="558067" cy="369332"/>
          </a:xfrm>
        </p:grpSpPr>
        <p:sp>
          <p:nvSpPr>
            <p:cNvPr id="13" name="Ellipse 12">
              <a:extLst>
                <a:ext uri="{FF2B5EF4-FFF2-40B4-BE49-F238E27FC236}">
                  <a16:creationId xmlns:a16="http://schemas.microsoft.com/office/drawing/2014/main" id="{A85DF890-B34B-C514-EEB2-9594A9AF60C6}"/>
                </a:ext>
              </a:extLst>
            </p:cNvPr>
            <p:cNvSpPr/>
            <p:nvPr/>
          </p:nvSpPr>
          <p:spPr>
            <a:xfrm>
              <a:off x="1491096" y="1836188"/>
              <a:ext cx="405246" cy="369332"/>
            </a:xfrm>
            <a:prstGeom prst="ellipse">
              <a:avLst/>
            </a:prstGeom>
            <a:solidFill>
              <a:srgbClr val="00B05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latin typeface="Book Antiqua" panose="02040602050305030304" pitchFamily="18" charset="0"/>
              </a:endParaRPr>
            </a:p>
          </p:txBody>
        </p:sp>
        <p:sp>
          <p:nvSpPr>
            <p:cNvPr id="14" name="ZoneTexte 13">
              <a:extLst>
                <a:ext uri="{FF2B5EF4-FFF2-40B4-BE49-F238E27FC236}">
                  <a16:creationId xmlns:a16="http://schemas.microsoft.com/office/drawing/2014/main" id="{4C32FB67-44E7-D9DE-B83A-F077AC863E64}"/>
                </a:ext>
              </a:extLst>
            </p:cNvPr>
            <p:cNvSpPr txBox="1"/>
            <p:nvPr/>
          </p:nvSpPr>
          <p:spPr>
            <a:xfrm>
              <a:off x="1613894" y="1901476"/>
              <a:ext cx="435269" cy="144361"/>
            </a:xfrm>
            <a:prstGeom prst="rect">
              <a:avLst/>
            </a:prstGeom>
            <a:noFill/>
          </p:spPr>
          <p:txBody>
            <a:bodyPr wrap="square" rtlCol="0">
              <a:spAutoFit/>
            </a:bodyPr>
            <a:lstStyle/>
            <a:p>
              <a:r>
                <a:rPr lang="en-US" sz="1600" b="1" dirty="0">
                  <a:solidFill>
                    <a:schemeClr val="bg1"/>
                  </a:solidFill>
                  <a:latin typeface="Book Antiqua" panose="02040602050305030304" pitchFamily="18" charset="0"/>
                  <a:cs typeface="Calibri" panose="020F0502020204030204" pitchFamily="34" charset="0"/>
                </a:rPr>
                <a:t>  </a:t>
              </a:r>
              <a:endParaRPr lang="fr-FR" sz="2800" b="1" dirty="0">
                <a:solidFill>
                  <a:schemeClr val="bg1"/>
                </a:solidFill>
                <a:latin typeface="Book Antiqua" panose="02040602050305030304" pitchFamily="18" charset="0"/>
                <a:cs typeface="Calibri" panose="020F0502020204030204" pitchFamily="34" charset="0"/>
              </a:endParaRPr>
            </a:p>
          </p:txBody>
        </p:sp>
      </p:grpSp>
      <p:sp>
        <p:nvSpPr>
          <p:cNvPr id="10" name="Rectangle 9">
            <a:extLst>
              <a:ext uri="{FF2B5EF4-FFF2-40B4-BE49-F238E27FC236}">
                <a16:creationId xmlns:a16="http://schemas.microsoft.com/office/drawing/2014/main" id="{886D66BD-CB6A-45AB-689B-E35D3DCA1F91}"/>
              </a:ext>
            </a:extLst>
          </p:cNvPr>
          <p:cNvSpPr/>
          <p:nvPr/>
        </p:nvSpPr>
        <p:spPr>
          <a:xfrm>
            <a:off x="1799908" y="2683184"/>
            <a:ext cx="5269423" cy="866156"/>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a:ln w="0"/>
                <a:solidFill>
                  <a:schemeClr val="tx1"/>
                </a:solidFill>
                <a:effectLst>
                  <a:outerShdw blurRad="38100" dist="19050" dir="2700000" algn="tl" rotWithShape="0">
                    <a:schemeClr val="dk1">
                      <a:alpha val="40000"/>
                    </a:schemeClr>
                  </a:outerShdw>
                </a:effectLst>
              </a:rPr>
              <a:t>METHODOLOGIE</a:t>
            </a:r>
          </a:p>
          <a:p>
            <a:pPr algn="ctr"/>
            <a:r>
              <a:rPr lang="en-US" sz="1500" dirty="0">
                <a:ln w="0"/>
                <a:solidFill>
                  <a:schemeClr val="tx1"/>
                </a:solidFill>
                <a:effectLst>
                  <a:outerShdw blurRad="38100" dist="19050" dir="2700000" algn="tl" rotWithShape="0">
                    <a:schemeClr val="dk1">
                      <a:alpha val="40000"/>
                    </a:schemeClr>
                  </a:outerShdw>
                </a:effectLst>
              </a:rPr>
              <a:t>(methodologie,approche methodolique,resume interview)</a:t>
            </a:r>
            <a:endParaRPr lang="fr-FR" sz="15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5510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500" fill="hold"/>
                                        <p:tgtEl>
                                          <p:spTgt spid="12"/>
                                        </p:tgtEl>
                                        <p:attrNameLst>
                                          <p:attrName>ppt_w</p:attrName>
                                        </p:attrNameLst>
                                      </p:cBhvr>
                                      <p:tavLst>
                                        <p:tav tm="0">
                                          <p:val>
                                            <p:fltVal val="0"/>
                                          </p:val>
                                        </p:tav>
                                        <p:tav tm="100000">
                                          <p:val>
                                            <p:strVal val="#ppt_w"/>
                                          </p:val>
                                        </p:tav>
                                      </p:tavLst>
                                    </p:anim>
                                    <p:anim calcmode="lin" valueType="num">
                                      <p:cBhvr>
                                        <p:cTn id="8" dur="500" fill="hold"/>
                                        <p:tgtEl>
                                          <p:spTgt spid="12"/>
                                        </p:tgtEl>
                                        <p:attrNameLst>
                                          <p:attrName>ppt_h</p:attrName>
                                        </p:attrNameLst>
                                      </p:cBhvr>
                                      <p:tavLst>
                                        <p:tav tm="0">
                                          <p:val>
                                            <p:fltVal val="0"/>
                                          </p:val>
                                        </p:tav>
                                        <p:tav tm="100000">
                                          <p:val>
                                            <p:strVal val="#ppt_h"/>
                                          </p:val>
                                        </p:tav>
                                      </p:tavLst>
                                    </p:anim>
                                    <p:animEffect transition="in" filter="fade">
                                      <p:cBhvr>
                                        <p:cTn id="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a:t>
            </a:r>
            <a:r>
              <a:rPr lang="" altLang="fr-FR" sz="1500" b="1" dirty="0">
                <a:solidFill>
                  <a:prstClr val="white"/>
                </a:solidFill>
                <a:latin typeface="Trebuchet MS" panose="020B0603020202020204"/>
              </a:rPr>
              <a:t> 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prstClr val="black"/>
                </a:solidFill>
                <a:latin typeface="Calibri" panose="020F0502020204030204"/>
                <a:ea typeface="Calibri" panose="020F0502020204030204"/>
                <a:cs typeface="Calibri" panose="020F0502020204030204"/>
              </a:rPr>
              <a:t>Quota limit</a:t>
            </a:r>
            <a:r>
              <a:rPr lang="en-US" altLang="en-US" sz="1200" b="1" dirty="0">
                <a:solidFill>
                  <a:prstClr val="black"/>
                </a:solidFill>
                <a:latin typeface="Calibri" panose="020F0502020204030204"/>
                <a:ea typeface="Calibri" panose="020F0502020204030204"/>
                <a:cs typeface="Calibri" panose="020F0502020204030204"/>
              </a:rPr>
              <a:t>é</a:t>
            </a:r>
            <a:r>
              <a:rPr lang="en-US" altLang="fr-FR" sz="1200" b="1" dirty="0">
                <a:solidFill>
                  <a:prstClr val="black"/>
                </a:solidFill>
                <a:latin typeface="Calibri" panose="020F0502020204030204"/>
                <a:ea typeface="Calibri" panose="020F0502020204030204"/>
                <a:cs typeface="Calibri" panose="020F0502020204030204"/>
              </a:rPr>
              <a:t> à 1 Go</a:t>
            </a:r>
          </a:p>
        </p:txBody>
      </p:sp>
      <p:sp>
        <p:nvSpPr>
          <p:cNvPr id="19" name="TextBox 18"/>
          <p:cNvSpPr txBox="1"/>
          <p:nvPr/>
        </p:nvSpPr>
        <p:spPr>
          <a:xfrm>
            <a:off x="1603058" y="1486852"/>
            <a:ext cx="7095649" cy="684848"/>
          </a:xfrm>
          <a:prstGeom prst="rect">
            <a:avLst/>
          </a:prstGeom>
          <a:noFill/>
          <a:ln>
            <a:solidFill>
              <a:schemeClr val="tx1"/>
            </a:solidFill>
          </a:ln>
        </p:spPr>
        <p:txBody>
          <a:bodyPr wrap="square" lIns="68580" tIns="34290" rIns="68580" bIns="34290" rtlCol="0" anchor="t">
            <a:noAutofit/>
          </a:bodyPr>
          <a:lstStyle/>
          <a:p>
            <a:pPr marL="171450" defTabSz="685800">
              <a:lnSpc>
                <a:spcPct val="107000"/>
              </a:lnSpc>
              <a:spcAft>
                <a:spcPts val="600"/>
              </a:spcAft>
              <a:defRPr/>
            </a:pPr>
            <a:r>
              <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Un quota de stockage restreint peut rapidement devenir un obstacle, provoquant la saturation des bo</a:t>
            </a: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î</a:t>
            </a:r>
            <a:r>
              <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tes mail, la perte de messages ou l’interruption du service, tout en engendrant une gestion administrative</a:t>
            </a:r>
            <a:r>
              <a:rPr lang=""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accrue.</a:t>
            </a:r>
          </a:p>
        </p:txBody>
      </p:sp>
      <p:sp>
        <p:nvSpPr>
          <p:cNvPr id="20" name="Rectangle 19"/>
          <p:cNvSpPr/>
          <p:nvPr/>
        </p:nvSpPr>
        <p:spPr>
          <a:xfrm>
            <a:off x="1603058" y="3428524"/>
            <a:ext cx="7096125" cy="21240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3619976"/>
            <a:ext cx="7096125" cy="1135380"/>
          </a:xfrm>
          <a:prstGeom prst="rect">
            <a:avLst/>
          </a:prstGeom>
          <a:noFill/>
          <a:ln>
            <a:solidFill>
              <a:schemeClr val="tx1"/>
            </a:solidFill>
          </a:ln>
        </p:spPr>
        <p:txBody>
          <a:bodyPr wrap="square" lIns="68580" tIns="34290" rIns="68580" bIns="34290" rtlCol="0" anchor="t">
            <a:noAutofit/>
          </a:bodyPr>
          <a:lstStyle/>
          <a:p>
            <a:pPr>
              <a:lnSpc>
                <a:spcPct val="107000"/>
              </a:lnSpc>
              <a:spcAft>
                <a:spcPts val="600"/>
              </a:spcAft>
            </a:pPr>
            <a:r>
              <a:rPr lang="en-US" sz="1350" b="1" kern="100" dirty="0">
                <a:latin typeface="Calibri" panose="020F0502020204030204" pitchFamily="34" charset="0"/>
                <a:ea typeface="Calibri" panose="020F0502020204030204" pitchFamily="34" charset="0"/>
                <a:cs typeface="Calibri" panose="020F0502020204030204" pitchFamily="34" charset="0"/>
              </a:rPr>
              <a:t>Chaque utilisateur dispose d’un quota de 1 Go, ce qui est défini, mais il n’existe aucun contrôle actif empêchant de dépasser ce quota ou générant une alerte en cas de dépassement. La taille maximale des pièces jointes que les utilisateurs peuvent envoyer ou recevoir n’est pas limitée. </a:t>
            </a:r>
            <a:r>
              <a:rPr lang="en-US" altLang="fr-FR" sz="1350" b="1" u="sng"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Au </a:t>
            </a:r>
            <a:r>
              <a:rPr lang="en-US" altLang="fr-FR" sz="1350" b="1" kern="0" dirty="0" err="1">
                <a:solidFill>
                  <a:srgbClr val="111111"/>
                </a:solidFill>
                <a:latin typeface="Calibri" panose="020F0502020204030204" pitchFamily="34" charset="0"/>
                <a:ea typeface="Times New Roman" panose="02020603050405020304" pitchFamily="18" charset="0"/>
                <a:cs typeface="Calibri" panose="020F0502020204030204" pitchFamily="34" charset="0"/>
              </a:rPr>
              <a:t>risque</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a:t>
            </a:r>
            <a:r>
              <a:rPr lang="en-US" altLang="fr-FR" sz="1350" b="1" kern="0" dirty="0" err="1">
                <a:solidFill>
                  <a:srgbClr val="111111"/>
                </a:solidFill>
                <a:latin typeface="Calibri" panose="020F0502020204030204" pitchFamily="34" charset="0"/>
                <a:ea typeface="Times New Roman" panose="02020603050405020304" pitchFamily="18" charset="0"/>
                <a:cs typeface="Calibri" panose="020F0502020204030204" pitchFamily="34" charset="0"/>
              </a:rPr>
              <a:t>d’impacter</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la </a:t>
            </a:r>
            <a:r>
              <a:rPr lang="en-US" altLang="fr-FR" sz="1350" b="1" kern="0" dirty="0" err="1">
                <a:solidFill>
                  <a:srgbClr val="111111"/>
                </a:solidFill>
                <a:latin typeface="Calibri" panose="020F0502020204030204" pitchFamily="34" charset="0"/>
                <a:ea typeface="Times New Roman" panose="02020603050405020304" pitchFamily="18" charset="0"/>
                <a:cs typeface="Calibri" panose="020F0502020204030204" pitchFamily="34" charset="0"/>
              </a:rPr>
              <a:t>productivité</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il </a:t>
            </a:r>
            <a:r>
              <a:rPr lang="en-US" altLang="fr-FR" sz="1350" b="1" kern="0" dirty="0" err="1">
                <a:solidFill>
                  <a:srgbClr val="111111"/>
                </a:solidFill>
                <a:latin typeface="Calibri" panose="020F0502020204030204" pitchFamily="34" charset="0"/>
                <a:ea typeface="Times New Roman" panose="02020603050405020304" pitchFamily="18" charset="0"/>
                <a:cs typeface="Calibri" panose="020F0502020204030204" pitchFamily="34" charset="0"/>
              </a:rPr>
              <a:t>est</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a:t>
            </a:r>
            <a:r>
              <a:rPr lang="en-US" altLang="fr-FR" sz="1350" b="1" kern="0" dirty="0" err="1">
                <a:solidFill>
                  <a:srgbClr val="111111"/>
                </a:solidFill>
                <a:latin typeface="Calibri" panose="020F0502020204030204" pitchFamily="34" charset="0"/>
                <a:ea typeface="Times New Roman" panose="02020603050405020304" pitchFamily="18" charset="0"/>
                <a:cs typeface="Calibri" panose="020F0502020204030204" pitchFamily="34" charset="0"/>
              </a:rPr>
              <a:t>néceéssaire</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de </a:t>
            </a:r>
            <a:r>
              <a:rPr lang="en-US" altLang="fr-FR" sz="1350" b="1" kern="0" dirty="0" err="1">
                <a:solidFill>
                  <a:srgbClr val="111111"/>
                </a:solidFill>
                <a:latin typeface="Calibri" panose="020F0502020204030204" pitchFamily="34" charset="0"/>
                <a:ea typeface="Times New Roman" panose="02020603050405020304" pitchFamily="18" charset="0"/>
                <a:cs typeface="Calibri" panose="020F0502020204030204" pitchFamily="34" charset="0"/>
              </a:rPr>
              <a:t>garantir</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a:t>
            </a:r>
            <a:r>
              <a:rPr lang="en-US" altLang="fr-FR" sz="1350" b="1" kern="0" dirty="0" err="1">
                <a:solidFill>
                  <a:srgbClr val="111111"/>
                </a:solidFill>
                <a:latin typeface="Calibri" panose="020F0502020204030204" pitchFamily="34" charset="0"/>
                <a:ea typeface="Times New Roman" panose="02020603050405020304" pitchFamily="18" charset="0"/>
                <a:cs typeface="Calibri" panose="020F0502020204030204" pitchFamily="34" charset="0"/>
              </a:rPr>
              <a:t>une</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gestion </a:t>
            </a:r>
            <a:r>
              <a:rPr lang="en-US" altLang="fr-FR" sz="1350" b="1" kern="0" dirty="0" err="1">
                <a:solidFill>
                  <a:srgbClr val="111111"/>
                </a:solidFill>
                <a:latin typeface="Calibri" panose="020F0502020204030204" pitchFamily="34" charset="0"/>
                <a:ea typeface="Times New Roman" panose="02020603050405020304" pitchFamily="18" charset="0"/>
                <a:cs typeface="Calibri" panose="020F0502020204030204" pitchFamily="34" charset="0"/>
              </a:rPr>
              <a:t>efficace</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de </a:t>
            </a:r>
            <a:r>
              <a:rPr lang="en-US" altLang="fr-FR" sz="1350" b="1" kern="0" dirty="0" err="1">
                <a:solidFill>
                  <a:srgbClr val="111111"/>
                </a:solidFill>
                <a:latin typeface="Calibri" panose="020F0502020204030204" pitchFamily="34" charset="0"/>
                <a:ea typeface="Times New Roman" panose="02020603050405020304" pitchFamily="18" charset="0"/>
                <a:cs typeface="Calibri" panose="020F0502020204030204" pitchFamily="34" charset="0"/>
              </a:rPr>
              <a:t>l’espace</a:t>
            </a: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 de stockage.</a:t>
            </a:r>
          </a:p>
        </p:txBody>
      </p:sp>
      <p:sp>
        <p:nvSpPr>
          <p:cNvPr id="3" name="Rectangle 2"/>
          <p:cNvSpPr/>
          <p:nvPr/>
        </p:nvSpPr>
        <p:spPr>
          <a:xfrm>
            <a:off x="1603058" y="4789171"/>
            <a:ext cx="7095649" cy="14144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4941571"/>
            <a:ext cx="7095649" cy="722471"/>
          </a:xfrm>
          <a:prstGeom prst="rect">
            <a:avLst/>
          </a:prstGeom>
          <a:noFill/>
          <a:ln>
            <a:solidFill>
              <a:schemeClr val="tx1"/>
            </a:solidFill>
          </a:ln>
        </p:spPr>
        <p:txBody>
          <a:bodyPr wrap="square" lIns="68580" tIns="34290" rIns="68580" bIns="34290" rtlCol="0" anchor="t">
            <a:noAutofit/>
          </a:bodyPr>
          <a:lstStyle/>
          <a:p>
            <a:pPr defTabSz="685800">
              <a:lnSpc>
                <a:spcPct val="107000"/>
              </a:lnSpc>
              <a:defRPr/>
            </a:pP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a:t>
            </a:r>
            <a:r>
              <a:rPr lang="fr-CA" sz="1350" b="1" dirty="0">
                <a:latin typeface="Calibri" panose="020F0502020204030204" pitchFamily="34" charset="0"/>
                <a:cs typeface="Calibri" panose="020F0502020204030204" pitchFamily="34" charset="0"/>
              </a:rPr>
              <a:t> Revoir et augmenter le quota</a:t>
            </a: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p>
          <a:p>
            <a:pPr defTabSz="685800">
              <a:lnSpc>
                <a:spcPct val="107000"/>
              </a:lnSpc>
              <a:defRPr/>
            </a:pP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sz="1350" b="1" dirty="0">
                <a:latin typeface="Calibri" panose="020F0502020204030204" pitchFamily="34" charset="0"/>
                <a:cs typeface="Calibri" panose="020F0502020204030204" pitchFamily="34" charset="0"/>
              </a:rPr>
              <a:t>Encourager ou automatiser l’archivage</a:t>
            </a:r>
            <a:endPar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defTabSz="685800">
              <a:lnSpc>
                <a:spcPct val="107000"/>
              </a:lnSpc>
              <a:defRPr/>
            </a:pP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a:t>
            </a:r>
            <a:r>
              <a:rPr lang="en-US" sz="1350" b="1" dirty="0">
                <a:latin typeface="Calibri" panose="020F0502020204030204" pitchFamily="34" charset="0"/>
                <a:cs typeface="Calibri" panose="020F0502020204030204" pitchFamily="34" charset="0"/>
              </a:rPr>
              <a:t> Surveiller l’utilisation du stockage</a:t>
            </a:r>
            <a:endPar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endParaRPr>
          </a:p>
        </p:txBody>
      </p:sp>
      <p:sp>
        <p:nvSpPr>
          <p:cNvPr id="8" name="Rectangle 7"/>
          <p:cNvSpPr/>
          <p:nvPr/>
        </p:nvSpPr>
        <p:spPr>
          <a:xfrm>
            <a:off x="1603058" y="2175034"/>
            <a:ext cx="7095649" cy="2100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panose="020F0502020204030204"/>
              <a:cs typeface="Calibri" panose="020F0502020204030204"/>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2</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C000"/>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C000"/>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Extrême</a:t>
            </a:r>
          </a:p>
        </p:txBody>
      </p:sp>
      <p:pic>
        <p:nvPicPr>
          <p:cNvPr id="5" name="Image 4"/>
          <p:cNvPicPr>
            <a:picLocks noChangeAspect="1"/>
          </p:cNvPicPr>
          <p:nvPr/>
        </p:nvPicPr>
        <p:blipFill>
          <a:blip r:embed="rId3"/>
          <a:stretch>
            <a:fillRect/>
          </a:stretch>
        </p:blipFill>
        <p:spPr>
          <a:xfrm>
            <a:off x="2252663" y="2388394"/>
            <a:ext cx="4316254" cy="101536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prstClr val="black"/>
                </a:solidFill>
                <a:latin typeface="Calibri" panose="020F0502020204030204"/>
                <a:ea typeface="Calibri" panose="020F0502020204030204"/>
                <a:cs typeface="Calibri" panose="020F0502020204030204"/>
              </a:rPr>
              <a:t>Stockage des donn</a:t>
            </a:r>
            <a:r>
              <a:rPr lang="en-US" altLang="en-US" sz="1200" b="1" dirty="0">
                <a:solidFill>
                  <a:prstClr val="black"/>
                </a:solidFill>
                <a:latin typeface="Calibri" panose="020F0502020204030204"/>
                <a:ea typeface="Calibri" panose="020F0502020204030204"/>
                <a:cs typeface="Calibri" panose="020F0502020204030204"/>
              </a:rPr>
              <a:t>é</a:t>
            </a:r>
            <a:r>
              <a:rPr lang="en-US" altLang="fr-FR" sz="1200" b="1" dirty="0">
                <a:solidFill>
                  <a:prstClr val="black"/>
                </a:solidFill>
                <a:latin typeface="Calibri" panose="020F0502020204030204"/>
                <a:ea typeface="Calibri" panose="020F0502020204030204"/>
                <a:cs typeface="Calibri" panose="020F0502020204030204"/>
              </a:rPr>
              <a:t>es utilisateurs en clair</a:t>
            </a:r>
          </a:p>
        </p:txBody>
      </p:sp>
      <p:sp>
        <p:nvSpPr>
          <p:cNvPr id="19" name="TextBox 18"/>
          <p:cNvSpPr txBox="1"/>
          <p:nvPr/>
        </p:nvSpPr>
        <p:spPr>
          <a:xfrm>
            <a:off x="1603058" y="1601629"/>
            <a:ext cx="7095649" cy="760095"/>
          </a:xfrm>
          <a:prstGeom prst="rect">
            <a:avLst/>
          </a:prstGeom>
          <a:noFill/>
          <a:ln>
            <a:solidFill>
              <a:schemeClr val="tx1"/>
            </a:solidFill>
          </a:ln>
        </p:spPr>
        <p:txBody>
          <a:bodyPr wrap="square" lIns="68580" tIns="34290" rIns="68580" bIns="34290" rtlCol="0" anchor="t">
            <a:noAutofit/>
          </a:bodyPr>
          <a:lstStyle/>
          <a:p>
            <a:pPr marL="171450" defTabSz="685800">
              <a:lnSpc>
                <a:spcPct val="107000"/>
              </a:lnSpc>
              <a:spcAft>
                <a:spcPts val="600"/>
              </a:spcAft>
              <a:defRPr/>
            </a:pPr>
            <a:r>
              <a:rPr lang="en-US" altLang="fr-FR" sz="150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Le stockage en clair de donn</a:t>
            </a:r>
            <a:r>
              <a:rPr lang="en-US"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es sensibles ou personnelles expose ces informations à un risque majeur en cas de fuite ou de compromission, compromettant la confidentialit</a:t>
            </a:r>
            <a:r>
              <a:rPr lang="en-US"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et violant souvent les r</a:t>
            </a:r>
            <a:r>
              <a:rPr lang="en-US"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glementations</a:t>
            </a:r>
            <a:r>
              <a:rPr lang=""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en</a:t>
            </a:r>
            <a:r>
              <a:rPr lang="" altLang="en-US"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altLang="fr-FR" sz="150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vigueur. </a:t>
            </a:r>
          </a:p>
        </p:txBody>
      </p:sp>
      <p:sp>
        <p:nvSpPr>
          <p:cNvPr id="20" name="Rectangle 19"/>
          <p:cNvSpPr/>
          <p:nvPr/>
        </p:nvSpPr>
        <p:spPr>
          <a:xfrm>
            <a:off x="1603058" y="2589847"/>
            <a:ext cx="7096125" cy="25431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2883694"/>
            <a:ext cx="7096125" cy="1172051"/>
          </a:xfrm>
          <a:prstGeom prst="rect">
            <a:avLst/>
          </a:prstGeom>
          <a:noFill/>
          <a:ln>
            <a:solidFill>
              <a:schemeClr val="tx1"/>
            </a:solidFill>
          </a:ln>
        </p:spPr>
        <p:txBody>
          <a:bodyPr wrap="square" lIns="68580" tIns="34290" rIns="68580" bIns="34290" rtlCol="0" anchor="t">
            <a:noAutofit/>
          </a:bodyPr>
          <a:lstStyle/>
          <a:p>
            <a:pPr defTabSz="685800">
              <a:lnSpc>
                <a:spcPct val="107000"/>
              </a:lnSpc>
              <a:defRPr/>
            </a:pPr>
            <a:r>
              <a:rPr lang="fr-CA" sz="1350" b="1" dirty="0">
                <a:latin typeface="Calibri" panose="020F0502020204030204" pitchFamily="34" charset="0"/>
                <a:cs typeface="Calibri" panose="020F0502020204030204" pitchFamily="34" charset="0"/>
              </a:rPr>
              <a:t>Risque élevé de compromission des données </a:t>
            </a:r>
            <a:r>
              <a:rPr lang="fr-CA" sz="1200" b="1" dirty="0">
                <a:latin typeface="Calibri" panose="020F0502020204030204" pitchFamily="34" charset="0"/>
                <a:cs typeface="Calibri" panose="020F0502020204030204" pitchFamily="34" charset="0"/>
              </a:rPr>
              <a:t>, </a:t>
            </a:r>
            <a:r>
              <a:rPr lang="en-US" sz="1350" b="1" dirty="0">
                <a:latin typeface="Calibri" panose="020F0502020204030204" pitchFamily="34" charset="0"/>
                <a:cs typeface="Calibri" panose="020F0502020204030204" pitchFamily="34" charset="0"/>
              </a:rPr>
              <a:t>Violation de la confidentialité, </a:t>
            </a:r>
            <a:r>
              <a:rPr lang="fr-CA" sz="1350" b="1" dirty="0">
                <a:latin typeface="Calibri" panose="020F0502020204030204" pitchFamily="34" charset="0"/>
                <a:cs typeface="Calibri" panose="020F0502020204030204" pitchFamily="34" charset="0"/>
              </a:rPr>
              <a:t>Augmentation du risque d’attaques internes. </a:t>
            </a:r>
          </a:p>
          <a:p>
            <a:pPr defTabSz="685800">
              <a:lnSpc>
                <a:spcPct val="107000"/>
              </a:lnSpc>
              <a:defRPr/>
            </a:pPr>
            <a:r>
              <a:rPr lang="fr-CA" sz="1350" dirty="0">
                <a:latin typeface="Calibri" panose="020F0502020204030204" pitchFamily="34" charset="0"/>
                <a:cs typeface="Calibri" panose="020F0502020204030204" pitchFamily="34" charset="0"/>
              </a:rPr>
              <a:t> </a:t>
            </a:r>
            <a:r>
              <a:rPr lang="en-US" altLang="fr-FR" sz="1350" b="1" u="sng"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Conclusion : </a:t>
            </a:r>
            <a:r>
              <a:rPr lang="fr-CA" sz="1350" b="1" dirty="0">
                <a:latin typeface="Calibri" panose="020F0502020204030204" pitchFamily="34" charset="0"/>
                <a:cs typeface="Calibri" panose="020F0502020204030204" pitchFamily="34" charset="0"/>
              </a:rPr>
              <a:t>Le stockage en clair des données utilisateurs représente une vulnérabilité critique susceptible d’entraîner des fuites massives d’informations.</a:t>
            </a:r>
            <a:endPar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 name="Rectangle 2"/>
          <p:cNvSpPr/>
          <p:nvPr/>
        </p:nvSpPr>
        <p:spPr>
          <a:xfrm>
            <a:off x="1603058" y="4373404"/>
            <a:ext cx="7095649" cy="38290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4779646"/>
            <a:ext cx="7095649" cy="806291"/>
          </a:xfrm>
          <a:prstGeom prst="rect">
            <a:avLst/>
          </a:prstGeom>
          <a:noFill/>
          <a:ln>
            <a:solidFill>
              <a:schemeClr val="tx1"/>
            </a:solidFill>
          </a:ln>
        </p:spPr>
        <p:txBody>
          <a:bodyPr wrap="square" lIns="68580" tIns="34290" rIns="68580" bIns="34290" rtlCol="0" anchor="t">
            <a:noAutofit/>
          </a:bodyPr>
          <a:lstStyle/>
          <a:p>
            <a:pPr defTabSz="685800">
              <a:lnSpc>
                <a:spcPct val="107000"/>
              </a:lnSpc>
              <a:defRPr/>
            </a:pP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a:t>
            </a:r>
            <a:r>
              <a:rPr lang="fr-CA" sz="1350" b="1" dirty="0">
                <a:latin typeface="Calibri" panose="020F0502020204030204" pitchFamily="34" charset="0"/>
                <a:cs typeface="Calibri" panose="020F0502020204030204" pitchFamily="34" charset="0"/>
              </a:rPr>
              <a:t> Mettre en œuvre un chiffrement fort</a:t>
            </a:r>
            <a:r>
              <a:rPr lang="fr-CA" sz="1350" dirty="0">
                <a:latin typeface="Calibri" panose="020F0502020204030204" pitchFamily="34" charset="0"/>
                <a:cs typeface="Calibri" panose="020F0502020204030204" pitchFamily="34" charset="0"/>
              </a:rPr>
              <a:t> </a:t>
            </a: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p>
          <a:p>
            <a:pPr defTabSz="685800">
              <a:lnSpc>
                <a:spcPct val="107000"/>
              </a:lnSpc>
              <a:defRPr/>
            </a:pP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a:t>
            </a:r>
            <a:r>
              <a:rPr lang="fr-CA" sz="1350" b="1" dirty="0">
                <a:latin typeface="Calibri" panose="020F0502020204030204" pitchFamily="34" charset="0"/>
                <a:cs typeface="Calibri" panose="020F0502020204030204" pitchFamily="34" charset="0"/>
              </a:rPr>
              <a:t> Utiliser des mécanismes d’accès contrôlés</a:t>
            </a:r>
            <a:endPar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endParaRPr>
          </a:p>
          <a:p>
            <a:pPr defTabSz="685800">
              <a:lnSpc>
                <a:spcPct val="107000"/>
              </a:lnSpc>
              <a:defRPr/>
            </a:pP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a:t>
            </a:r>
            <a:r>
              <a:rPr lang="fr-CA" sz="1350" b="1" dirty="0">
                <a:latin typeface="Calibri" panose="020F0502020204030204" pitchFamily="34" charset="0"/>
                <a:cs typeface="Calibri" panose="020F0502020204030204" pitchFamily="34" charset="0"/>
              </a:rPr>
              <a:t> Former le personnel</a:t>
            </a:r>
            <a:r>
              <a:rPr lang="fr-CA" sz="1350" dirty="0">
                <a:latin typeface="Calibri" panose="020F0502020204030204" pitchFamily="34" charset="0"/>
                <a:cs typeface="Calibri" panose="020F0502020204030204" pitchFamily="34" charset="0"/>
              </a:rPr>
              <a:t> </a:t>
            </a:r>
            <a:r>
              <a:rPr lang="fr-CA" sz="1350" b="1" dirty="0">
                <a:latin typeface="Calibri" panose="020F0502020204030204" pitchFamily="34" charset="0"/>
                <a:cs typeface="Calibri" panose="020F0502020204030204" pitchFamily="34" charset="0"/>
              </a:rPr>
              <a:t>à la gestion sécurisée des données sensibles</a:t>
            </a:r>
            <a:r>
              <a:rPr lang="fr-CA" sz="1350" dirty="0">
                <a:latin typeface="D-DINExp"/>
              </a:rPr>
              <a:t>.</a:t>
            </a:r>
            <a:endParaRPr lang="en-US" altLang="fr-FR" sz="1350" b="1" kern="100" dirty="0">
              <a:solidFill>
                <a:prstClr val="black"/>
              </a:solidFill>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2</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1988767"/>
            <a:ext cx="305628" cy="3095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C000"/>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C000"/>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pPr defTabSz="685800">
              <a:defRPr/>
            </a:pPr>
            <a:r>
              <a:rPr lang="fr-FR" sz="1350" dirty="0">
                <a:solidFill>
                  <a:prstClr val="black"/>
                </a:solidFill>
                <a:latin typeface="Calibri" panose="020F0502020204030204"/>
              </a:rPr>
              <a:t>Extrême</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imes New Roman" panose="02020603050405020304" pitchFamily="18" charset="0"/>
                <a:cs typeface="Times New Roman" panose="02020603050405020304" pitchFamily="18" charset="0"/>
              </a:rPr>
              <a:t>CONSTATS &amp; RECOMMANDATIONS – AUDIT </a:t>
            </a:r>
            <a:r>
              <a:rPr lang="" altLang="fr-FR" sz="1500" b="1" dirty="0">
                <a:solidFill>
                  <a:prstClr val="white"/>
                </a:solidFill>
                <a:latin typeface="Times New Roman" panose="02020603050405020304" pitchFamily="18" charset="0"/>
                <a:cs typeface="Times New Roman" panose="02020603050405020304" pitchFamily="18" charset="0"/>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prstClr val="black"/>
                </a:solidFill>
                <a:latin typeface="Times New Roman" panose="02020603050405020304" pitchFamily="18" charset="0"/>
                <a:ea typeface="Calibri" panose="020F0502020204030204"/>
                <a:cs typeface="Times New Roman" panose="02020603050405020304" pitchFamily="18" charset="0"/>
              </a:rPr>
              <a:t>Activation d’installations inutiles ou non fonctionnelles</a:t>
            </a:r>
          </a:p>
        </p:txBody>
      </p:sp>
      <p:sp>
        <p:nvSpPr>
          <p:cNvPr id="19" name="TextBox 18"/>
          <p:cNvSpPr txBox="1"/>
          <p:nvPr/>
        </p:nvSpPr>
        <p:spPr>
          <a:xfrm>
            <a:off x="1603058" y="1486853"/>
            <a:ext cx="7095649" cy="720090"/>
          </a:xfrm>
          <a:prstGeom prst="rect">
            <a:avLst/>
          </a:prstGeom>
          <a:noFill/>
          <a:ln>
            <a:solidFill>
              <a:schemeClr val="tx1"/>
            </a:solidFill>
          </a:ln>
        </p:spPr>
        <p:txBody>
          <a:bodyPr wrap="square" lIns="68580" tIns="34290" rIns="68580" bIns="34290" rtlCol="0" anchor="t">
            <a:noAutofit/>
          </a:bodyPr>
          <a:lstStyle/>
          <a:p>
            <a:pPr marL="171450" defTabSz="685800">
              <a:lnSpc>
                <a:spcPct val="107000"/>
              </a:lnSpc>
              <a:spcAft>
                <a:spcPts val="600"/>
              </a:spcAft>
              <a:defRPr/>
            </a:pPr>
            <a:r>
              <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Activer ou laisser actives des services ou modules inutilis</a:t>
            </a: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s ou non fonctionnels augmente la surface d’attaque, consomme inutilement des ressources et complique la maintenance, facilitant d’</a:t>
            </a:r>
            <a:r>
              <a:rPr lang="en-US"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é</a:t>
            </a:r>
            <a:r>
              <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ventuelles exploitations</a:t>
            </a:r>
            <a:r>
              <a:rPr lang="" altLang="en-US"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 </a:t>
            </a:r>
            <a:r>
              <a:rPr lang="en-US" altLang="fr-FR" sz="1350" b="1" kern="100" dirty="0">
                <a:solidFill>
                  <a:prstClr val="black"/>
                </a:solidFill>
                <a:latin typeface="Calibri" panose="020F0502020204030204" pitchFamily="34" charset="0"/>
                <a:ea typeface="Calibri" panose="020F0502020204030204" pitchFamily="34" charset="0"/>
                <a:cs typeface="Calibri" panose="020F0502020204030204" pitchFamily="34" charset="0"/>
              </a:rPr>
              <a:t>malveillantes.</a:t>
            </a:r>
          </a:p>
        </p:txBody>
      </p:sp>
      <p:sp>
        <p:nvSpPr>
          <p:cNvPr id="20" name="Rectangle 19"/>
          <p:cNvSpPr/>
          <p:nvPr/>
        </p:nvSpPr>
        <p:spPr>
          <a:xfrm>
            <a:off x="1603058" y="3428524"/>
            <a:ext cx="7096125" cy="21240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Times New Roman" panose="02020603050405020304" pitchFamily="18" charset="0"/>
                <a:cs typeface="Times New Roman" panose="02020603050405020304" pitchFamily="18" charset="0"/>
              </a:rPr>
              <a:t>Impacts /Conclusion </a:t>
            </a:r>
            <a:r>
              <a:rPr lang="en-US" sz="1200" dirty="0">
                <a:solidFill>
                  <a:prstClr val="black"/>
                </a:solidFill>
                <a:latin typeface="Times New Roman" panose="02020603050405020304" pitchFamily="18" charset="0"/>
                <a:cs typeface="Times New Roman" panose="02020603050405020304" pitchFamily="18" charset="0"/>
              </a:rPr>
              <a:t> </a:t>
            </a:r>
          </a:p>
        </p:txBody>
      </p:sp>
      <p:sp>
        <p:nvSpPr>
          <p:cNvPr id="21" name="TextBox 20"/>
          <p:cNvSpPr txBox="1"/>
          <p:nvPr/>
        </p:nvSpPr>
        <p:spPr>
          <a:xfrm>
            <a:off x="1603058" y="3619976"/>
            <a:ext cx="7096125" cy="1135380"/>
          </a:xfrm>
          <a:prstGeom prst="rect">
            <a:avLst/>
          </a:prstGeom>
          <a:noFill/>
          <a:ln>
            <a:solidFill>
              <a:schemeClr val="tx1"/>
            </a:solidFill>
          </a:ln>
        </p:spPr>
        <p:txBody>
          <a:bodyPr wrap="square" lIns="68580" tIns="34290" rIns="68580" bIns="34290" rtlCol="0" anchor="t">
            <a:noAutofit/>
          </a:bodyPr>
          <a:lstStyle/>
          <a:p>
            <a:pPr defTabSz="685800">
              <a:lnSpc>
                <a:spcPct val="107000"/>
              </a:lnSpc>
              <a:defRPr/>
            </a:pPr>
            <a:r>
              <a:rPr lang="fr-CA" sz="1350" b="1" dirty="0">
                <a:latin typeface="Times New Roman" panose="02020603050405020304" pitchFamily="18" charset="0"/>
                <a:cs typeface="Times New Roman" panose="02020603050405020304" pitchFamily="18" charset="0"/>
              </a:rPr>
              <a:t>Augmentation de la surface d’attaque, Risques de failles de sécurité , </a:t>
            </a:r>
            <a:r>
              <a:rPr lang="en-US" sz="1350" b="1" dirty="0">
                <a:latin typeface="Times New Roman" panose="02020603050405020304" pitchFamily="18" charset="0"/>
                <a:cs typeface="Times New Roman" panose="02020603050405020304" pitchFamily="18" charset="0"/>
              </a:rPr>
              <a:t>Détérioration des performances, </a:t>
            </a:r>
            <a:r>
              <a:rPr lang="fr-CA" sz="1350" b="1" dirty="0">
                <a:latin typeface="Times New Roman" panose="02020603050405020304" pitchFamily="18" charset="0"/>
                <a:cs typeface="Times New Roman" panose="02020603050405020304" pitchFamily="18" charset="0"/>
              </a:rPr>
              <a:t>complique la détection d’incidents ou d’anomalies, rendant le respect des normes de sécurité plus difficile.</a:t>
            </a:r>
            <a:r>
              <a:rPr lang="en-US" altLang="en-US" sz="1350" b="1" kern="0"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rPr>
              <a:t> </a:t>
            </a:r>
            <a:endParaRPr lang="en-US" altLang="fr-FR" sz="1350" b="1" kern="0"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endParaRPr>
          </a:p>
          <a:p>
            <a:pPr defTabSz="685800">
              <a:lnSpc>
                <a:spcPct val="107000"/>
              </a:lnSpc>
              <a:defRPr/>
            </a:pPr>
            <a:r>
              <a:rPr lang="en-US" altLang="fr-FR" sz="1350" b="1" u="sng" kern="0"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rPr>
              <a:t>Conclusion :</a:t>
            </a:r>
            <a:r>
              <a:rPr lang="en-US" altLang="fr-FR" sz="1350" b="1" kern="0"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rPr>
              <a:t> Il </a:t>
            </a:r>
            <a:r>
              <a:rPr lang="fr-CA" sz="1350" b="1" dirty="0">
                <a:latin typeface="Times New Roman" panose="02020603050405020304" pitchFamily="18" charset="0"/>
                <a:cs typeface="Times New Roman" panose="02020603050405020304" pitchFamily="18" charset="0"/>
              </a:rPr>
              <a:t>est crucial de désactiver ou supprimer tout composant non essentiel, en veillant à maintenir une configuration minimale et sécurisée, adaptée à l’usage réel.</a:t>
            </a:r>
            <a:endParaRPr lang="en-US" altLang="fr-FR" sz="1350" b="1" kern="0" dirty="0">
              <a:solidFill>
                <a:srgbClr val="11111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Rectangle 2"/>
          <p:cNvSpPr/>
          <p:nvPr/>
        </p:nvSpPr>
        <p:spPr>
          <a:xfrm>
            <a:off x="1603058" y="4789171"/>
            <a:ext cx="7095649" cy="141446"/>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Times New Roman" panose="02020603050405020304" pitchFamily="18" charset="0"/>
                <a:cs typeface="Times New Roman" panose="02020603050405020304" pitchFamily="18" charset="0"/>
              </a:rPr>
              <a:t>Recommandations</a:t>
            </a:r>
            <a:endParaRPr lang="en-US" sz="1200" b="1" dirty="0">
              <a:solidFill>
                <a:prstClr val="black"/>
              </a:solidFill>
              <a:latin typeface="Times New Roman" panose="02020603050405020304" pitchFamily="18" charset="0"/>
              <a:ea typeface="Calibri" panose="020F0502020204030204"/>
              <a:cs typeface="Times New Roman" panose="02020603050405020304" pitchFamily="18" charset="0"/>
            </a:endParaRPr>
          </a:p>
        </p:txBody>
      </p:sp>
      <p:sp>
        <p:nvSpPr>
          <p:cNvPr id="4" name="TextBox 3"/>
          <p:cNvSpPr txBox="1"/>
          <p:nvPr/>
        </p:nvSpPr>
        <p:spPr>
          <a:xfrm>
            <a:off x="1603058" y="4941571"/>
            <a:ext cx="7095649" cy="722471"/>
          </a:xfrm>
          <a:prstGeom prst="rect">
            <a:avLst/>
          </a:prstGeom>
          <a:noFill/>
          <a:ln>
            <a:solidFill>
              <a:schemeClr val="tx1"/>
            </a:solidFill>
          </a:ln>
        </p:spPr>
        <p:txBody>
          <a:bodyPr wrap="square" lIns="68580" tIns="34290" rIns="68580" bIns="34290" rtlCol="0" anchor="t">
            <a:noAutofit/>
          </a:bodyPr>
          <a:lstStyle/>
          <a:p>
            <a:pPr>
              <a:lnSpc>
                <a:spcPct val="107000"/>
              </a:lnSpc>
            </a:pPr>
            <a:r>
              <a:rPr lang="en-US" altLang="en-US" sz="135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fr-CA" sz="1350" b="1" dirty="0">
                <a:latin typeface="Times New Roman" panose="02020603050405020304" pitchFamily="18" charset="0"/>
                <a:cs typeface="Times New Roman" panose="02020603050405020304" pitchFamily="18" charset="0"/>
              </a:rPr>
              <a:t>Désactiver ou désinstaller</a:t>
            </a:r>
            <a:r>
              <a:rPr lang="fr-CA" sz="1350" dirty="0">
                <a:latin typeface="Times New Roman" panose="02020603050405020304" pitchFamily="18" charset="0"/>
                <a:cs typeface="Times New Roman" panose="02020603050405020304" pitchFamily="18" charset="0"/>
              </a:rPr>
              <a:t> </a:t>
            </a:r>
            <a:r>
              <a:rPr lang="fr-CA" sz="1350" b="1" dirty="0">
                <a:latin typeface="Times New Roman" panose="02020603050405020304" pitchFamily="18" charset="0"/>
                <a:cs typeface="Times New Roman" panose="02020603050405020304" pitchFamily="18" charset="0"/>
              </a:rPr>
              <a:t>toutes les fonctionnalités inutilisés dans </a:t>
            </a:r>
            <a:r>
              <a:rPr lang="fr-CA" sz="1350" b="1" dirty="0" err="1">
                <a:latin typeface="Times New Roman" panose="02020603050405020304" pitchFamily="18" charset="0"/>
                <a:cs typeface="Times New Roman" panose="02020603050405020304" pitchFamily="18" charset="0"/>
              </a:rPr>
              <a:t>IRedMail</a:t>
            </a:r>
            <a:r>
              <a:rPr lang="fr-CA" sz="1350" dirty="0">
                <a:latin typeface="Times New Roman" panose="02020603050405020304" pitchFamily="18" charset="0"/>
                <a:cs typeface="Times New Roman" panose="02020603050405020304" pitchFamily="18" charset="0"/>
              </a:rPr>
              <a:t>.</a:t>
            </a:r>
            <a:endParaRPr lang="en-US" altLang="en-US" sz="135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a:p>
            <a:pPr defTabSz="685800">
              <a:lnSpc>
                <a:spcPct val="107000"/>
              </a:lnSpc>
              <a:defRPr/>
            </a:pPr>
            <a:r>
              <a:rPr lang="en-US" altLang="en-US" sz="135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fr-CA" sz="1350" b="1" dirty="0">
                <a:latin typeface="Times New Roman" panose="02020603050405020304" pitchFamily="18" charset="0"/>
                <a:cs typeface="Times New Roman" panose="02020603050405020304" pitchFamily="18" charset="0"/>
              </a:rPr>
              <a:t>Effectuer un audit régulier</a:t>
            </a:r>
            <a:r>
              <a:rPr lang="fr-CA" sz="1350" dirty="0">
                <a:latin typeface="Times New Roman" panose="02020603050405020304" pitchFamily="18" charset="0"/>
                <a:cs typeface="Times New Roman" panose="02020603050405020304" pitchFamily="18" charset="0"/>
              </a:rPr>
              <a:t> </a:t>
            </a:r>
            <a:r>
              <a:rPr lang="fr-CA" sz="1350" b="1" dirty="0">
                <a:latin typeface="Times New Roman" panose="02020603050405020304" pitchFamily="18" charset="0"/>
                <a:cs typeface="Times New Roman" panose="02020603050405020304" pitchFamily="18" charset="0"/>
              </a:rPr>
              <a:t>des composants activés </a:t>
            </a:r>
            <a:endParaRPr lang="en-US" altLang="en-US" sz="135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a:p>
            <a:pPr defTabSz="685800">
              <a:lnSpc>
                <a:spcPct val="107000"/>
              </a:lnSpc>
              <a:defRPr/>
            </a:pPr>
            <a:r>
              <a:rPr lang="en-US" altLang="en-US" sz="135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fr-CA" sz="1350" b="1" dirty="0">
                <a:latin typeface="Times New Roman" panose="02020603050405020304" pitchFamily="18" charset="0"/>
                <a:cs typeface="Times New Roman" panose="02020603050405020304" pitchFamily="18" charset="0"/>
              </a:rPr>
              <a:t>Surveiller les journaux et alertes</a:t>
            </a:r>
            <a:endParaRPr lang="en-US" altLang="fr-FR" sz="1350" b="1" kern="1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Rectangle 7"/>
          <p:cNvSpPr/>
          <p:nvPr/>
        </p:nvSpPr>
        <p:spPr>
          <a:xfrm>
            <a:off x="1603058" y="2307907"/>
            <a:ext cx="7095649" cy="1762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Times New Roman" panose="02020603050405020304" pitchFamily="18" charset="0"/>
                <a:cs typeface="Times New Roman" panose="02020603050405020304" pitchFamily="18" charset="0"/>
              </a:rPr>
              <a:t>Évidences &amp; captures</a:t>
            </a:r>
            <a:endParaRPr lang="en-US" sz="1200" b="1" dirty="0">
              <a:solidFill>
                <a:prstClr val="white"/>
              </a:solidFill>
              <a:latin typeface="Times New Roman" panose="02020603050405020304" pitchFamily="18" charset="0"/>
              <a:ea typeface="Calibri" panose="020F0502020204030204"/>
              <a:cs typeface="Times New Roman" panose="02020603050405020304" pitchFamily="18" charset="0"/>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2</a:t>
            </a:r>
          </a:p>
          <a:p>
            <a:pPr defTabSz="685800">
              <a:defRPr/>
            </a:pPr>
            <a:endParaRPr lang="en-GB" dirty="0">
              <a:solidFill>
                <a:prstClr val="black">
                  <a:tint val="75000"/>
                </a:prstClr>
              </a:solidFill>
              <a:latin typeface="Times New Roman" panose="02020603050405020304" pitchFamily="18" charset="0"/>
              <a:cs typeface="Times New Roman" panose="02020603050405020304" pitchFamily="18" charset="0"/>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Times New Roman" panose="02020603050405020304" pitchFamily="18" charset="0"/>
                <a:cs typeface="Times New Roman" panose="02020603050405020304" pitchFamily="18" charset="0"/>
              </a:rPr>
              <a:t>Niveau de criticité :</a:t>
            </a:r>
          </a:p>
        </p:txBody>
      </p:sp>
      <p:sp>
        <p:nvSpPr>
          <p:cNvPr id="7" name="Rectangle 6"/>
          <p:cNvSpPr/>
          <p:nvPr/>
        </p:nvSpPr>
        <p:spPr>
          <a:xfrm>
            <a:off x="178244" y="1483065"/>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imes New Roman" panose="02020603050405020304" pitchFamily="18" charset="0"/>
              <a:cs typeface="Times New Roman" panose="02020603050405020304" pitchFamily="18" charset="0"/>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imes New Roman" panose="02020603050405020304" pitchFamily="18" charset="0"/>
              <a:cs typeface="Times New Roman" panose="02020603050405020304" pitchFamily="18" charset="0"/>
            </a:endParaRPr>
          </a:p>
        </p:txBody>
      </p:sp>
      <p:sp>
        <p:nvSpPr>
          <p:cNvPr id="13" name="Oval 24"/>
          <p:cNvSpPr/>
          <p:nvPr/>
        </p:nvSpPr>
        <p:spPr>
          <a:xfrm>
            <a:off x="260241" y="1988767"/>
            <a:ext cx="305628" cy="3095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Times New Roman" panose="02020603050405020304" pitchFamily="18" charset="0"/>
              <a:cs typeface="Times New Roman" panose="02020603050405020304" pitchFamily="18" charset="0"/>
            </a:endParaRPr>
          </a:p>
        </p:txBody>
      </p:sp>
      <p:sp>
        <p:nvSpPr>
          <p:cNvPr id="15" name="Oval 26"/>
          <p:cNvSpPr/>
          <p:nvPr/>
        </p:nvSpPr>
        <p:spPr>
          <a:xfrm>
            <a:off x="260241" y="2487788"/>
            <a:ext cx="305628" cy="309563"/>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C000"/>
              </a:solidFill>
              <a:latin typeface="Times New Roman" panose="02020603050405020304" pitchFamily="18" charset="0"/>
              <a:cs typeface="Times New Roman" panose="02020603050405020304" pitchFamily="18" charset="0"/>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rgbClr val="FFC000"/>
              </a:solidFill>
              <a:latin typeface="Times New Roman" panose="02020603050405020304" pitchFamily="18" charset="0"/>
              <a:cs typeface="Times New Roman" panose="02020603050405020304" pitchFamily="18" charset="0"/>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pPr defTabSz="685800">
              <a:defRPr/>
            </a:pPr>
            <a:r>
              <a:rPr lang="fr-FR" sz="1350" dirty="0">
                <a:solidFill>
                  <a:prstClr val="black"/>
                </a:solidFill>
                <a:latin typeface="Times New Roman" panose="02020603050405020304" pitchFamily="18" charset="0"/>
                <a:cs typeface="Times New Roman" panose="02020603050405020304" pitchFamily="18" charset="0"/>
              </a:rPr>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pPr defTabSz="685800">
              <a:defRPr/>
            </a:pPr>
            <a:r>
              <a:rPr lang="fr-FR" sz="1350" dirty="0">
                <a:solidFill>
                  <a:prstClr val="black"/>
                </a:solidFill>
                <a:latin typeface="Times New Roman" panose="02020603050405020304" pitchFamily="18" charset="0"/>
                <a:cs typeface="Times New Roman" panose="02020603050405020304" pitchFamily="18" charset="0"/>
              </a:rPr>
              <a:t>Modéré</a:t>
            </a:r>
          </a:p>
        </p:txBody>
      </p:sp>
      <p:sp>
        <p:nvSpPr>
          <p:cNvPr id="24" name="ZoneTexte 23"/>
          <p:cNvSpPr txBox="1"/>
          <p:nvPr/>
        </p:nvSpPr>
        <p:spPr>
          <a:xfrm>
            <a:off x="645496" y="3047363"/>
            <a:ext cx="754380" cy="300082"/>
          </a:xfrm>
          <a:prstGeom prst="rect">
            <a:avLst/>
          </a:prstGeom>
          <a:noFill/>
        </p:spPr>
        <p:txBody>
          <a:bodyPr wrap="square" rtlCol="0">
            <a:spAutoFit/>
          </a:bodyPr>
          <a:lstStyle/>
          <a:p>
            <a:pPr defTabSz="685800">
              <a:defRPr/>
            </a:pPr>
            <a:r>
              <a:rPr lang="fr-FR" sz="1350" dirty="0">
                <a:solidFill>
                  <a:prstClr val="black"/>
                </a:solidFill>
                <a:latin typeface="Times New Roman" panose="02020603050405020304" pitchFamily="18" charset="0"/>
                <a:cs typeface="Times New Roman" panose="02020603050405020304" pitchFamily="18" charset="0"/>
              </a:rPr>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pPr defTabSz="685800">
              <a:defRPr/>
            </a:pPr>
            <a:r>
              <a:rPr lang="fr-FR" sz="1350" dirty="0">
                <a:solidFill>
                  <a:prstClr val="black"/>
                </a:solidFill>
                <a:latin typeface="Times New Roman" panose="02020603050405020304" pitchFamily="18" charset="0"/>
                <a:cs typeface="Times New Roman" panose="02020603050405020304" pitchFamily="18" charset="0"/>
              </a:rPr>
              <a:t>Extrême</a:t>
            </a:r>
          </a:p>
        </p:txBody>
      </p:sp>
      <p:pic>
        <p:nvPicPr>
          <p:cNvPr id="5" name="Image 4"/>
          <p:cNvPicPr>
            <a:picLocks noChangeAspect="1"/>
          </p:cNvPicPr>
          <p:nvPr/>
        </p:nvPicPr>
        <p:blipFill>
          <a:blip r:embed="rId3"/>
          <a:srcRect l="13744" t="78635" r="23236" b="7434"/>
          <a:stretch>
            <a:fillRect/>
          </a:stretch>
        </p:blipFill>
        <p:spPr>
          <a:xfrm>
            <a:off x="1681163" y="2519363"/>
            <a:ext cx="7017544" cy="873919"/>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 de texte 1"/>
          <p:cNvSpPr txBox="1"/>
          <p:nvPr/>
        </p:nvSpPr>
        <p:spPr>
          <a:xfrm>
            <a:off x="1450657" y="3209925"/>
            <a:ext cx="5868353" cy="461665"/>
          </a:xfrm>
          <a:prstGeom prst="rect">
            <a:avLst/>
          </a:prstGeom>
          <a:noFill/>
        </p:spPr>
        <p:txBody>
          <a:bodyPr wrap="square" rtlCol="0" anchor="t">
            <a:spAutoFit/>
          </a:bodyPr>
          <a:lstStyle/>
          <a:p>
            <a:pPr algn="ctr" defTabSz="685800">
              <a:defRPr/>
            </a:pPr>
            <a:r>
              <a:rPr 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4- AUDIT </a:t>
            </a:r>
            <a:r>
              <a:rPr lang="en-US" altLang="fr-FR"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rPr>
              <a:t>SERVICE WEB</a:t>
            </a:r>
            <a:endParaRPr lang="fr-FR" altLang="en-US" sz="2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sym typeface="+mn-ea"/>
            </a:endParaRPr>
          </a:p>
        </p:txBody>
      </p:sp>
      <p:sp>
        <p:nvSpPr>
          <p:cNvPr id="3" name="Espace réservé du numéro de diapositive 2"/>
          <p:cNvSpPr>
            <a:spLocks noGrp="1"/>
          </p:cNvSpPr>
          <p:nvPr>
            <p:ph type="sldNum" sz="quarter" idx="12"/>
          </p:nvPr>
        </p:nvSpPr>
        <p:spPr/>
        <p:txBody>
          <a:bodyPr/>
          <a:lstStyle/>
          <a:p>
            <a:fld id="{9A1E5D30-AA6C-490B-A5D1-68BCD36AA69B}" type="slidenum">
              <a:rPr lang="fr-FR" smtClean="0"/>
              <a:t>93</a:t>
            </a:fld>
            <a:endParaRPr lang="fr-F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marL="171450">
              <a:lnSpc>
                <a:spcPct val="107000"/>
              </a:lnSpc>
              <a:spcAft>
                <a:spcPts val="600"/>
              </a:spcAft>
            </a:pPr>
            <a:r>
              <a:rPr lang="" altLang="fr-FR" sz="1200" b="1" dirty="0">
                <a:solidFill>
                  <a:schemeClr val="tx1"/>
                </a:solidFill>
                <a:sym typeface="+mn-ea"/>
              </a:rPr>
              <a:t>                             </a:t>
            </a:r>
            <a:r>
              <a:rPr lang="fr-FR" sz="1200" b="1" dirty="0">
                <a:solidFill>
                  <a:schemeClr val="tx1"/>
                </a:solidFill>
                <a:sym typeface="+mn-ea"/>
              </a:rPr>
              <a:t>Utilisation d’une version récente de PHP (PHP 8.3.14)</a:t>
            </a:r>
            <a:endParaRPr lang="en-US" altLang="fr-FR" sz="1200" b="1" kern="100" dirty="0">
              <a:solidFill>
                <a:schemeClr val="tx1"/>
              </a:solidFill>
              <a:latin typeface="Calibri" panose="020F0502020204030204"/>
              <a:ea typeface="Calibri" panose="020F0502020204030204" pitchFamily="34" charset="0"/>
              <a:cs typeface="Calibri" panose="020F0502020204030204" pitchFamily="34" charset="0"/>
              <a:sym typeface="+mn-ea"/>
            </a:endParaRPr>
          </a:p>
        </p:txBody>
      </p:sp>
      <p:sp>
        <p:nvSpPr>
          <p:cNvPr id="19" name="TextBox 18"/>
          <p:cNvSpPr txBox="1"/>
          <p:nvPr/>
        </p:nvSpPr>
        <p:spPr>
          <a:xfrm>
            <a:off x="1603058" y="1486852"/>
            <a:ext cx="7095649" cy="930593"/>
          </a:xfrm>
          <a:prstGeom prst="rect">
            <a:avLst/>
          </a:prstGeom>
          <a:noFill/>
          <a:ln>
            <a:solidFill>
              <a:schemeClr val="tx1"/>
            </a:solidFill>
          </a:ln>
        </p:spPr>
        <p:txBody>
          <a:bodyPr wrap="square" lIns="68580" tIns="34290" rIns="68580" bIns="34290" rtlCol="0" anchor="t">
            <a:noAutofit/>
          </a:bodyPr>
          <a:lstStyle/>
          <a:p>
            <a:pPr marL="171450">
              <a:lnSpc>
                <a:spcPct val="107000"/>
              </a:lnSpc>
              <a:spcAft>
                <a:spcPts val="600"/>
              </a:spcAft>
            </a:pPr>
            <a:r>
              <a:rPr lang="en-US" altLang="fr-FR" b="1" kern="100" dirty="0">
                <a:ea typeface="Calibri" panose="020F0502020204030204" pitchFamily="34" charset="0"/>
                <a:cs typeface="Calibri" panose="020F0502020204030204" pitchFamily="34" charset="0"/>
              </a:rPr>
              <a:t>M</a:t>
            </a:r>
            <a:r>
              <a:rPr lang="en-US" altLang="en-US" b="1" kern="100" dirty="0">
                <a:ea typeface="Calibri" panose="020F0502020204030204" pitchFamily="34" charset="0"/>
                <a:cs typeface="Calibri" panose="020F0502020204030204" pitchFamily="34" charset="0"/>
              </a:rPr>
              <a:t>ê</a:t>
            </a:r>
            <a:r>
              <a:rPr lang="en-US" altLang="fr-FR" b="1" kern="100" dirty="0">
                <a:ea typeface="Calibri" panose="020F0502020204030204" pitchFamily="34" charset="0"/>
                <a:cs typeface="Calibri" panose="020F0502020204030204" pitchFamily="34" charset="0"/>
              </a:rPr>
              <a:t>me si PHP 8.3.14 est r</a:t>
            </a:r>
            <a:r>
              <a:rPr lang="en-US" altLang="en-US" b="1" kern="100" dirty="0">
                <a:ea typeface="Calibri" panose="020F0502020204030204" pitchFamily="34" charset="0"/>
                <a:cs typeface="Calibri" panose="020F0502020204030204" pitchFamily="34" charset="0"/>
              </a:rPr>
              <a:t>é</a:t>
            </a:r>
            <a:r>
              <a:rPr lang="en-US" altLang="fr-FR" b="1" kern="100" dirty="0">
                <a:ea typeface="Calibri" panose="020F0502020204030204" pitchFamily="34" charset="0"/>
                <a:cs typeface="Calibri" panose="020F0502020204030204" pitchFamily="34" charset="0"/>
              </a:rPr>
              <a:t>cent, certaines applications ou extensions ne sont pas encore compatibles. Cela peut causer des erreurs de fonctionnement impr</a:t>
            </a:r>
            <a:r>
              <a:rPr lang="en-US" altLang="en-US" b="1" kern="100" dirty="0">
                <a:ea typeface="Calibri" panose="020F0502020204030204" pitchFamily="34" charset="0"/>
                <a:cs typeface="Calibri" panose="020F0502020204030204" pitchFamily="34" charset="0"/>
              </a:rPr>
              <a:t>é</a:t>
            </a:r>
            <a:r>
              <a:rPr lang="en-US" altLang="fr-FR" b="1" kern="100" dirty="0">
                <a:ea typeface="Calibri" panose="020F0502020204030204" pitchFamily="34" charset="0"/>
                <a:cs typeface="Calibri" panose="020F0502020204030204" pitchFamily="34" charset="0"/>
              </a:rPr>
              <a:t>vues.</a:t>
            </a:r>
          </a:p>
        </p:txBody>
      </p:sp>
      <p:sp>
        <p:nvSpPr>
          <p:cNvPr id="20" name="Rectangle 19"/>
          <p:cNvSpPr/>
          <p:nvPr/>
        </p:nvSpPr>
        <p:spPr>
          <a:xfrm>
            <a:off x="1603058" y="3893344"/>
            <a:ext cx="7096125" cy="29479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4188143"/>
            <a:ext cx="7096125" cy="661511"/>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Impact : </a:t>
            </a:r>
            <a:r>
              <a:rPr lang="fr-FR" sz="1350" b="1" dirty="0"/>
              <a:t>L’utilisation d’une version récente de PHP est en général positive pour la sécurité et les performances. Toutefois, certaines bibliothèques ou CMS ne sont pas encore totalement compatibles avec PHP 8.3, ce qui peut causer des erreurs de compatibilité.</a:t>
            </a:r>
            <a:endPar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 name="Rectangle 2"/>
          <p:cNvSpPr/>
          <p:nvPr/>
        </p:nvSpPr>
        <p:spPr>
          <a:xfrm>
            <a:off x="1603058" y="4941570"/>
            <a:ext cx="7095649" cy="20764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5149215"/>
            <a:ext cx="7095649" cy="633413"/>
          </a:xfrm>
          <a:prstGeom prst="rect">
            <a:avLst/>
          </a:prstGeom>
          <a:noFill/>
          <a:ln>
            <a:solidFill>
              <a:schemeClr val="tx1"/>
            </a:solidFill>
          </a:ln>
        </p:spPr>
        <p:txBody>
          <a:bodyPr wrap="square" lIns="68580" tIns="34290" rIns="68580" bIns="34290" rtlCol="0" anchor="t">
            <a:noAutofit/>
          </a:bodyPr>
          <a:lstStyle/>
          <a:p>
            <a:pPr>
              <a:lnSpc>
                <a:spcPct val="107000"/>
              </a:lnSpc>
            </a:pPr>
            <a:r>
              <a:rPr lang="fr-FR" b="1" dirty="0"/>
              <a:t>S’assurer que toutes les extensions utilisées et l’application web ont été entièrement testées avec PHP 8.3</a:t>
            </a:r>
            <a:r>
              <a:rPr lang="fr-FR" dirty="0"/>
              <a:t>.</a:t>
            </a:r>
            <a:endParaRPr lang="en-US" altLang="fr-FR" b="1"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603058" y="2522696"/>
            <a:ext cx="7095649" cy="2419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panose="020F0502020204030204"/>
              <a:cs typeface="Calibri" panose="020F0502020204030204"/>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2 </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41874"/>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241" y="2479624"/>
            <a:ext cx="305628" cy="30956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2983077"/>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pic>
        <p:nvPicPr>
          <p:cNvPr id="10" name="Image 9"/>
          <p:cNvPicPr>
            <a:picLocks noChangeAspect="1"/>
          </p:cNvPicPr>
          <p:nvPr/>
        </p:nvPicPr>
        <p:blipFill>
          <a:blip r:embed="rId3"/>
          <a:stretch>
            <a:fillRect/>
          </a:stretch>
        </p:blipFill>
        <p:spPr>
          <a:xfrm>
            <a:off x="2384108" y="2983230"/>
            <a:ext cx="4893945" cy="772478"/>
          </a:xfrm>
          <a:prstGeom prst="rect">
            <a:avLst/>
          </a:prstGeom>
        </p:spPr>
      </p:pic>
      <p:sp>
        <p:nvSpPr>
          <p:cNvPr id="12" name="Organigramme : Connecteur 11"/>
          <p:cNvSpPr/>
          <p:nvPr/>
        </p:nvSpPr>
        <p:spPr>
          <a:xfrm>
            <a:off x="232992" y="2017512"/>
            <a:ext cx="342900" cy="34290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a:t>
            </a:r>
            <a:r>
              <a:rPr lang="" altLang="fr-FR" sz="1500" b="1" dirty="0">
                <a:solidFill>
                  <a:prstClr val="white"/>
                </a:solidFill>
                <a:latin typeface="Trebuchet MS" panose="020B0603020202020204"/>
              </a:rPr>
              <a:t> 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schemeClr val="tx1"/>
                </a:solidFill>
                <a:latin typeface="Calibri" panose="020F0502020204030204"/>
                <a:ea typeface="Calibri" panose="020F0502020204030204"/>
                <a:cs typeface="Calibri" panose="020F0502020204030204"/>
              </a:rPr>
              <a:t>Affichage du chemin complet du serveur</a:t>
            </a:r>
          </a:p>
        </p:txBody>
      </p:sp>
      <p:sp>
        <p:nvSpPr>
          <p:cNvPr id="19" name="TextBox 18"/>
          <p:cNvSpPr txBox="1"/>
          <p:nvPr/>
        </p:nvSpPr>
        <p:spPr>
          <a:xfrm>
            <a:off x="1638300" y="1534477"/>
            <a:ext cx="7095649" cy="690563"/>
          </a:xfrm>
          <a:prstGeom prst="rect">
            <a:avLst/>
          </a:prstGeom>
          <a:noFill/>
          <a:ln>
            <a:solidFill>
              <a:schemeClr val="tx1"/>
            </a:solidFill>
          </a:ln>
        </p:spPr>
        <p:txBody>
          <a:bodyPr wrap="square" lIns="68580" tIns="34290" rIns="68580" bIns="34290" rtlCol="0" anchor="t">
            <a:noAutofit/>
          </a:bodyPr>
          <a:lstStyle/>
          <a:p>
            <a:pPr marL="171450">
              <a:lnSpc>
                <a:spcPct val="107000"/>
              </a:lnSpc>
              <a:spcAft>
                <a:spcPts val="600"/>
              </a:spcAft>
            </a:pPr>
            <a:r>
              <a:rPr lang="en-US" altLang="fr-FR" sz="1500" b="1" kern="100" dirty="0">
                <a:ea typeface="Calibri" panose="020F0502020204030204" pitchFamily="34" charset="0"/>
                <a:cs typeface="Calibri" panose="020F0502020204030204" pitchFamily="34" charset="0"/>
              </a:rPr>
              <a:t>Des informations comme le chemin absolu sont visibles dans les erreurs ou les logs. Ces donn</a:t>
            </a:r>
            <a:r>
              <a:rPr lang="en-US" altLang="en-US" sz="1500" b="1" kern="100" dirty="0">
                <a:ea typeface="Calibri" panose="020F0502020204030204" pitchFamily="34" charset="0"/>
                <a:cs typeface="Calibri" panose="020F0502020204030204" pitchFamily="34" charset="0"/>
              </a:rPr>
              <a:t>é</a:t>
            </a:r>
            <a:r>
              <a:rPr lang="en-US" altLang="fr-FR" sz="1500" b="1" kern="100" dirty="0">
                <a:ea typeface="Calibri" panose="020F0502020204030204" pitchFamily="34" charset="0"/>
                <a:cs typeface="Calibri" panose="020F0502020204030204" pitchFamily="34" charset="0"/>
              </a:rPr>
              <a:t>es facilitent les attaques de type LFI (Local File Inclusion) ou path disclosure.</a:t>
            </a:r>
          </a:p>
        </p:txBody>
      </p:sp>
      <p:sp>
        <p:nvSpPr>
          <p:cNvPr id="20" name="Rectangle 19"/>
          <p:cNvSpPr/>
          <p:nvPr/>
        </p:nvSpPr>
        <p:spPr>
          <a:xfrm>
            <a:off x="1603058" y="3893344"/>
            <a:ext cx="7096125" cy="29479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4188143"/>
            <a:ext cx="7096125" cy="661511"/>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Impact : </a:t>
            </a:r>
            <a:r>
              <a:rPr lang="fr-FR" sz="1350" dirty="0"/>
              <a:t>Donne des informations sur la structure interne du serveur. Utile pour les attaques de type LFI/RFI ou </a:t>
            </a:r>
            <a:r>
              <a:rPr lang="fr-FR" sz="1350" dirty="0" err="1"/>
              <a:t>path</a:t>
            </a:r>
            <a:r>
              <a:rPr lang="fr-FR" sz="1350" dirty="0"/>
              <a:t> </a:t>
            </a:r>
            <a:r>
              <a:rPr lang="fr-FR" sz="1350" dirty="0" err="1"/>
              <a:t>disclosure</a:t>
            </a:r>
            <a:r>
              <a:rPr lang="fr-FR" sz="1350" dirty="0"/>
              <a:t>.</a:t>
            </a:r>
            <a:r>
              <a:rPr lang="fr-FR" sz="1350" b="1" dirty="0"/>
              <a:t>.</a:t>
            </a:r>
            <a:endPar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 name="Rectangle 2"/>
          <p:cNvSpPr/>
          <p:nvPr/>
        </p:nvSpPr>
        <p:spPr>
          <a:xfrm>
            <a:off x="1603058" y="4869180"/>
            <a:ext cx="7095649" cy="28003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603058" y="5149215"/>
            <a:ext cx="7095649" cy="633413"/>
          </a:xfrm>
          <a:prstGeom prst="rect">
            <a:avLst/>
          </a:prstGeom>
          <a:noFill/>
          <a:ln>
            <a:solidFill>
              <a:schemeClr val="tx1"/>
            </a:solidFill>
          </a:ln>
        </p:spPr>
        <p:txBody>
          <a:bodyPr wrap="square" lIns="68580" tIns="34290" rIns="68580" bIns="34290" rtlCol="0" anchor="t">
            <a:noAutofit/>
          </a:bodyPr>
          <a:lstStyle/>
          <a:p>
            <a:pPr>
              <a:lnSpc>
                <a:spcPct val="107000"/>
              </a:lnSpc>
            </a:pPr>
            <a:r>
              <a:rPr lang="fr-FR" b="1" dirty="0"/>
              <a:t>Eviter d’exposer ces chemins dans des environnement accessible publiquement</a:t>
            </a:r>
            <a:r>
              <a:rPr lang="fr-FR" dirty="0"/>
              <a:t>.</a:t>
            </a:r>
            <a:endParaRPr lang="en-US" altLang="fr-FR" b="1"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603058" y="2342198"/>
            <a:ext cx="7095649" cy="2700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panose="020F0502020204030204"/>
              <a:cs typeface="Calibri" panose="020F0502020204030204"/>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2 </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41874"/>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50838" y="2482034"/>
            <a:ext cx="305628" cy="309563"/>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2983077"/>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sp>
        <p:nvSpPr>
          <p:cNvPr id="29" name="Organigramme : Connecteur 28"/>
          <p:cNvSpPr/>
          <p:nvPr/>
        </p:nvSpPr>
        <p:spPr>
          <a:xfrm>
            <a:off x="232202" y="1998786"/>
            <a:ext cx="342900" cy="34290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31" name="Image 30"/>
          <p:cNvPicPr>
            <a:picLocks noChangeAspect="1"/>
          </p:cNvPicPr>
          <p:nvPr/>
        </p:nvPicPr>
        <p:blipFill>
          <a:blip r:embed="rId3"/>
          <a:stretch>
            <a:fillRect/>
          </a:stretch>
        </p:blipFill>
        <p:spPr>
          <a:xfrm>
            <a:off x="1743223" y="2686707"/>
            <a:ext cx="4480328" cy="545125"/>
          </a:xfrm>
          <a:prstGeom prst="rect">
            <a:avLst/>
          </a:prstGeom>
        </p:spPr>
      </p:pic>
      <p:pic>
        <p:nvPicPr>
          <p:cNvPr id="33" name="Image 32"/>
          <p:cNvPicPr>
            <a:picLocks noChangeAspect="1"/>
          </p:cNvPicPr>
          <p:nvPr/>
        </p:nvPicPr>
        <p:blipFill>
          <a:blip r:embed="rId4"/>
          <a:stretch>
            <a:fillRect/>
          </a:stretch>
        </p:blipFill>
        <p:spPr>
          <a:xfrm>
            <a:off x="1743223" y="3183367"/>
            <a:ext cx="4356422" cy="537947"/>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schemeClr val="tx1"/>
                </a:solidFill>
                <a:latin typeface="Calibri" panose="020F0502020204030204"/>
                <a:ea typeface="Calibri" panose="020F0502020204030204"/>
                <a:cs typeface="Calibri" panose="020F0502020204030204"/>
              </a:rPr>
              <a:t>C</a:t>
            </a:r>
            <a:r>
              <a:rPr lang="en-US" altLang="en-US" sz="1200" b="1" dirty="0">
                <a:solidFill>
                  <a:schemeClr val="tx1"/>
                </a:solidFill>
                <a:latin typeface="Calibri" panose="020F0502020204030204"/>
                <a:ea typeface="Calibri" panose="020F0502020204030204"/>
                <a:cs typeface="Calibri" panose="020F0502020204030204"/>
              </a:rPr>
              <a:t>â</a:t>
            </a:r>
            <a:r>
              <a:rPr lang="en-US" altLang="fr-FR" sz="1200" b="1" dirty="0">
                <a:solidFill>
                  <a:schemeClr val="tx1"/>
                </a:solidFill>
                <a:latin typeface="Calibri" panose="020F0502020204030204"/>
                <a:ea typeface="Calibri" panose="020F0502020204030204"/>
                <a:cs typeface="Calibri" panose="020F0502020204030204"/>
              </a:rPr>
              <a:t>ble r</a:t>
            </a:r>
            <a:r>
              <a:rPr lang="en-US" altLang="en-US" sz="1200" b="1" dirty="0">
                <a:solidFill>
                  <a:schemeClr val="tx1"/>
                </a:solidFill>
                <a:latin typeface="Calibri" panose="020F0502020204030204"/>
                <a:ea typeface="Calibri" panose="020F0502020204030204"/>
                <a:cs typeface="Calibri" panose="020F0502020204030204"/>
              </a:rPr>
              <a:t>é</a:t>
            </a:r>
            <a:r>
              <a:rPr lang="en-US" altLang="fr-FR" sz="1200" b="1" dirty="0">
                <a:solidFill>
                  <a:schemeClr val="tx1"/>
                </a:solidFill>
                <a:latin typeface="Calibri" panose="020F0502020204030204"/>
                <a:ea typeface="Calibri" panose="020F0502020204030204"/>
                <a:cs typeface="Calibri" panose="020F0502020204030204"/>
              </a:rPr>
              <a:t>seau du serveur web d</a:t>
            </a:r>
            <a:r>
              <a:rPr lang="en-US" altLang="en-US" sz="1200" b="1" dirty="0">
                <a:solidFill>
                  <a:schemeClr val="tx1"/>
                </a:solidFill>
                <a:latin typeface="Calibri" panose="020F0502020204030204"/>
                <a:ea typeface="Calibri" panose="020F0502020204030204"/>
                <a:cs typeface="Calibri" panose="020F0502020204030204"/>
              </a:rPr>
              <a:t>é</a:t>
            </a:r>
            <a:r>
              <a:rPr lang="en-US" altLang="fr-FR" sz="1200" b="1" dirty="0">
                <a:solidFill>
                  <a:schemeClr val="tx1"/>
                </a:solidFill>
                <a:latin typeface="Calibri" panose="020F0502020204030204"/>
                <a:ea typeface="Calibri" panose="020F0502020204030204"/>
                <a:cs typeface="Calibri" panose="020F0502020204030204"/>
              </a:rPr>
              <a:t>fectueux</a:t>
            </a:r>
          </a:p>
        </p:txBody>
      </p:sp>
      <p:sp>
        <p:nvSpPr>
          <p:cNvPr id="19" name="TextBox 18"/>
          <p:cNvSpPr txBox="1"/>
          <p:nvPr/>
        </p:nvSpPr>
        <p:spPr>
          <a:xfrm>
            <a:off x="1577740" y="1506235"/>
            <a:ext cx="7095649" cy="812006"/>
          </a:xfrm>
          <a:prstGeom prst="rect">
            <a:avLst/>
          </a:prstGeom>
          <a:noFill/>
          <a:ln>
            <a:solidFill>
              <a:schemeClr val="tx1"/>
            </a:solidFill>
          </a:ln>
        </p:spPr>
        <p:txBody>
          <a:bodyPr wrap="square" lIns="68580" tIns="34290" rIns="68580" bIns="34290" rtlCol="0" anchor="t">
            <a:noAutofit/>
          </a:bodyPr>
          <a:lstStyle/>
          <a:p>
            <a:pPr marL="171450">
              <a:lnSpc>
                <a:spcPct val="107000"/>
              </a:lnSpc>
              <a:spcAft>
                <a:spcPts val="600"/>
              </a:spcAft>
            </a:pPr>
            <a:r>
              <a:rPr lang="en-US" altLang="fr-FR" sz="1500" b="1" kern="100" dirty="0">
                <a:ea typeface="Calibri" panose="020F0502020204030204" pitchFamily="34" charset="0"/>
                <a:cs typeface="Calibri" panose="020F0502020204030204" pitchFamily="34" charset="0"/>
              </a:rPr>
              <a:t>Le c</a:t>
            </a:r>
            <a:r>
              <a:rPr lang="en-US" altLang="en-US" sz="1500" b="1" kern="100" dirty="0">
                <a:ea typeface="Calibri" panose="020F0502020204030204" pitchFamily="34" charset="0"/>
                <a:cs typeface="Calibri" panose="020F0502020204030204" pitchFamily="34" charset="0"/>
              </a:rPr>
              <a:t>â</a:t>
            </a:r>
            <a:r>
              <a:rPr lang="en-US" altLang="fr-FR" sz="1500" b="1" kern="100" dirty="0">
                <a:ea typeface="Calibri" panose="020F0502020204030204" pitchFamily="34" charset="0"/>
                <a:cs typeface="Calibri" panose="020F0502020204030204" pitchFamily="34" charset="0"/>
              </a:rPr>
              <a:t>ble r</a:t>
            </a:r>
            <a:r>
              <a:rPr lang="en-US" altLang="en-US" sz="1500" b="1" kern="100" dirty="0">
                <a:ea typeface="Calibri" panose="020F0502020204030204" pitchFamily="34" charset="0"/>
                <a:cs typeface="Calibri" panose="020F0502020204030204" pitchFamily="34" charset="0"/>
              </a:rPr>
              <a:t>é</a:t>
            </a:r>
            <a:r>
              <a:rPr lang="en-US" altLang="fr-FR" sz="1500" b="1" kern="100" dirty="0">
                <a:ea typeface="Calibri" panose="020F0502020204030204" pitchFamily="34" charset="0"/>
                <a:cs typeface="Calibri" panose="020F0502020204030204" pitchFamily="34" charset="0"/>
              </a:rPr>
              <a:t>seau connect</a:t>
            </a:r>
            <a:r>
              <a:rPr lang="en-US" altLang="en-US" sz="1500" b="1" kern="100" dirty="0">
                <a:ea typeface="Calibri" panose="020F0502020204030204" pitchFamily="34" charset="0"/>
                <a:cs typeface="Calibri" panose="020F0502020204030204" pitchFamily="34" charset="0"/>
              </a:rPr>
              <a:t>é</a:t>
            </a:r>
            <a:r>
              <a:rPr lang="en-US" altLang="fr-FR" sz="1500" b="1" kern="100" dirty="0">
                <a:ea typeface="Calibri" panose="020F0502020204030204" pitchFamily="34" charset="0"/>
                <a:cs typeface="Calibri" panose="020F0502020204030204" pitchFamily="34" charset="0"/>
              </a:rPr>
              <a:t> au serveur web est emm</a:t>
            </a:r>
            <a:r>
              <a:rPr lang="en-US" altLang="en-US" sz="1500" b="1" kern="100" dirty="0">
                <a:ea typeface="Calibri" panose="020F0502020204030204" pitchFamily="34" charset="0"/>
                <a:cs typeface="Calibri" panose="020F0502020204030204" pitchFamily="34" charset="0"/>
              </a:rPr>
              <a:t>ê</a:t>
            </a:r>
            <a:r>
              <a:rPr lang="en-US" altLang="fr-FR" sz="1500" b="1" kern="100" dirty="0">
                <a:ea typeface="Calibri" panose="020F0502020204030204" pitchFamily="34" charset="0"/>
                <a:cs typeface="Calibri" panose="020F0502020204030204" pitchFamily="34" charset="0"/>
              </a:rPr>
              <a:t>l</a:t>
            </a:r>
            <a:r>
              <a:rPr lang="en-US" altLang="en-US" sz="1500" b="1" kern="100" dirty="0">
                <a:ea typeface="Calibri" panose="020F0502020204030204" pitchFamily="34" charset="0"/>
                <a:cs typeface="Calibri" panose="020F0502020204030204" pitchFamily="34" charset="0"/>
              </a:rPr>
              <a:t>é</a:t>
            </a:r>
            <a:r>
              <a:rPr lang="en-US" altLang="fr-FR" sz="1500" b="1" kern="100" dirty="0">
                <a:ea typeface="Calibri" panose="020F0502020204030204" pitchFamily="34" charset="0"/>
                <a:cs typeface="Calibri" panose="020F0502020204030204" pitchFamily="34" charset="0"/>
              </a:rPr>
              <a:t> </a:t>
            </a:r>
            <a:r>
              <a:rPr lang="" altLang="en-US" sz="1500" b="1" kern="100" dirty="0">
                <a:ea typeface="Calibri" panose="020F0502020204030204" pitchFamily="34" charset="0"/>
                <a:cs typeface="Calibri" panose="020F0502020204030204" pitchFamily="34" charset="0"/>
              </a:rPr>
              <a:t>,</a:t>
            </a:r>
            <a:r>
              <a:rPr lang="en-US" altLang="fr-FR" sz="1500" b="1" kern="100" dirty="0">
                <a:ea typeface="Calibri" panose="020F0502020204030204" pitchFamily="34" charset="0"/>
                <a:cs typeface="Calibri" panose="020F0502020204030204" pitchFamily="34" charset="0"/>
              </a:rPr>
              <a:t>mal fix</a:t>
            </a:r>
            <a:r>
              <a:rPr lang="en-US" altLang="en-US" sz="1500" b="1" kern="100" dirty="0">
                <a:ea typeface="Calibri" panose="020F0502020204030204" pitchFamily="34" charset="0"/>
                <a:cs typeface="Calibri" panose="020F0502020204030204" pitchFamily="34" charset="0"/>
              </a:rPr>
              <a:t>é</a:t>
            </a:r>
            <a:r>
              <a:rPr lang="en-US" altLang="fr-FR" sz="1500" b="1" kern="100" dirty="0">
                <a:ea typeface="Calibri" panose="020F0502020204030204" pitchFamily="34" charset="0"/>
                <a:cs typeface="Calibri" panose="020F0502020204030204" pitchFamily="34" charset="0"/>
              </a:rPr>
              <a:t> entra</a:t>
            </a:r>
            <a:r>
              <a:rPr lang="en-US" altLang="en-US" sz="1500" b="1" kern="100" dirty="0">
                <a:ea typeface="Calibri" panose="020F0502020204030204" pitchFamily="34" charset="0"/>
                <a:cs typeface="Calibri" panose="020F0502020204030204" pitchFamily="34" charset="0"/>
              </a:rPr>
              <a:t>î</a:t>
            </a:r>
            <a:r>
              <a:rPr lang="en-US" altLang="fr-FR" sz="1500" b="1" kern="100" dirty="0">
                <a:ea typeface="Calibri" panose="020F0502020204030204" pitchFamily="34" charset="0"/>
                <a:cs typeface="Calibri" panose="020F0502020204030204" pitchFamily="34" charset="0"/>
              </a:rPr>
              <a:t>nant des d</a:t>
            </a:r>
            <a:r>
              <a:rPr lang="en-US" altLang="en-US" sz="1500" b="1" kern="100" dirty="0">
                <a:ea typeface="Calibri" panose="020F0502020204030204" pitchFamily="34" charset="0"/>
                <a:cs typeface="Calibri" panose="020F0502020204030204" pitchFamily="34" charset="0"/>
              </a:rPr>
              <a:t>é</a:t>
            </a:r>
            <a:r>
              <a:rPr lang="en-US" altLang="fr-FR" sz="1500" b="1" kern="100" dirty="0">
                <a:ea typeface="Calibri" panose="020F0502020204030204" pitchFamily="34" charset="0"/>
                <a:cs typeface="Calibri" panose="020F0502020204030204" pitchFamily="34" charset="0"/>
              </a:rPr>
              <a:t>connexions fr</a:t>
            </a:r>
            <a:r>
              <a:rPr lang="en-US" altLang="en-US" sz="1500" b="1" kern="100" dirty="0">
                <a:ea typeface="Calibri" panose="020F0502020204030204" pitchFamily="34" charset="0"/>
                <a:cs typeface="Calibri" panose="020F0502020204030204" pitchFamily="34" charset="0"/>
              </a:rPr>
              <a:t>é</a:t>
            </a:r>
            <a:r>
              <a:rPr lang="en-US" altLang="fr-FR" sz="1500" b="1" kern="100" dirty="0">
                <a:ea typeface="Calibri" panose="020F0502020204030204" pitchFamily="34" charset="0"/>
                <a:cs typeface="Calibri" panose="020F0502020204030204" pitchFamily="34" charset="0"/>
              </a:rPr>
              <a:t>quentes. Cela affecte la stabilit</a:t>
            </a:r>
            <a:r>
              <a:rPr lang="en-US" altLang="en-US" sz="1500" b="1" kern="100" dirty="0">
                <a:ea typeface="Calibri" panose="020F0502020204030204" pitchFamily="34" charset="0"/>
                <a:cs typeface="Calibri" panose="020F0502020204030204" pitchFamily="34" charset="0"/>
              </a:rPr>
              <a:t>é</a:t>
            </a:r>
            <a:r>
              <a:rPr lang="en-US" altLang="fr-FR" sz="1500" b="1" kern="100" dirty="0">
                <a:ea typeface="Calibri" panose="020F0502020204030204" pitchFamily="34" charset="0"/>
                <a:cs typeface="Calibri" panose="020F0502020204030204" pitchFamily="34" charset="0"/>
              </a:rPr>
              <a:t> du service web.</a:t>
            </a:r>
          </a:p>
        </p:txBody>
      </p:sp>
      <p:sp>
        <p:nvSpPr>
          <p:cNvPr id="20" name="Rectangle 19"/>
          <p:cNvSpPr/>
          <p:nvPr/>
        </p:nvSpPr>
        <p:spPr>
          <a:xfrm>
            <a:off x="1600082" y="2395227"/>
            <a:ext cx="7096125" cy="29479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577500" y="2679071"/>
            <a:ext cx="7096125" cy="547688"/>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Impact : </a:t>
            </a:r>
            <a:r>
              <a:rPr lang="fr-FR" sz="1500" b="1" dirty="0"/>
              <a:t>Risque accru d’interruptions du service, de dégradation matérielle et d’indisponibilité réseau.</a:t>
            </a:r>
            <a:endPar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 name="Rectangle 2"/>
          <p:cNvSpPr/>
          <p:nvPr/>
        </p:nvSpPr>
        <p:spPr>
          <a:xfrm>
            <a:off x="1600558" y="3256938"/>
            <a:ext cx="7095649" cy="28003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577740" y="3543712"/>
            <a:ext cx="7095649" cy="633413"/>
          </a:xfrm>
          <a:prstGeom prst="rect">
            <a:avLst/>
          </a:prstGeom>
          <a:noFill/>
          <a:ln>
            <a:solidFill>
              <a:schemeClr val="tx1"/>
            </a:solidFill>
          </a:ln>
        </p:spPr>
        <p:txBody>
          <a:bodyPr wrap="square" lIns="68580" tIns="34290" rIns="68580" bIns="34290" rtlCol="0" anchor="t">
            <a:noAutofit/>
          </a:bodyPr>
          <a:lstStyle/>
          <a:p>
            <a:pPr>
              <a:lnSpc>
                <a:spcPct val="107000"/>
              </a:lnSpc>
            </a:pPr>
            <a:r>
              <a:rPr lang="fr-FR" b="1" dirty="0"/>
              <a:t>Remplacer et sécuriser le câblage réseau</a:t>
            </a:r>
            <a:r>
              <a:rPr lang="fr-FR" dirty="0"/>
              <a:t>.</a:t>
            </a:r>
            <a:endParaRPr lang="en-US" altLang="fr-FR" b="1"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2 </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41874"/>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54544" y="2025734"/>
            <a:ext cx="305628" cy="309563"/>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2983077"/>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sp>
        <p:nvSpPr>
          <p:cNvPr id="29" name="Organigramme : Connecteur 28"/>
          <p:cNvSpPr/>
          <p:nvPr/>
        </p:nvSpPr>
        <p:spPr>
          <a:xfrm>
            <a:off x="254544" y="2476655"/>
            <a:ext cx="342900" cy="34290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 altLang="en-US" sz="1200" b="1" dirty="0">
                <a:solidFill>
                  <a:schemeClr val="tx1"/>
                </a:solidFill>
                <a:latin typeface="Calibri" panose="020F0502020204030204"/>
                <a:ea typeface="Calibri" panose="020F0502020204030204"/>
                <a:cs typeface="Calibri" panose="020F0502020204030204"/>
              </a:rPr>
              <a:t>I</a:t>
            </a:r>
            <a:r>
              <a:rPr lang="en-US" altLang="fr-FR" sz="1200" b="1" dirty="0">
                <a:solidFill>
                  <a:schemeClr val="tx1"/>
                </a:solidFill>
                <a:latin typeface="Calibri" panose="020F0502020204030204"/>
                <a:ea typeface="Calibri" panose="020F0502020204030204"/>
                <a:cs typeface="Calibri" panose="020F0502020204030204"/>
              </a:rPr>
              <a:t>njection SQL d</a:t>
            </a:r>
            <a:r>
              <a:rPr lang="en-US" altLang="en-US" sz="1200" b="1" dirty="0">
                <a:solidFill>
                  <a:schemeClr val="tx1"/>
                </a:solidFill>
                <a:latin typeface="Calibri" panose="020F0502020204030204"/>
                <a:ea typeface="Calibri" panose="020F0502020204030204"/>
                <a:cs typeface="Calibri" panose="020F0502020204030204"/>
              </a:rPr>
              <a:t>é</a:t>
            </a:r>
            <a:r>
              <a:rPr lang="en-US" altLang="fr-FR" sz="1200" b="1" dirty="0">
                <a:solidFill>
                  <a:schemeClr val="tx1"/>
                </a:solidFill>
                <a:latin typeface="Calibri" panose="020F0502020204030204"/>
                <a:ea typeface="Calibri" panose="020F0502020204030204"/>
                <a:cs typeface="Calibri" panose="020F0502020204030204"/>
              </a:rPr>
              <a:t>tect</a:t>
            </a:r>
            <a:r>
              <a:rPr lang="en-US" altLang="en-US" sz="1200" b="1" dirty="0">
                <a:solidFill>
                  <a:schemeClr val="tx1"/>
                </a:solidFill>
                <a:latin typeface="Calibri" panose="020F0502020204030204"/>
                <a:ea typeface="Calibri" panose="020F0502020204030204"/>
                <a:cs typeface="Calibri" panose="020F0502020204030204"/>
              </a:rPr>
              <a:t>é</a:t>
            </a:r>
            <a:r>
              <a:rPr lang="en-US" altLang="fr-FR" sz="1200" b="1" dirty="0">
                <a:solidFill>
                  <a:schemeClr val="tx1"/>
                </a:solidFill>
                <a:latin typeface="Calibri" panose="020F0502020204030204"/>
                <a:ea typeface="Calibri" panose="020F0502020204030204"/>
                <a:cs typeface="Calibri" panose="020F0502020204030204"/>
              </a:rPr>
              <a:t>e</a:t>
            </a:r>
            <a:endParaRPr lang="en-US" sz="1200" b="1" dirty="0">
              <a:solidFill>
                <a:schemeClr val="tx1"/>
              </a:solidFill>
              <a:latin typeface="Calibri" panose="020F0502020204030204"/>
              <a:ea typeface="Calibri" panose="020F0502020204030204"/>
              <a:cs typeface="Calibri" panose="020F0502020204030204"/>
            </a:endParaRPr>
          </a:p>
        </p:txBody>
      </p:sp>
      <p:sp>
        <p:nvSpPr>
          <p:cNvPr id="19" name="TextBox 18"/>
          <p:cNvSpPr txBox="1"/>
          <p:nvPr/>
        </p:nvSpPr>
        <p:spPr>
          <a:xfrm>
            <a:off x="1605915" y="1506379"/>
            <a:ext cx="7095649" cy="688658"/>
          </a:xfrm>
          <a:prstGeom prst="rect">
            <a:avLst/>
          </a:prstGeom>
          <a:noFill/>
          <a:ln>
            <a:solidFill>
              <a:schemeClr val="tx1"/>
            </a:solidFill>
          </a:ln>
        </p:spPr>
        <p:txBody>
          <a:bodyPr wrap="square" lIns="68580" tIns="34290" rIns="68580" bIns="34290" rtlCol="0" anchor="t">
            <a:noAutofit/>
          </a:bodyPr>
          <a:lstStyle/>
          <a:p>
            <a:pPr marL="171450">
              <a:lnSpc>
                <a:spcPct val="107000"/>
              </a:lnSpc>
              <a:spcAft>
                <a:spcPts val="600"/>
              </a:spcAft>
            </a:pPr>
            <a:r>
              <a:rPr lang="en-US" altLang="fr-FR" sz="1500" b="1" kern="100" dirty="0">
                <a:ea typeface="Calibri" panose="020F0502020204030204" pitchFamily="34" charset="0"/>
                <a:cs typeface="Calibri" panose="020F0502020204030204" pitchFamily="34" charset="0"/>
              </a:rPr>
              <a:t>Le site web est vuln</a:t>
            </a:r>
            <a:r>
              <a:rPr lang="en-US" altLang="en-US" sz="1500" b="1" kern="100" dirty="0">
                <a:ea typeface="Calibri" panose="020F0502020204030204" pitchFamily="34" charset="0"/>
                <a:cs typeface="Calibri" panose="020F0502020204030204" pitchFamily="34" charset="0"/>
              </a:rPr>
              <a:t>é</a:t>
            </a:r>
            <a:r>
              <a:rPr lang="en-US" altLang="fr-FR" sz="1500" b="1" kern="100" dirty="0">
                <a:ea typeface="Calibri" panose="020F0502020204030204" pitchFamily="34" charset="0"/>
                <a:cs typeface="Calibri" panose="020F0502020204030204" pitchFamily="34" charset="0"/>
              </a:rPr>
              <a:t>rable à l’injection SQL, permettant à un attaquant de manipuler ou lire la base de donn</a:t>
            </a:r>
            <a:r>
              <a:rPr lang="en-US" altLang="en-US" sz="1500" b="1" kern="100" dirty="0">
                <a:ea typeface="Calibri" panose="020F0502020204030204" pitchFamily="34" charset="0"/>
                <a:cs typeface="Calibri" panose="020F0502020204030204" pitchFamily="34" charset="0"/>
              </a:rPr>
              <a:t>é</a:t>
            </a:r>
            <a:r>
              <a:rPr lang="en-US" altLang="fr-FR" sz="1500" b="1" kern="100" dirty="0">
                <a:ea typeface="Calibri" panose="020F0502020204030204" pitchFamily="34" charset="0"/>
                <a:cs typeface="Calibri" panose="020F0502020204030204" pitchFamily="34" charset="0"/>
              </a:rPr>
              <a:t>es. Cette faille est critique et souvent exploit</a:t>
            </a:r>
            <a:r>
              <a:rPr lang="en-US" altLang="en-US" sz="1500" b="1" kern="100" dirty="0">
                <a:ea typeface="Calibri" panose="020F0502020204030204" pitchFamily="34" charset="0"/>
                <a:cs typeface="Calibri" panose="020F0502020204030204" pitchFamily="34" charset="0"/>
              </a:rPr>
              <a:t>é</a:t>
            </a:r>
            <a:r>
              <a:rPr lang="en-US" altLang="fr-FR" sz="1500" b="1" kern="100" dirty="0">
                <a:ea typeface="Calibri" panose="020F0502020204030204" pitchFamily="34" charset="0"/>
                <a:cs typeface="Calibri" panose="020F0502020204030204" pitchFamily="34" charset="0"/>
              </a:rPr>
              <a:t>e.</a:t>
            </a:r>
          </a:p>
        </p:txBody>
      </p:sp>
      <p:sp>
        <p:nvSpPr>
          <p:cNvPr id="20" name="Rectangle 19"/>
          <p:cNvSpPr/>
          <p:nvPr/>
        </p:nvSpPr>
        <p:spPr>
          <a:xfrm>
            <a:off x="1603058" y="3893344"/>
            <a:ext cx="7096125" cy="29479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4188143"/>
            <a:ext cx="7096125" cy="661511"/>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Impact : </a:t>
            </a:r>
            <a:r>
              <a:rPr lang="fr-FR" sz="1500" b="1" dirty="0"/>
              <a:t>Cette vulnérabilité permettrait à un attaquant d’injecter des requêtes malveillantes, compromettant la base de données du site.</a:t>
            </a:r>
            <a:endParaRPr lang="en-US" altLang="fr-FR" sz="150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 name="Rectangle 2"/>
          <p:cNvSpPr/>
          <p:nvPr/>
        </p:nvSpPr>
        <p:spPr>
          <a:xfrm>
            <a:off x="1603058" y="4869180"/>
            <a:ext cx="7095649" cy="28003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577739" y="5168741"/>
            <a:ext cx="7095649" cy="633413"/>
          </a:xfrm>
          <a:prstGeom prst="rect">
            <a:avLst/>
          </a:prstGeom>
          <a:noFill/>
          <a:ln>
            <a:solidFill>
              <a:schemeClr val="tx1"/>
            </a:solidFill>
          </a:ln>
        </p:spPr>
        <p:txBody>
          <a:bodyPr wrap="square" lIns="68580" tIns="34290" rIns="68580" bIns="34290" rtlCol="0" anchor="t">
            <a:noAutofit/>
          </a:bodyPr>
          <a:lstStyle/>
          <a:p>
            <a:pPr>
              <a:lnSpc>
                <a:spcPct val="107000"/>
              </a:lnSpc>
            </a:pPr>
            <a:r>
              <a:rPr lang="fr-FR" b="1" dirty="0"/>
              <a:t>Valider et échapper les entrées utilisateurs, utiliser des requêtes paramétrées, mettre à jour les </a:t>
            </a:r>
            <a:r>
              <a:rPr lang="fr-FR" b="1" dirty="0" err="1"/>
              <a:t>frameworks</a:t>
            </a:r>
            <a:r>
              <a:rPr lang="fr-FR" b="1" dirty="0"/>
              <a:t>.</a:t>
            </a:r>
          </a:p>
          <a:p>
            <a:pPr>
              <a:lnSpc>
                <a:spcPct val="107000"/>
              </a:lnSpc>
            </a:pPr>
            <a:endParaRPr lang="en-US" altLang="fr-FR" b="1"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603058" y="2310289"/>
            <a:ext cx="7095649" cy="3019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panose="020F0502020204030204"/>
              <a:cs typeface="Calibri" panose="020F0502020204030204"/>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2 </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41874"/>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60321" y="1529958"/>
            <a:ext cx="305628" cy="309563"/>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2983077"/>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sp>
        <p:nvSpPr>
          <p:cNvPr id="29" name="Organigramme : Connecteur 28"/>
          <p:cNvSpPr/>
          <p:nvPr/>
        </p:nvSpPr>
        <p:spPr>
          <a:xfrm>
            <a:off x="254544" y="2476655"/>
            <a:ext cx="342900" cy="34290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10" name="Image 9"/>
          <p:cNvPicPr>
            <a:picLocks noChangeAspect="1"/>
          </p:cNvPicPr>
          <p:nvPr/>
        </p:nvPicPr>
        <p:blipFill>
          <a:blip r:embed="rId3"/>
          <a:stretch>
            <a:fillRect/>
          </a:stretch>
        </p:blipFill>
        <p:spPr>
          <a:xfrm>
            <a:off x="1780675" y="2575003"/>
            <a:ext cx="6605336" cy="1182427"/>
          </a:xfrm>
          <a:prstGeom prst="rect">
            <a:avLst/>
          </a:prstGeom>
        </p:spPr>
      </p:pic>
      <p:sp>
        <p:nvSpPr>
          <p:cNvPr id="12" name="Organigramme : Connecteur 11"/>
          <p:cNvSpPr/>
          <p:nvPr/>
        </p:nvSpPr>
        <p:spPr>
          <a:xfrm>
            <a:off x="241605" y="1967872"/>
            <a:ext cx="342900" cy="34290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schemeClr val="tx1"/>
                </a:solidFill>
                <a:latin typeface="Calibri" panose="020F0502020204030204"/>
                <a:ea typeface="Calibri" panose="020F0502020204030204"/>
                <a:cs typeface="Calibri" panose="020F0502020204030204"/>
              </a:rPr>
              <a:t>Fuite d’informations personnelles (PII)</a:t>
            </a:r>
          </a:p>
        </p:txBody>
      </p:sp>
      <p:sp>
        <p:nvSpPr>
          <p:cNvPr id="19" name="TextBox 18"/>
          <p:cNvSpPr txBox="1"/>
          <p:nvPr/>
        </p:nvSpPr>
        <p:spPr>
          <a:xfrm>
            <a:off x="1577739" y="1469435"/>
            <a:ext cx="7095649" cy="812006"/>
          </a:xfrm>
          <a:prstGeom prst="rect">
            <a:avLst/>
          </a:prstGeom>
          <a:noFill/>
          <a:ln>
            <a:solidFill>
              <a:schemeClr val="tx1"/>
            </a:solidFill>
          </a:ln>
        </p:spPr>
        <p:txBody>
          <a:bodyPr wrap="square" lIns="68580" tIns="34290" rIns="68580" bIns="34290" rtlCol="0" anchor="t">
            <a:noAutofit/>
          </a:bodyPr>
          <a:lstStyle/>
          <a:p>
            <a:pPr marL="171450">
              <a:lnSpc>
                <a:spcPct val="107000"/>
              </a:lnSpc>
              <a:spcAft>
                <a:spcPts val="600"/>
              </a:spcAft>
            </a:pPr>
            <a:r>
              <a:rPr lang="fr-FR" sz="1650" b="1" dirty="0"/>
              <a:t>Une vulnérabilité de type PII Disclosure a été détectée sur le site, exposant des informations personnelles identifiables dans des réponses HTTP, des paramètres d’URL ou d’autres canaux non sécurisés.</a:t>
            </a:r>
            <a:endParaRPr lang="fr-FR" sz="1650" b="1" kern="100" dirty="0">
              <a:ea typeface="Calibri" panose="020F0502020204030204" pitchFamily="34" charset="0"/>
              <a:cs typeface="Calibri" panose="020F0502020204030204" pitchFamily="34" charset="0"/>
            </a:endParaRPr>
          </a:p>
        </p:txBody>
      </p:sp>
      <p:sp>
        <p:nvSpPr>
          <p:cNvPr id="20" name="Rectangle 19"/>
          <p:cNvSpPr/>
          <p:nvPr/>
        </p:nvSpPr>
        <p:spPr>
          <a:xfrm>
            <a:off x="1603058" y="3849529"/>
            <a:ext cx="7096125" cy="25431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4115752"/>
            <a:ext cx="7096125" cy="715328"/>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Impact : </a:t>
            </a:r>
            <a:r>
              <a:rPr lang="fr-FR" sz="1350" dirty="0"/>
              <a:t>Cette faille expose les données personnelles des utilisateurs, violant les obligations de confidentialité et les réglementations sur la protection des données. Elle peut mener à des fuites de données, du vol d’identité ou d’autres abus.</a:t>
            </a:r>
            <a:endParaRPr lang="en-US" altLang="fr-FR" sz="1350"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 name="Rectangle 2"/>
          <p:cNvSpPr/>
          <p:nvPr/>
        </p:nvSpPr>
        <p:spPr>
          <a:xfrm>
            <a:off x="1603058" y="4869180"/>
            <a:ext cx="7095649" cy="23622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524000" y="5131594"/>
            <a:ext cx="7149465" cy="670560"/>
          </a:xfrm>
          <a:prstGeom prst="rect">
            <a:avLst/>
          </a:prstGeom>
          <a:noFill/>
          <a:ln>
            <a:solidFill>
              <a:schemeClr val="tx1"/>
            </a:solidFill>
          </a:ln>
        </p:spPr>
        <p:txBody>
          <a:bodyPr wrap="square" lIns="68580" tIns="34290" rIns="68580" bIns="34290" rtlCol="0" anchor="t">
            <a:noAutofit/>
          </a:bodyPr>
          <a:lstStyle/>
          <a:p>
            <a:pPr>
              <a:lnSpc>
                <a:spcPct val="107000"/>
              </a:lnSpc>
            </a:pPr>
            <a:r>
              <a:rPr lang="fr-FR" sz="1350" dirty="0"/>
              <a:t>Supprimer toute donnée personnelle des messages d’erreur, logs et réponses HTTP, Chiffrer ou masquer les identifiants sensibles dans les URLs et les pages, Réaliser un audit complet de la gestion des données personnelles sur le site.</a:t>
            </a:r>
            <a:endParaRPr lang="en-US" altLang="fr-FR" sz="1350"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603154" y="2414841"/>
            <a:ext cx="7095712" cy="197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panose="020F0502020204030204"/>
              <a:cs typeface="Calibri" panose="020F0502020204030204"/>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2 </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41874"/>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54544" y="2025734"/>
            <a:ext cx="305628" cy="309563"/>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2983077"/>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sp>
        <p:nvSpPr>
          <p:cNvPr id="29" name="Organigramme : Connecteur 28"/>
          <p:cNvSpPr/>
          <p:nvPr/>
        </p:nvSpPr>
        <p:spPr>
          <a:xfrm>
            <a:off x="254544" y="2476655"/>
            <a:ext cx="342900" cy="34290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12" name="Image 11"/>
          <p:cNvPicPr>
            <a:picLocks noChangeAspect="1"/>
          </p:cNvPicPr>
          <p:nvPr/>
        </p:nvPicPr>
        <p:blipFill>
          <a:blip r:embed="rId3"/>
          <a:stretch>
            <a:fillRect/>
          </a:stretch>
        </p:blipFill>
        <p:spPr>
          <a:xfrm>
            <a:off x="1866900" y="2666524"/>
            <a:ext cx="6567488" cy="1077754"/>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8100" y="851353"/>
            <a:ext cx="9144000" cy="28157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defTabSz="685800">
              <a:defRPr/>
            </a:pPr>
            <a:r>
              <a:rPr lang="fr-FR" sz="1500" b="1" dirty="0">
                <a:solidFill>
                  <a:prstClr val="white"/>
                </a:solidFill>
                <a:latin typeface="Trebuchet MS" panose="020B0603020202020204"/>
              </a:rPr>
              <a:t>CONSTATS &amp; RECOMMANDATIONS – AUDIT </a:t>
            </a:r>
            <a:r>
              <a:rPr lang="" altLang="fr-FR" sz="1500" b="1" dirty="0">
                <a:solidFill>
                  <a:prstClr val="white"/>
                </a:solidFill>
                <a:latin typeface="Trebuchet MS" panose="020B0603020202020204"/>
              </a:rPr>
              <a:t>ATTAQUE</a:t>
            </a:r>
          </a:p>
        </p:txBody>
      </p:sp>
      <p:sp>
        <p:nvSpPr>
          <p:cNvPr id="16" name="Rectangle 15"/>
          <p:cNvSpPr/>
          <p:nvPr/>
        </p:nvSpPr>
        <p:spPr>
          <a:xfrm>
            <a:off x="1604654" y="1248170"/>
            <a:ext cx="7095712" cy="238539"/>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altLang="fr-FR" sz="1200" b="1" dirty="0">
                <a:solidFill>
                  <a:schemeClr val="tx1"/>
                </a:solidFill>
                <a:latin typeface="Calibri" panose="020F0502020204030204"/>
                <a:ea typeface="Calibri" panose="020F0502020204030204"/>
                <a:cs typeface="Calibri" panose="020F0502020204030204"/>
              </a:rPr>
              <a:t>Pages web en erreur (ex : admin)</a:t>
            </a:r>
          </a:p>
        </p:txBody>
      </p:sp>
      <p:sp>
        <p:nvSpPr>
          <p:cNvPr id="19" name="TextBox 18"/>
          <p:cNvSpPr txBox="1"/>
          <p:nvPr/>
        </p:nvSpPr>
        <p:spPr>
          <a:xfrm>
            <a:off x="1523782" y="1469435"/>
            <a:ext cx="7095649" cy="812006"/>
          </a:xfrm>
          <a:prstGeom prst="rect">
            <a:avLst/>
          </a:prstGeom>
          <a:noFill/>
          <a:ln>
            <a:solidFill>
              <a:schemeClr val="tx1"/>
            </a:solidFill>
          </a:ln>
        </p:spPr>
        <p:txBody>
          <a:bodyPr wrap="square" lIns="68580" tIns="34290" rIns="68580" bIns="34290" rtlCol="0" anchor="t">
            <a:noAutofit/>
          </a:bodyPr>
          <a:lstStyle/>
          <a:p>
            <a:pPr marL="171450">
              <a:lnSpc>
                <a:spcPct val="107000"/>
              </a:lnSpc>
              <a:spcAft>
                <a:spcPts val="600"/>
              </a:spcAft>
            </a:pPr>
            <a:r>
              <a:rPr lang="fr-FR" dirty="0"/>
              <a:t>Constat sur le site:</a:t>
            </a:r>
            <a:r>
              <a:rPr lang="fr-FR" b="1" dirty="0"/>
              <a:t> Certaines pages du site présentent des erreurs comme la page admin</a:t>
            </a:r>
            <a:endParaRPr lang="fr-FR" sz="1650" b="1" kern="100" dirty="0">
              <a:ea typeface="Calibri" panose="020F0502020204030204" pitchFamily="34" charset="0"/>
              <a:cs typeface="Calibri" panose="020F0502020204030204" pitchFamily="34" charset="0"/>
            </a:endParaRPr>
          </a:p>
        </p:txBody>
      </p:sp>
      <p:sp>
        <p:nvSpPr>
          <p:cNvPr id="20" name="Rectangle 19"/>
          <p:cNvSpPr/>
          <p:nvPr/>
        </p:nvSpPr>
        <p:spPr>
          <a:xfrm>
            <a:off x="1603058" y="3893344"/>
            <a:ext cx="7096125" cy="294799"/>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cs typeface="Calibri" panose="020F0502020204030204"/>
              </a:rPr>
              <a:t>Impacts /Conclusion </a:t>
            </a:r>
            <a:r>
              <a:rPr lang="en-US" sz="1200" dirty="0">
                <a:solidFill>
                  <a:prstClr val="black"/>
                </a:solidFill>
                <a:latin typeface="Calibri" panose="020F0502020204030204"/>
                <a:cs typeface="Calibri" panose="020F0502020204030204"/>
              </a:rPr>
              <a:t> </a:t>
            </a:r>
            <a:endParaRPr lang="en-US" sz="1200" dirty="0">
              <a:solidFill>
                <a:prstClr val="black"/>
              </a:solidFill>
              <a:latin typeface="Calibri" panose="020F0502020204030204"/>
            </a:endParaRPr>
          </a:p>
        </p:txBody>
      </p:sp>
      <p:sp>
        <p:nvSpPr>
          <p:cNvPr id="21" name="TextBox 20"/>
          <p:cNvSpPr txBox="1"/>
          <p:nvPr/>
        </p:nvSpPr>
        <p:spPr>
          <a:xfrm>
            <a:off x="1603058" y="4212103"/>
            <a:ext cx="7096125" cy="661511"/>
          </a:xfrm>
          <a:prstGeom prst="rect">
            <a:avLst/>
          </a:prstGeom>
          <a:noFill/>
          <a:ln>
            <a:solidFill>
              <a:schemeClr val="tx1"/>
            </a:solidFill>
          </a:ln>
        </p:spPr>
        <p:txBody>
          <a:bodyPr wrap="square" lIns="68580" tIns="34290" rIns="68580" bIns="34290" rtlCol="0" anchor="t">
            <a:noAutofit/>
          </a:bodyPr>
          <a:lstStyle/>
          <a:p>
            <a:pPr lvl="0">
              <a:lnSpc>
                <a:spcPct val="107000"/>
              </a:lnSpc>
            </a:pPr>
            <a:r>
              <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rPr>
              <a:t>Impact : </a:t>
            </a:r>
            <a:r>
              <a:rPr lang="fr-FR" sz="1350" dirty="0"/>
              <a:t>Impact négatif sur l’expérience utilisateur et la confiance.</a:t>
            </a:r>
            <a:endParaRPr lang="en-US" altLang="fr-FR" sz="1350" b="1" kern="0" dirty="0">
              <a:solidFill>
                <a:srgbClr val="111111"/>
              </a:solidFill>
              <a:latin typeface="Calibri" panose="020F0502020204030204" pitchFamily="34" charset="0"/>
              <a:ea typeface="Times New Roman" panose="02020603050405020304" pitchFamily="18" charset="0"/>
              <a:cs typeface="Calibri" panose="020F0502020204030204" pitchFamily="34" charset="0"/>
            </a:endParaRPr>
          </a:p>
        </p:txBody>
      </p:sp>
      <p:sp>
        <p:nvSpPr>
          <p:cNvPr id="3" name="Rectangle 2"/>
          <p:cNvSpPr/>
          <p:nvPr/>
        </p:nvSpPr>
        <p:spPr>
          <a:xfrm>
            <a:off x="1603058" y="4869180"/>
            <a:ext cx="7095649" cy="280035"/>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defTabSz="685800">
              <a:defRPr/>
            </a:pPr>
            <a:r>
              <a:rPr lang="en-US" sz="1200" b="1" dirty="0">
                <a:solidFill>
                  <a:prstClr val="black"/>
                </a:solidFill>
                <a:latin typeface="Calibri" panose="020F0502020204030204"/>
              </a:rPr>
              <a:t>Recommandations</a:t>
            </a:r>
            <a:endParaRPr lang="en-US" sz="1200" b="1" dirty="0">
              <a:solidFill>
                <a:prstClr val="black"/>
              </a:solidFill>
              <a:latin typeface="Calibri" panose="020F0502020204030204"/>
              <a:ea typeface="Calibri" panose="020F0502020204030204"/>
              <a:cs typeface="Calibri" panose="020F0502020204030204"/>
            </a:endParaRPr>
          </a:p>
        </p:txBody>
      </p:sp>
      <p:sp>
        <p:nvSpPr>
          <p:cNvPr id="4" name="TextBox 3"/>
          <p:cNvSpPr txBox="1"/>
          <p:nvPr/>
        </p:nvSpPr>
        <p:spPr>
          <a:xfrm>
            <a:off x="1523783" y="5168741"/>
            <a:ext cx="7149606" cy="633413"/>
          </a:xfrm>
          <a:prstGeom prst="rect">
            <a:avLst/>
          </a:prstGeom>
          <a:noFill/>
          <a:ln>
            <a:solidFill>
              <a:schemeClr val="tx1"/>
            </a:solidFill>
          </a:ln>
        </p:spPr>
        <p:txBody>
          <a:bodyPr wrap="square" lIns="68580" tIns="34290" rIns="68580" bIns="34290" rtlCol="0" anchor="t">
            <a:noAutofit/>
          </a:bodyPr>
          <a:lstStyle/>
          <a:p>
            <a:pPr>
              <a:lnSpc>
                <a:spcPct val="107000"/>
              </a:lnSpc>
            </a:pPr>
            <a:r>
              <a:rPr lang="fr-FR" sz="1350" dirty="0"/>
              <a:t>Corriger les erreurs identifiées , valider les liens et les formulaires.</a:t>
            </a:r>
            <a:endParaRPr lang="en-US" altLang="fr-FR" sz="1350" b="1"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8" name="Rectangle 7"/>
          <p:cNvSpPr/>
          <p:nvPr/>
        </p:nvSpPr>
        <p:spPr>
          <a:xfrm>
            <a:off x="1603154" y="2414841"/>
            <a:ext cx="7095712" cy="197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fr-F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85800">
              <a:defRPr/>
            </a:pPr>
            <a:r>
              <a:rPr lang="en-US" sz="1200" b="1" dirty="0">
                <a:solidFill>
                  <a:prstClr val="white"/>
                </a:solidFill>
                <a:latin typeface="Calibri" panose="020F0502020204030204"/>
              </a:rPr>
              <a:t>Évidences &amp; captures</a:t>
            </a:r>
            <a:endParaRPr lang="en-US" sz="1200" b="1" dirty="0">
              <a:solidFill>
                <a:prstClr val="white"/>
              </a:solidFill>
              <a:latin typeface="Calibri" panose="020F0502020204030204"/>
              <a:ea typeface="Calibri" panose="020F0502020204030204"/>
              <a:cs typeface="Calibri" panose="020F0502020204030204"/>
            </a:endParaRPr>
          </a:p>
        </p:txBody>
      </p:sp>
      <p:sp>
        <p:nvSpPr>
          <p:cNvPr id="2" name="Slide Number Placeholder 1"/>
          <p:cNvSpPr>
            <a:spLocks noGrp="1"/>
          </p:cNvSpPr>
          <p:nvPr>
            <p:ph type="sldNum" sz="quarter" idx="12"/>
          </p:nvPr>
        </p:nvSpPr>
        <p:spPr>
          <a:xfrm>
            <a:off x="6641720" y="5664224"/>
            <a:ext cx="2057400" cy="273844"/>
          </a:xfrm>
        </p:spPr>
        <p:txBody>
          <a:bodyPr/>
          <a:lstStyle/>
          <a:p>
            <a:pPr defTabSz="685800">
              <a:defRPr/>
            </a:pPr>
            <a:r>
              <a:rPr lang="fr-FR" b="1" dirty="0">
                <a:solidFill>
                  <a:prstClr val="black">
                    <a:tint val="75000"/>
                  </a:prstClr>
                </a:solidFill>
                <a:latin typeface="Times New Roman" panose="02020603050405020304" pitchFamily="18" charset="0"/>
                <a:cs typeface="Times New Roman" panose="02020603050405020304" pitchFamily="18" charset="0"/>
              </a:rPr>
              <a:t>2 </a:t>
            </a:r>
          </a:p>
          <a:p>
            <a:pPr defTabSz="685800">
              <a:defRPr/>
            </a:pPr>
            <a:endParaRPr lang="en-GB" dirty="0">
              <a:solidFill>
                <a:prstClr val="black">
                  <a:tint val="75000"/>
                </a:prstClr>
              </a:solidFill>
              <a:latin typeface="Calibri" panose="020F0502020204030204"/>
            </a:endParaRPr>
          </a:p>
        </p:txBody>
      </p:sp>
      <p:sp>
        <p:nvSpPr>
          <p:cNvPr id="6" name="Rectangle 5"/>
          <p:cNvSpPr/>
          <p:nvPr/>
        </p:nvSpPr>
        <p:spPr>
          <a:xfrm>
            <a:off x="178245" y="1244526"/>
            <a:ext cx="1345538" cy="238539"/>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r>
              <a:rPr lang="en-US" sz="1200" dirty="0">
                <a:solidFill>
                  <a:prstClr val="black"/>
                </a:solidFill>
                <a:latin typeface="Calibri" panose="020F0502020204030204"/>
              </a:rPr>
              <a:t>Niveau de criticité :</a:t>
            </a:r>
          </a:p>
        </p:txBody>
      </p:sp>
      <p:sp>
        <p:nvSpPr>
          <p:cNvPr id="7" name="Rectangle 6"/>
          <p:cNvSpPr/>
          <p:nvPr/>
        </p:nvSpPr>
        <p:spPr>
          <a:xfrm>
            <a:off x="178244" y="1441874"/>
            <a:ext cx="1345538" cy="1945935"/>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1" name="Oval 17"/>
          <p:cNvSpPr/>
          <p:nvPr/>
        </p:nvSpPr>
        <p:spPr>
          <a:xfrm>
            <a:off x="260241" y="152995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prstClr val="white"/>
              </a:solidFill>
              <a:latin typeface="Calibri" panose="020F0502020204030204"/>
            </a:endParaRPr>
          </a:p>
        </p:txBody>
      </p:sp>
      <p:sp>
        <p:nvSpPr>
          <p:cNvPr id="13" name="Oval 24"/>
          <p:cNvSpPr/>
          <p:nvPr/>
        </p:nvSpPr>
        <p:spPr>
          <a:xfrm>
            <a:off x="254544" y="2025734"/>
            <a:ext cx="305628" cy="309563"/>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dirty="0">
              <a:solidFill>
                <a:prstClr val="white"/>
              </a:solidFill>
              <a:latin typeface="Calibri" panose="020F0502020204030204"/>
            </a:endParaRPr>
          </a:p>
        </p:txBody>
      </p:sp>
      <p:sp>
        <p:nvSpPr>
          <p:cNvPr id="15" name="Oval 26"/>
          <p:cNvSpPr/>
          <p:nvPr/>
        </p:nvSpPr>
        <p:spPr>
          <a:xfrm>
            <a:off x="260241" y="2487788"/>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17" name="Oval 26"/>
          <p:cNvSpPr/>
          <p:nvPr/>
        </p:nvSpPr>
        <p:spPr>
          <a:xfrm>
            <a:off x="260241" y="3014800"/>
            <a:ext cx="305628" cy="309563"/>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sz="1350">
              <a:solidFill>
                <a:schemeClr val="accent4"/>
              </a:solidFill>
              <a:latin typeface="Calibri" panose="020F0502020204030204"/>
            </a:endParaRPr>
          </a:p>
        </p:txBody>
      </p:sp>
      <p:sp>
        <p:nvSpPr>
          <p:cNvPr id="22" name="ZoneTexte 21"/>
          <p:cNvSpPr txBox="1"/>
          <p:nvPr/>
        </p:nvSpPr>
        <p:spPr>
          <a:xfrm>
            <a:off x="646741" y="2021331"/>
            <a:ext cx="754380" cy="300082"/>
          </a:xfrm>
          <a:prstGeom prst="rect">
            <a:avLst/>
          </a:prstGeom>
          <a:noFill/>
        </p:spPr>
        <p:txBody>
          <a:bodyPr wrap="square" rtlCol="0">
            <a:spAutoFit/>
          </a:bodyPr>
          <a:lstStyle/>
          <a:p>
            <a:r>
              <a:rPr lang="fr-FR" sz="1350" dirty="0"/>
              <a:t>Majeur</a:t>
            </a:r>
          </a:p>
        </p:txBody>
      </p:sp>
      <p:sp>
        <p:nvSpPr>
          <p:cNvPr id="23" name="ZoneTexte 22"/>
          <p:cNvSpPr txBox="1"/>
          <p:nvPr/>
        </p:nvSpPr>
        <p:spPr>
          <a:xfrm>
            <a:off x="646741" y="2487788"/>
            <a:ext cx="754380" cy="300082"/>
          </a:xfrm>
          <a:prstGeom prst="rect">
            <a:avLst/>
          </a:prstGeom>
          <a:noFill/>
        </p:spPr>
        <p:txBody>
          <a:bodyPr wrap="square" rtlCol="0">
            <a:spAutoFit/>
          </a:bodyPr>
          <a:lstStyle/>
          <a:p>
            <a:r>
              <a:rPr lang="fr-FR" sz="1350" dirty="0"/>
              <a:t>Modéré</a:t>
            </a:r>
          </a:p>
        </p:txBody>
      </p:sp>
      <p:sp>
        <p:nvSpPr>
          <p:cNvPr id="24" name="ZoneTexte 23"/>
          <p:cNvSpPr txBox="1"/>
          <p:nvPr/>
        </p:nvSpPr>
        <p:spPr>
          <a:xfrm>
            <a:off x="645496" y="2983077"/>
            <a:ext cx="754380" cy="300082"/>
          </a:xfrm>
          <a:prstGeom prst="rect">
            <a:avLst/>
          </a:prstGeom>
          <a:noFill/>
        </p:spPr>
        <p:txBody>
          <a:bodyPr wrap="square" rtlCol="0">
            <a:spAutoFit/>
          </a:bodyPr>
          <a:lstStyle/>
          <a:p>
            <a:r>
              <a:rPr lang="fr-FR" sz="1350" dirty="0"/>
              <a:t>Mineur</a:t>
            </a:r>
          </a:p>
        </p:txBody>
      </p:sp>
      <p:sp>
        <p:nvSpPr>
          <p:cNvPr id="26" name="ZoneTexte 25"/>
          <p:cNvSpPr txBox="1"/>
          <p:nvPr/>
        </p:nvSpPr>
        <p:spPr>
          <a:xfrm>
            <a:off x="645496" y="1546240"/>
            <a:ext cx="754380" cy="507831"/>
          </a:xfrm>
          <a:prstGeom prst="rect">
            <a:avLst/>
          </a:prstGeom>
          <a:noFill/>
        </p:spPr>
        <p:txBody>
          <a:bodyPr wrap="square" rtlCol="0">
            <a:spAutoFit/>
          </a:bodyPr>
          <a:lstStyle/>
          <a:p>
            <a:r>
              <a:rPr lang="fr-FR" sz="1350" dirty="0"/>
              <a:t>Extrême</a:t>
            </a:r>
          </a:p>
        </p:txBody>
      </p:sp>
      <p:sp>
        <p:nvSpPr>
          <p:cNvPr id="29" name="Organigramme : Connecteur 28"/>
          <p:cNvSpPr/>
          <p:nvPr/>
        </p:nvSpPr>
        <p:spPr>
          <a:xfrm>
            <a:off x="254544" y="2476655"/>
            <a:ext cx="342900" cy="342900"/>
          </a:xfrm>
          <a:prstGeom prst="flowChartConnector">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10" name="Image 9"/>
          <p:cNvPicPr>
            <a:picLocks noChangeAspect="1"/>
          </p:cNvPicPr>
          <p:nvPr/>
        </p:nvPicPr>
        <p:blipFill>
          <a:blip r:embed="rId3"/>
          <a:stretch>
            <a:fillRect/>
          </a:stretch>
        </p:blipFill>
        <p:spPr>
          <a:xfrm>
            <a:off x="1605779" y="2592413"/>
            <a:ext cx="6851813" cy="1300931"/>
          </a:xfrm>
          <a:prstGeom prst="rect">
            <a:avLst/>
          </a:prstGeom>
        </p:spPr>
      </p:pic>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EB10FCD63FEEE45926901445151D0C3" ma:contentTypeVersion="17" ma:contentTypeDescription="Crée un document." ma:contentTypeScope="" ma:versionID="124c550a94b28134804ebffc96b5e453">
  <xsd:schema xmlns:xsd="http://www.w3.org/2001/XMLSchema" xmlns:xs="http://www.w3.org/2001/XMLSchema" xmlns:p="http://schemas.microsoft.com/office/2006/metadata/properties" xmlns:ns3="00868ed7-124b-4f20-8b80-2694eef6dd12" xmlns:ns4="c3c6b730-8e64-40a8-b22e-32074f7cece9" targetNamespace="http://schemas.microsoft.com/office/2006/metadata/properties" ma:root="true" ma:fieldsID="4dbf081016a405134b5c5a467cdb6de3" ns3:_="" ns4:_="">
    <xsd:import namespace="00868ed7-124b-4f20-8b80-2694eef6dd12"/>
    <xsd:import namespace="c3c6b730-8e64-40a8-b22e-32074f7cece9"/>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LengthInSeconds" minOccurs="0"/>
                <xsd:element ref="ns4:MediaServiceAutoKeyPoints" minOccurs="0"/>
                <xsd:element ref="ns4:MediaServiceKeyPoints" minOccurs="0"/>
                <xsd:element ref="ns4:_activity" minOccurs="0"/>
                <xsd:element ref="ns4:MediaServiceSearchProperties" minOccurs="0"/>
                <xsd:element ref="ns4:MediaServiceObjectDetectorVersions" minOccurs="0"/>
                <xsd:element ref="ns4: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0868ed7-124b-4f20-8b80-2694eef6dd12" elementFormDefault="qualified">
    <xsd:import namespace="http://schemas.microsoft.com/office/2006/documentManagement/types"/>
    <xsd:import namespace="http://schemas.microsoft.com/office/infopath/2007/PartnerControls"/>
    <xsd:element name="SharedWithUsers" ma:index="8"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Partagé avec détails" ma:internalName="SharedWithDetails" ma:readOnly="true">
      <xsd:simpleType>
        <xsd:restriction base="dms:Note">
          <xsd:maxLength value="255"/>
        </xsd:restriction>
      </xsd:simpleType>
    </xsd:element>
    <xsd:element name="SharingHintHash" ma:index="10" nillable="true" ma:displayName="Partage du hachage d’indicateur"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c6b730-8e64-40a8-b22e-32074f7cece9"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element name="_activity" ma:index="21" nillable="true" ma:displayName="_activity" ma:hidden="true" ma:internalName="_activity">
      <xsd:simpleType>
        <xsd:restriction base="dms:Note"/>
      </xsd:simpleType>
    </xsd:element>
    <xsd:element name="MediaServiceSearchProperties" ma:index="22" nillable="true" ma:displayName="MediaServiceSearchProperties" ma:hidden="true" ma:internalName="MediaServiceSearchProperties" ma:readOnly="true">
      <xsd:simpleType>
        <xsd:restriction base="dms:Note"/>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ystemTags" ma:index="24" nillable="true" ma:displayName="MediaServiceSystemTags" ma:hidden="true" ma:internalName="MediaServiceSystemTag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c3c6b730-8e64-40a8-b22e-32074f7cece9" xsi:nil="true"/>
  </documentManagement>
</p:properties>
</file>

<file path=customXml/itemProps1.xml><?xml version="1.0" encoding="utf-8"?>
<ds:datastoreItem xmlns:ds="http://schemas.openxmlformats.org/officeDocument/2006/customXml" ds:itemID="{423786C9-5C21-41BD-919A-D553C4C2830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0868ed7-124b-4f20-8b80-2694eef6dd12"/>
    <ds:schemaRef ds:uri="c3c6b730-8e64-40a8-b22e-32074f7cece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DAC005D-27AA-4F59-B22C-7E9586D524D5}">
  <ds:schemaRefs>
    <ds:schemaRef ds:uri="http://schemas.microsoft.com/sharepoint/v3/contenttype/forms"/>
  </ds:schemaRefs>
</ds:datastoreItem>
</file>

<file path=customXml/itemProps3.xml><?xml version="1.0" encoding="utf-8"?>
<ds:datastoreItem xmlns:ds="http://schemas.openxmlformats.org/officeDocument/2006/customXml" ds:itemID="{64ADAFB8-D81F-49CB-9236-1E218B6D8669}">
  <ds:schemaRefs>
    <ds:schemaRef ds:uri="http://purl.org/dc/term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c3c6b730-8e64-40a8-b22e-32074f7cece9"/>
    <ds:schemaRef ds:uri="00868ed7-124b-4f20-8b80-2694eef6dd12"/>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18824</TotalTime>
  <Words>10851</Words>
  <Application>Microsoft Office PowerPoint</Application>
  <PresentationFormat>Affichage à l'écran (4:3)</PresentationFormat>
  <Paragraphs>1129</Paragraphs>
  <Slides>101</Slides>
  <Notes>70</Notes>
  <HiddenSlides>0</HiddenSlides>
  <MMClips>0</MMClips>
  <ScaleCrop>false</ScaleCrop>
  <HeadingPairs>
    <vt:vector size="6" baseType="variant">
      <vt:variant>
        <vt:lpstr>Polices utilisées</vt:lpstr>
      </vt:variant>
      <vt:variant>
        <vt:i4>16</vt:i4>
      </vt:variant>
      <vt:variant>
        <vt:lpstr>Thème</vt:lpstr>
      </vt:variant>
      <vt:variant>
        <vt:i4>1</vt:i4>
      </vt:variant>
      <vt:variant>
        <vt:lpstr>Titres des diapositives</vt:lpstr>
      </vt:variant>
      <vt:variant>
        <vt:i4>101</vt:i4>
      </vt:variant>
    </vt:vector>
  </HeadingPairs>
  <TitlesOfParts>
    <vt:vector size="118" baseType="lpstr">
      <vt:lpstr>Aptos</vt:lpstr>
      <vt:lpstr>Aptos Display</vt:lpstr>
      <vt:lpstr>Arial</vt:lpstr>
      <vt:lpstr>Arial Unicode MS</vt:lpstr>
      <vt:lpstr>Book Antiqua</vt:lpstr>
      <vt:lpstr>Calibri</vt:lpstr>
      <vt:lpstr>Calibri Light</vt:lpstr>
      <vt:lpstr>Cambria</vt:lpstr>
      <vt:lpstr>Courier New</vt:lpstr>
      <vt:lpstr>D-DINExp</vt:lpstr>
      <vt:lpstr>Open Sans</vt:lpstr>
      <vt:lpstr>Russo One</vt:lpstr>
      <vt:lpstr>Symbol</vt:lpstr>
      <vt:lpstr>Times New Roman</vt:lpstr>
      <vt:lpstr>Trebuchet MS</vt:lpstr>
      <vt:lpstr>Wingdings</vt:lpstr>
      <vt:lpstr>Thème Office</vt:lpstr>
      <vt:lpstr>Présentation PowerPoint</vt:lpstr>
      <vt:lpstr>Présentation PowerPoint</vt:lpstr>
      <vt:lpstr>PLAN D’ETUDE  </vt:lpstr>
      <vt:lpstr>Présentation PowerPoint</vt:lpstr>
      <vt:lpstr>Présentation PowerPoint</vt:lpstr>
      <vt:lpstr>Présentation PowerPoint</vt:lpstr>
      <vt:lpstr>CONTEXTE </vt:lpstr>
      <vt:lpstr>Présentation PowerPoint</vt:lpstr>
      <vt:lpstr>Présentation PowerPoint</vt:lpstr>
      <vt:lpstr>Présentation PowerPoint</vt:lpstr>
      <vt:lpstr>Présentation PowerPoint</vt:lpstr>
      <vt:lpstr>Présentation PowerPoint</vt:lpstr>
      <vt:lpstr>Présentation PowerPoint</vt:lpstr>
      <vt:lpstr>       Analyse des Vulnérabilités – Rapport Synthétique             1.Vulnérabilité Moyenne - Serveurs Web (CVSS 5.3) </vt:lpstr>
      <vt:lpstr>2. Vulnérabilités de Sévérité Moyenne - Score CVSS 6.5 </vt:lpstr>
      <vt:lpstr>3Vulnérabilités Multiples dans PHP 8.3.x Avant la Version 8.3.19</vt:lpstr>
      <vt:lpstr>4. Vulnérabilités Identifiées sur l'Hôte 209.165.200.227 </vt:lpstr>
      <vt:lpstr> </vt:lpstr>
      <vt:lpstr>6. Vulnérabilité SSL : Certificat Auto-Signé Non Reconnue</vt:lpstr>
      <vt:lpstr>Présentation PowerPoint</vt:lpstr>
      <vt:lpstr>Analyse des Vulnérabilités du Système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Mccann Senegal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Friks Friks</dc:creator>
  <cp:lastModifiedBy>Madeleine BIAYE</cp:lastModifiedBy>
  <cp:revision>315</cp:revision>
  <dcterms:created xsi:type="dcterms:W3CDTF">2012-06-12T18:19:35Z</dcterms:created>
  <dcterms:modified xsi:type="dcterms:W3CDTF">2025-05-12T09:36:06Z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0x010100AEB10FCD63FEEE45926901445151D0C3</vt:lpwstr>
  </property>
</Properties>
</file>